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5" r:id="rId6"/>
    <p:sldId id="267" r:id="rId7"/>
    <p:sldId id="269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2020/5/10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今回のポイント（</a:t>
            </a:r>
            <a:r>
              <a:rPr kumimoji="1" lang="en-US" altLang="ja-JP" dirty="0" smtClean="0"/>
              <a:t>4,5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"/>
    </mc:Choice>
    <mc:Fallback xmlns="">
      <p:transition spd="slow" advTm="1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固有ベクトルと核と像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正方形/長方形 2"/>
              <p:cNvSpPr/>
              <p:nvPr/>
            </p:nvSpPr>
            <p:spPr>
              <a:xfrm>
                <a:off x="1294312" y="1516516"/>
                <a:ext cx="8929551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n×n</a:t>
                </a:r>
                <a:r>
                  <a:rPr lang="ja-JP" altLang="en-US" dirty="0" smtClean="0"/>
                  <a:t>行列</a:t>
                </a:r>
                <a:r>
                  <a:rPr lang="en-US" altLang="ja-JP" dirty="0" smtClean="0"/>
                  <a:t>A</a:t>
                </a:r>
                <a:r>
                  <a:rPr lang="ja-JP" altLang="en-US" dirty="0" smtClean="0"/>
                  <a:t>が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対角化可能</a:t>
                </a:r>
                <a:r>
                  <a:rPr lang="ja-JP" altLang="en-US" dirty="0" smtClean="0"/>
                  <a:t>ならば線形</a:t>
                </a:r>
                <a:r>
                  <a:rPr lang="ja-JP" altLang="en-US" dirty="0"/>
                  <a:t>写像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err="1" smtClean="0"/>
                  <a:t>:R</a:t>
                </a:r>
                <a:r>
                  <a:rPr lang="en-US" altLang="ja-JP" baseline="30000" dirty="0" err="1" smtClean="0"/>
                  <a:t>n</a:t>
                </a:r>
                <a:r>
                  <a:rPr lang="ja-JP" altLang="en-US" dirty="0" smtClean="0"/>
                  <a:t>→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 smtClean="0"/>
                  <a:t>の核と像は、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14:m>
                  <m:oMath xmlns:m="http://schemas.openxmlformats.org/officeDocument/2006/math">
                    <m:r>
                      <a:rPr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dirty="0">
                        <a:latin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altLang="ja-JP" dirty="0" smtClean="0"/>
                  <a:t>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= R</a:t>
                </a:r>
                <a:r>
                  <a:rPr lang="en-US" altLang="ja-JP" baseline="30000" dirty="0" smtClean="0"/>
                  <a:t>n</a:t>
                </a:r>
                <a:r>
                  <a:rPr lang="ja-JP" altLang="en-US" baseline="30000" dirty="0" smtClean="0"/>
                  <a:t>　</a:t>
                </a:r>
                <a:endParaRPr lang="en-US" altLang="ja-JP" baseline="30000" dirty="0"/>
              </a:p>
              <a:p>
                <a:endParaRPr lang="en-US" altLang="ja-JP" baseline="30000" dirty="0" smtClean="0"/>
              </a:p>
              <a:p>
                <a:r>
                  <a:rPr lang="ja-JP" altLang="en-US" dirty="0" smtClean="0"/>
                  <a:t>を満たし、</a:t>
                </a:r>
                <a:endParaRPr lang="en-US" altLang="ja-JP" baseline="30000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	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	</a:t>
                </a:r>
                <a:r>
                  <a:rPr lang="en-US" altLang="ja-JP" dirty="0" smtClean="0"/>
                  <a:t>	=</a:t>
                </a:r>
                <a:r>
                  <a:rPr lang="ja-JP" altLang="en-US" dirty="0" smtClean="0"/>
                  <a:t>　＜すべての非零固有値の固有ベクトル＞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 smtClean="0"/>
                  <a:t>		=</a:t>
                </a:r>
                <a:r>
                  <a:rPr lang="ja-JP" altLang="en-US" dirty="0" smtClean="0"/>
                  <a:t>　＜</a:t>
                </a:r>
                <a:r>
                  <a:rPr lang="ja-JP" altLang="en-US" dirty="0"/>
                  <a:t>すべて</a:t>
                </a:r>
                <a:r>
                  <a:rPr lang="ja-JP" altLang="en-US" dirty="0" smtClean="0"/>
                  <a:t>の零固有</a:t>
                </a:r>
                <a:r>
                  <a:rPr lang="ja-JP" altLang="en-US" dirty="0"/>
                  <a:t>値</a:t>
                </a:r>
                <a:r>
                  <a:rPr lang="ja-JP" altLang="en-US" dirty="0" smtClean="0"/>
                  <a:t>の</a:t>
                </a:r>
                <a:r>
                  <a:rPr lang="ja-JP" altLang="en-US" dirty="0"/>
                  <a:t>固有</a:t>
                </a:r>
                <a:r>
                  <a:rPr lang="ja-JP" altLang="en-US" dirty="0" smtClean="0"/>
                  <a:t>ベクトル</a:t>
                </a:r>
                <a:r>
                  <a:rPr lang="ja-JP" altLang="en-US" dirty="0"/>
                  <a:t>＞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en-US" altLang="ja-JP" dirty="0" smtClean="0"/>
                  <a:t>	dim </a:t>
                </a:r>
                <a:r>
                  <a:rPr lang="en-US" altLang="ja-JP" dirty="0" err="1" smtClean="0"/>
                  <a:t>Im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	</a:t>
                </a:r>
                <a:r>
                  <a:rPr lang="en-US" altLang="ja-JP" dirty="0" smtClean="0"/>
                  <a:t>=</a:t>
                </a:r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card{</a:t>
                </a:r>
                <a:r>
                  <a:rPr lang="ja-JP" altLang="en-US" dirty="0" smtClean="0"/>
                  <a:t>すべて</a:t>
                </a:r>
                <a:r>
                  <a:rPr lang="ja-JP" altLang="en-US" dirty="0"/>
                  <a:t>の非零</a:t>
                </a:r>
                <a:r>
                  <a:rPr lang="ja-JP" altLang="en-US" dirty="0" smtClean="0"/>
                  <a:t>固有値</a:t>
                </a:r>
                <a:r>
                  <a:rPr lang="en-US" altLang="ja-JP" dirty="0" smtClean="0"/>
                  <a:t>}	= rank A</a:t>
                </a:r>
                <a:endParaRPr lang="en-US" altLang="ja-JP" dirty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dim Ker </a:t>
                </a:r>
                <a:r>
                  <a:rPr lang="en-US" altLang="ja-JP" dirty="0" err="1" smtClean="0"/>
                  <a:t>f</a:t>
                </a:r>
                <a:r>
                  <a:rPr lang="en-US" altLang="ja-JP" baseline="-25000" dirty="0" err="1" smtClean="0"/>
                  <a:t>A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	=</a:t>
                </a:r>
                <a:r>
                  <a:rPr lang="ja-JP" altLang="en-US" dirty="0" smtClean="0"/>
                  <a:t>　</a:t>
                </a:r>
                <a:r>
                  <a:rPr lang="en-US" altLang="ja-JP" dirty="0" smtClean="0"/>
                  <a:t>card</a:t>
                </a:r>
                <a:r>
                  <a:rPr lang="en-US" altLang="ja-JP" dirty="0"/>
                  <a:t>{</a:t>
                </a:r>
                <a:r>
                  <a:rPr lang="ja-JP" altLang="en-US" dirty="0"/>
                  <a:t>すべて</a:t>
                </a:r>
                <a:r>
                  <a:rPr lang="ja-JP" altLang="en-US" dirty="0" smtClean="0"/>
                  <a:t>の零</a:t>
                </a:r>
                <a:r>
                  <a:rPr lang="ja-JP" altLang="en-US" dirty="0"/>
                  <a:t>固有値</a:t>
                </a:r>
                <a:r>
                  <a:rPr lang="en-US" altLang="ja-JP" dirty="0" smtClean="0"/>
                  <a:t>}	= null A</a:t>
                </a:r>
                <a:endParaRPr lang="en-US" altLang="ja-JP" baseline="30000" dirty="0"/>
              </a:p>
              <a:p>
                <a:endParaRPr lang="en-US" altLang="ja-JP" baseline="30000" dirty="0"/>
              </a:p>
              <a:p>
                <a:r>
                  <a:rPr lang="ja-JP" altLang="en-US" dirty="0" smtClean="0"/>
                  <a:t>を満足する。</a:t>
                </a:r>
                <a:endParaRPr lang="en-US" altLang="ja-JP" baseline="30000" dirty="0" smtClean="0"/>
              </a:p>
            </p:txBody>
          </p:sp>
        </mc:Choice>
        <mc:Fallback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312" y="1516516"/>
                <a:ext cx="8929551" cy="3416320"/>
              </a:xfrm>
              <a:prstGeom prst="rect">
                <a:avLst/>
              </a:prstGeom>
              <a:blipFill>
                <a:blip r:embed="rId5"/>
                <a:stretch>
                  <a:fillRect l="-546" t="-1250" b="-19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5658263" y="329401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679729" y="2082479"/>
            <a:ext cx="5420728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核</a:t>
            </a:r>
            <a:r>
              <a:rPr lang="ja-JP" altLang="en-US" sz="1400" dirty="0" smtClean="0">
                <a:solidFill>
                  <a:schemeClr val="tx1"/>
                </a:solidFill>
              </a:rPr>
              <a:t>は像の残りの部分空間なので像の補空間といえる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955533" y="4481316"/>
            <a:ext cx="3526614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card{}</a:t>
            </a:r>
            <a:r>
              <a:rPr lang="ja-JP" altLang="en-US" sz="1400" dirty="0" smtClean="0">
                <a:solidFill>
                  <a:schemeClr val="tx1"/>
                </a:solidFill>
              </a:rPr>
              <a:t>は有限集合の元の総数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6"/>
    </mc:Choice>
    <mc:Fallback xmlns="">
      <p:transition spd="slow" advTm="7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不変集合としての核と像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037600" y="1558274"/>
                <a:ext cx="1059705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/>
                  <a:t>写像 </a:t>
                </a:r>
                <a:r>
                  <a:rPr lang="en-US" altLang="ja-JP" dirty="0"/>
                  <a:t>f :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y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X</a:t>
                </a:r>
                <a:r>
                  <a:rPr lang="ja-JP" altLang="en-US" dirty="0" smtClean="0"/>
                  <a:t>に</a:t>
                </a:r>
                <a:r>
                  <a:rPr lang="ja-JP" altLang="en-US" dirty="0"/>
                  <a:t>おいて</a:t>
                </a:r>
                <a:r>
                  <a:rPr lang="ja-JP" altLang="en-US" dirty="0" smtClean="0"/>
                  <a:t>、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err="1" smtClean="0"/>
                  <a:t>fS</a:t>
                </a:r>
                <a:r>
                  <a:rPr lang="en-US" altLang="ja-JP" dirty="0" smtClean="0"/>
                  <a:t> = S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を満たす集合を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不変集合</a:t>
                </a:r>
                <a:r>
                  <a:rPr lang="ja-JP" altLang="en-US" dirty="0" smtClean="0"/>
                  <a:t>という。</a:t>
                </a:r>
                <a:endParaRPr lang="en-US" altLang="ja-JP" dirty="0" smtClean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00" y="1558274"/>
                <a:ext cx="10597051" cy="1477328"/>
              </a:xfrm>
              <a:prstGeom prst="rect">
                <a:avLst/>
              </a:prstGeom>
              <a:blipFill>
                <a:blip r:embed="rId5"/>
                <a:stretch>
                  <a:fillRect l="-460" t="-2066" b="-5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2120895" y="2175647"/>
            <a:ext cx="4515038" cy="24258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>
                <a:solidFill>
                  <a:schemeClr val="tx1"/>
                </a:solidFill>
              </a:rPr>
              <a:t>☜ポイント　すべての元の像を集めるともとの集合に一致する</a:t>
            </a:r>
            <a:endParaRPr lang="en-US" altLang="ja-JP" sz="12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037599" y="3230466"/>
                <a:ext cx="102225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dirty="0"/>
                  <a:t>線形写像 </a:t>
                </a:r>
                <a:r>
                  <a:rPr lang="en-US" altLang="ja-JP" dirty="0"/>
                  <a:t>f :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x</a:t>
                </a:r>
                <a:r>
                  <a:rPr lang="ja-JP" altLang="en-US" dirty="0"/>
                  <a:t>∈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y=Ax=[v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|v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|…|</a:t>
                </a:r>
                <a:r>
                  <a:rPr lang="en-US" altLang="ja-JP" dirty="0" err="1" smtClean="0"/>
                  <a:t>v</a:t>
                </a:r>
                <a:r>
                  <a:rPr lang="en-US" altLang="ja-JP" baseline="-25000" dirty="0" err="1" smtClean="0"/>
                  <a:t>n</a:t>
                </a:r>
                <a:r>
                  <a:rPr lang="en-US" altLang="ja-JP" dirty="0" smtClean="0"/>
                  <a:t>]x</a:t>
                </a:r>
                <a:r>
                  <a:rPr lang="ja-JP" altLang="en-US" dirty="0" smtClean="0"/>
                  <a:t>∈</a:t>
                </a:r>
                <a:r>
                  <a:rPr lang="en-US" altLang="ja-JP" dirty="0" smtClean="0"/>
                  <a:t> </a:t>
                </a:r>
                <a:r>
                  <a:rPr lang="en-US" altLang="ja-JP" dirty="0"/>
                  <a:t>R</a:t>
                </a:r>
                <a:r>
                  <a:rPr lang="en-US" altLang="ja-JP" baseline="30000" dirty="0"/>
                  <a:t>n</a:t>
                </a:r>
                <a:r>
                  <a:rPr lang="ja-JP" altLang="en-US" dirty="0"/>
                  <a:t>において</a:t>
                </a:r>
                <a:r>
                  <a:rPr lang="ja-JP" altLang="en-US" dirty="0" smtClean="0"/>
                  <a:t>、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ja-JP" altLang="en-US" dirty="0"/>
                  <a:t>・</a:t>
                </a:r>
                <a:r>
                  <a:rPr lang="ja-JP" altLang="en-US" dirty="0" smtClean="0"/>
                  <a:t>原点</a:t>
                </a:r>
                <a:r>
                  <a:rPr lang="en-US" altLang="ja-JP" dirty="0" smtClean="0"/>
                  <a:t>0</a:t>
                </a:r>
                <a:r>
                  <a:rPr lang="ja-JP" altLang="en-US" dirty="0" smtClean="0"/>
                  <a:t>は不変集合である</a:t>
                </a:r>
                <a:endParaRPr lang="en-US" altLang="ja-JP" dirty="0" smtClean="0"/>
              </a:p>
              <a:p>
                <a:r>
                  <a:rPr lang="en-US" altLang="ja-JP" dirty="0" smtClean="0"/>
                  <a:t>	A{0} = {0}</a:t>
                </a:r>
              </a:p>
              <a:p>
                <a:endParaRPr lang="en-US" altLang="ja-JP" dirty="0"/>
              </a:p>
              <a:p>
                <a:r>
                  <a:rPr lang="ja-JP" altLang="en-US" dirty="0" smtClean="0"/>
                  <a:t>・像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は</a:t>
                </a:r>
                <a:r>
                  <a:rPr lang="ja-JP" altLang="en-US" dirty="0"/>
                  <a:t>不変集合で</a:t>
                </a:r>
                <a:r>
                  <a:rPr lang="ja-JP" altLang="en-US" dirty="0" smtClean="0"/>
                  <a:t>ある</a:t>
                </a:r>
                <a:endParaRPr lang="en-US" altLang="ja-JP" dirty="0"/>
              </a:p>
              <a:p>
                <a:r>
                  <a:rPr lang="en-US" altLang="ja-JP" dirty="0"/>
                  <a:t>	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の基底を</a:t>
                </a:r>
                <a:r>
                  <a:rPr lang="en-US" altLang="ja-JP" dirty="0" smtClean="0"/>
                  <a:t>{u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,u</a:t>
                </a:r>
                <a:r>
                  <a:rPr lang="en-US" altLang="ja-JP" baseline="-25000" dirty="0" smtClean="0"/>
                  <a:t>2</a:t>
                </a:r>
                <a:r>
                  <a:rPr lang="en-US" altLang="ja-JP" dirty="0" smtClean="0"/>
                  <a:t>,..,u</a:t>
                </a:r>
                <a:r>
                  <a:rPr lang="en-US" altLang="ja-JP" baseline="-25000" dirty="0" smtClean="0"/>
                  <a:t>r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とするとすべての列ベクトルは</a:t>
                </a:r>
                <a:r>
                  <a:rPr lang="en-US" altLang="ja-JP" dirty="0"/>
                  <a:t>{u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,u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,..,u</a:t>
                </a:r>
                <a:r>
                  <a:rPr lang="en-US" altLang="ja-JP" baseline="-25000" dirty="0"/>
                  <a:t>r</a:t>
                </a:r>
                <a:r>
                  <a:rPr lang="en-US" altLang="ja-JP" dirty="0" smtClean="0"/>
                  <a:t>}</a:t>
                </a:r>
                <a:r>
                  <a:rPr lang="ja-JP" altLang="en-US" dirty="0" smtClean="0"/>
                  <a:t>の線形結合に等しい</a:t>
                </a:r>
                <a:endParaRPr lang="en-US" altLang="ja-JP" dirty="0" smtClean="0"/>
              </a:p>
              <a:p>
                <a:r>
                  <a:rPr lang="en-US" altLang="ja-JP" dirty="0"/>
                  <a:t>	</a:t>
                </a:r>
                <a:r>
                  <a:rPr lang="en-US" altLang="ja-JP" dirty="0" smtClean="0"/>
                  <a:t>f</a:t>
                </a:r>
                <a:r>
                  <a:rPr lang="ja-JP" altLang="en-US" dirty="0"/>
                  <a:t> </a:t>
                </a:r>
                <a:r>
                  <a:rPr lang="en-US" altLang="ja-JP" dirty="0" err="1" smtClean="0"/>
                  <a:t>Imf</a:t>
                </a:r>
                <a:r>
                  <a:rPr lang="ja-JP" altLang="en-US" dirty="0" smtClean="0"/>
                  <a:t>は</a:t>
                </a:r>
                <a:r>
                  <a:rPr lang="ja-JP" altLang="en-US" dirty="0"/>
                  <a:t>列</a:t>
                </a:r>
                <a:r>
                  <a:rPr lang="ja-JP" altLang="en-US" dirty="0" smtClean="0"/>
                  <a:t>ベクトルの線形結合より、</a:t>
                </a:r>
                <a:r>
                  <a:rPr lang="en-US" altLang="ja-JP" dirty="0" smtClean="0"/>
                  <a:t>{</a:t>
                </a:r>
                <a:r>
                  <a:rPr lang="en-US" altLang="ja-JP" dirty="0"/>
                  <a:t>u</a:t>
                </a:r>
                <a:r>
                  <a:rPr lang="en-US" altLang="ja-JP" baseline="-25000" dirty="0"/>
                  <a:t>1</a:t>
                </a:r>
                <a:r>
                  <a:rPr lang="en-US" altLang="ja-JP" dirty="0"/>
                  <a:t>,u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,..,u</a:t>
                </a:r>
                <a:r>
                  <a:rPr lang="en-US" altLang="ja-JP" baseline="-25000" dirty="0"/>
                  <a:t>r</a:t>
                </a:r>
                <a:r>
                  <a:rPr lang="en-US" altLang="ja-JP" dirty="0"/>
                  <a:t>}</a:t>
                </a:r>
                <a:r>
                  <a:rPr lang="ja-JP" altLang="en-US" dirty="0"/>
                  <a:t>の線形</a:t>
                </a:r>
                <a:r>
                  <a:rPr lang="ja-JP" altLang="en-US" dirty="0" smtClean="0"/>
                  <a:t>結合で表現され </a:t>
                </a:r>
                <a:r>
                  <a:rPr lang="en-US" altLang="ja-JP" dirty="0" smtClean="0"/>
                  <a:t>f</a:t>
                </a:r>
                <a:r>
                  <a:rPr lang="ja-JP" altLang="en-US" dirty="0" smtClean="0"/>
                  <a:t> </a:t>
                </a:r>
                <a:r>
                  <a:rPr lang="en-US" altLang="ja-JP" dirty="0" err="1" smtClean="0"/>
                  <a:t>Imf</a:t>
                </a:r>
                <a:r>
                  <a:rPr lang="en-US" altLang="ja-JP" dirty="0" smtClean="0"/>
                  <a:t>=</a:t>
                </a:r>
                <a:r>
                  <a:rPr lang="en-US" altLang="ja-JP" dirty="0" err="1" smtClean="0"/>
                  <a:t>Imf</a:t>
                </a:r>
                <a:r>
                  <a:rPr lang="en-US" altLang="ja-JP" dirty="0" smtClean="0"/>
                  <a:t> </a:t>
                </a:r>
                <a:endParaRPr lang="en-US" altLang="ja-JP" baseline="-25000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599" y="3230466"/>
                <a:ext cx="10222584" cy="2308324"/>
              </a:xfrm>
              <a:prstGeom prst="rect">
                <a:avLst/>
              </a:prstGeom>
              <a:blipFill>
                <a:blip r:embed="rId6"/>
                <a:stretch>
                  <a:fillRect l="-477" t="-1319" b="-31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正方形/長方形 2"/>
          <p:cNvSpPr/>
          <p:nvPr/>
        </p:nvSpPr>
        <p:spPr>
          <a:xfrm>
            <a:off x="1037599" y="5733654"/>
            <a:ext cx="895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疑問　像や核は、それに含まれるより小さな不変集合に分解できるのではないか？</a:t>
            </a:r>
            <a:endParaRPr lang="en-US" altLang="ja-JP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7"/>
    </mc:Choice>
    <mc:Fallback xmlns="">
      <p:transition spd="slow" advTm="8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不変集合の基底＝固有ベクトル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917843" y="1481678"/>
            <a:ext cx="455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像は本来のベクトルと平行</a:t>
            </a:r>
            <a:r>
              <a:rPr lang="en-US" altLang="ja-JP" dirty="0" smtClean="0"/>
              <a:t>	Ax</a:t>
            </a:r>
            <a:r>
              <a:rPr lang="ja-JP" altLang="en-US" dirty="0" smtClean="0"/>
              <a:t> </a:t>
            </a:r>
            <a:r>
              <a:rPr lang="en-US" altLang="ja-JP" dirty="0" smtClean="0"/>
              <a:t>|| </a:t>
            </a:r>
            <a:r>
              <a:rPr lang="en-US" altLang="ja-JP" dirty="0"/>
              <a:t>x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17843" y="2078215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像は本来の</a:t>
            </a:r>
            <a:r>
              <a:rPr lang="ja-JP" altLang="en-US" dirty="0" smtClean="0"/>
              <a:t>ベクトルの定数倍</a:t>
            </a:r>
            <a:r>
              <a:rPr lang="en-US" altLang="ja-JP" dirty="0" smtClean="0"/>
              <a:t>	Ax</a:t>
            </a:r>
            <a:r>
              <a:rPr lang="ja-JP" altLang="en-US" dirty="0" smtClean="0"/>
              <a:t>＝</a:t>
            </a:r>
            <a:r>
              <a:rPr lang="en-US" altLang="ja-JP" dirty="0" err="1" smtClean="0"/>
              <a:t>λx</a:t>
            </a:r>
            <a:r>
              <a:rPr lang="ja-JP" altLang="en-US" dirty="0" smtClean="0"/>
              <a:t>（</a:t>
            </a:r>
            <a:r>
              <a:rPr lang="en-US" altLang="ja-JP" dirty="0" smtClean="0"/>
              <a:t>λ</a:t>
            </a:r>
            <a:r>
              <a:rPr lang="ja-JP" altLang="en-US" dirty="0" smtClean="0"/>
              <a:t>∈</a:t>
            </a:r>
            <a:r>
              <a:rPr lang="en-US" altLang="ja-JP" dirty="0" smtClean="0">
                <a:solidFill>
                  <a:srgbClr val="FF0000"/>
                </a:solidFill>
              </a:rPr>
              <a:t>C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1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652773" y="6253438"/>
            <a:ext cx="414786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</a:rPr>
              <a:t>対角化不可能と書いて終了してよい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17843" y="2683389"/>
            <a:ext cx="6923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不変集合は非零ベクトルである</a:t>
            </a:r>
            <a:r>
              <a:rPr lang="en-US" altLang="ja-JP" dirty="0" smtClean="0"/>
              <a:t>	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)x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は</a:t>
            </a:r>
            <a:r>
              <a:rPr lang="ja-JP" altLang="en-US" b="1" dirty="0" smtClean="0">
                <a:solidFill>
                  <a:srgbClr val="FF0000"/>
                </a:solidFill>
              </a:rPr>
              <a:t>非自明解</a:t>
            </a:r>
            <a:r>
              <a:rPr lang="ja-JP" altLang="en-US" dirty="0" smtClean="0"/>
              <a:t>を持つ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917843" y="3868359"/>
            <a:ext cx="784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det</a:t>
            </a:r>
            <a:r>
              <a:rPr lang="en-US" altLang="ja-JP" dirty="0" smtClean="0"/>
              <a:t>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の解を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固有値</a:t>
            </a:r>
            <a:r>
              <a:rPr lang="ja-JP" altLang="en-US" dirty="0" smtClean="0"/>
              <a:t>といい、その非自明解を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固有ベクトル</a:t>
            </a:r>
            <a:r>
              <a:rPr lang="ja-JP" altLang="en-US" dirty="0" smtClean="0"/>
              <a:t>という。</a:t>
            </a:r>
            <a:endParaRPr lang="en-US" altLang="ja-JP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917843" y="3288563"/>
            <a:ext cx="844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det</a:t>
            </a:r>
            <a:r>
              <a:rPr lang="en-US" altLang="ja-JP" dirty="0" smtClean="0"/>
              <a:t>(A-</a:t>
            </a:r>
            <a:r>
              <a:rPr lang="en-US" altLang="ja-JP" dirty="0" err="1" smtClean="0"/>
              <a:t>λI</a:t>
            </a:r>
            <a:r>
              <a:rPr lang="en-US" altLang="ja-JP" dirty="0" smtClean="0"/>
              <a:t>)</a:t>
            </a:r>
            <a:r>
              <a:rPr lang="ja-JP" altLang="en-US" dirty="0" smtClean="0"/>
              <a:t>＝</a:t>
            </a:r>
            <a:r>
              <a:rPr lang="en-US" altLang="ja-JP" dirty="0" smtClean="0"/>
              <a:t>0</a:t>
            </a:r>
            <a:r>
              <a:rPr lang="ja-JP" altLang="en-US" dirty="0" smtClean="0"/>
              <a:t>を</a:t>
            </a:r>
            <a:r>
              <a:rPr lang="ja-JP" altLang="en-US" b="1" dirty="0" smtClean="0">
                <a:solidFill>
                  <a:srgbClr val="FF0000"/>
                </a:solidFill>
              </a:rPr>
              <a:t>固有方程式（多項式）</a:t>
            </a:r>
            <a:r>
              <a:rPr lang="ja-JP" altLang="en-US" dirty="0" smtClean="0"/>
              <a:t>という。複素数の範囲で</a:t>
            </a:r>
            <a:r>
              <a:rPr lang="en-US" altLang="ja-JP" dirty="0" smtClean="0"/>
              <a:t>n</a:t>
            </a:r>
            <a:r>
              <a:rPr lang="ja-JP" altLang="en-US" dirty="0" smtClean="0"/>
              <a:t>個の解を持つ。</a:t>
            </a:r>
            <a:endParaRPr lang="en-US" altLang="ja-JP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917843" y="4489021"/>
            <a:ext cx="8738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注意</a:t>
            </a:r>
            <a:endParaRPr lang="en-US" altLang="ja-JP" dirty="0" smtClean="0"/>
          </a:p>
          <a:p>
            <a:r>
              <a:rPr lang="ja-JP" altLang="en-US" dirty="0" smtClean="0"/>
              <a:t>・固有値</a:t>
            </a:r>
            <a:r>
              <a:rPr lang="en-US" altLang="ja-JP" dirty="0" smtClean="0"/>
              <a:t>α</a:t>
            </a:r>
            <a:r>
              <a:rPr lang="ja-JP" altLang="en-US" dirty="0" smtClean="0"/>
              <a:t>が単根なら</a:t>
            </a:r>
            <a:endParaRPr lang="en-US" altLang="ja-JP" dirty="0"/>
          </a:p>
          <a:p>
            <a:r>
              <a:rPr lang="ja-JP" altLang="en-US" dirty="0" smtClean="0"/>
              <a:t>　斉次方程式</a:t>
            </a:r>
            <a:r>
              <a:rPr lang="en-US" altLang="ja-JP" dirty="0" smtClean="0"/>
              <a:t>(A-αI)x=0</a:t>
            </a:r>
            <a:r>
              <a:rPr lang="ja-JP" altLang="en-US" dirty="0" err="1" smtClean="0"/>
              <a:t>の解</a:t>
            </a:r>
            <a:r>
              <a:rPr lang="ja-JP" altLang="en-US" dirty="0" smtClean="0"/>
              <a:t>空間の次元</a:t>
            </a:r>
            <a:r>
              <a:rPr lang="en-US" altLang="ja-JP" dirty="0" smtClean="0"/>
              <a:t>null</a:t>
            </a:r>
            <a:r>
              <a:rPr lang="en-US" altLang="ja-JP" dirty="0"/>
              <a:t>(A-αI</a:t>
            </a:r>
            <a:r>
              <a:rPr lang="en-US" altLang="ja-JP" dirty="0" smtClean="0"/>
              <a:t>)</a:t>
            </a:r>
            <a:r>
              <a:rPr lang="ja-JP" altLang="en-US" dirty="0"/>
              <a:t>は</a:t>
            </a:r>
            <a:r>
              <a:rPr lang="ja-JP" altLang="en-US" dirty="0" smtClean="0"/>
              <a:t>必ず</a:t>
            </a:r>
            <a:r>
              <a:rPr lang="en-US" altLang="ja-JP" dirty="0" smtClean="0"/>
              <a:t>1</a:t>
            </a:r>
            <a:r>
              <a:rPr lang="ja-JP" altLang="en-US" dirty="0" smtClean="0"/>
              <a:t>となる。</a:t>
            </a:r>
            <a:endParaRPr lang="en-US" altLang="ja-JP" dirty="0"/>
          </a:p>
          <a:p>
            <a:r>
              <a:rPr lang="ja-JP" altLang="en-US" dirty="0" smtClean="0"/>
              <a:t>・</a:t>
            </a:r>
            <a:r>
              <a:rPr lang="ja-JP" altLang="en-US" dirty="0"/>
              <a:t>固有値</a:t>
            </a:r>
            <a:r>
              <a:rPr lang="en-US" altLang="ja-JP" dirty="0"/>
              <a:t>α</a:t>
            </a:r>
            <a:r>
              <a:rPr lang="ja-JP" altLang="en-US" dirty="0" smtClean="0"/>
              <a:t>が</a:t>
            </a:r>
            <a:r>
              <a:rPr lang="en-US" altLang="ja-JP" dirty="0" smtClean="0"/>
              <a:t>m</a:t>
            </a:r>
            <a:r>
              <a:rPr lang="ja-JP" altLang="en-US" dirty="0"/>
              <a:t>重根なら</a:t>
            </a:r>
            <a:endParaRPr lang="en-US" altLang="ja-JP" dirty="0" smtClean="0"/>
          </a:p>
          <a:p>
            <a:r>
              <a:rPr lang="ja-JP" altLang="en-US" dirty="0" smtClean="0"/>
              <a:t>　斉</a:t>
            </a:r>
            <a:r>
              <a:rPr lang="ja-JP" altLang="en-US" dirty="0"/>
              <a:t>次方程式</a:t>
            </a:r>
            <a:r>
              <a:rPr lang="en-US" altLang="ja-JP" dirty="0"/>
              <a:t>(A-αI)x=0</a:t>
            </a:r>
            <a:r>
              <a:rPr lang="ja-JP" altLang="en-US" dirty="0" err="1" smtClean="0"/>
              <a:t>の解</a:t>
            </a:r>
            <a:r>
              <a:rPr lang="ja-JP" altLang="en-US" dirty="0"/>
              <a:t>空間の次元</a:t>
            </a:r>
            <a:r>
              <a:rPr lang="en-US" altLang="ja-JP" dirty="0"/>
              <a:t>null(A-αI</a:t>
            </a:r>
            <a:r>
              <a:rPr lang="en-US" altLang="ja-JP" dirty="0" smtClean="0"/>
              <a:t>)=m</a:t>
            </a:r>
            <a:r>
              <a:rPr lang="ja-JP" altLang="en-US" dirty="0" smtClean="0"/>
              <a:t>となるとは限らない。</a:t>
            </a:r>
            <a:endParaRPr lang="en-US" altLang="ja-JP" dirty="0"/>
          </a:p>
          <a:p>
            <a:r>
              <a:rPr lang="ja-JP" altLang="en-US" dirty="0" smtClean="0"/>
              <a:t>　⇒</a:t>
            </a:r>
            <a:r>
              <a:rPr lang="en-US" altLang="ja-JP" dirty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null(A-αI)</a:t>
            </a:r>
            <a:r>
              <a:rPr lang="en-US" altLang="ja-JP" b="1" dirty="0">
                <a:solidFill>
                  <a:srgbClr val="FF0000"/>
                </a:solidFill>
              </a:rPr>
              <a:t>&lt;</a:t>
            </a:r>
            <a:r>
              <a:rPr lang="en-US" altLang="ja-JP" b="1" dirty="0" smtClean="0">
                <a:solidFill>
                  <a:srgbClr val="FF0000"/>
                </a:solidFill>
              </a:rPr>
              <a:t>m</a:t>
            </a:r>
            <a:r>
              <a:rPr lang="ja-JP" altLang="en-US" b="1" dirty="0" smtClean="0">
                <a:solidFill>
                  <a:srgbClr val="FF0000"/>
                </a:solidFill>
              </a:rPr>
              <a:t>の場合</a:t>
            </a:r>
            <a:r>
              <a:rPr lang="ja-JP" altLang="en-US" dirty="0" smtClean="0"/>
              <a:t>は固有ベクトルが定まらない！</a:t>
            </a:r>
            <a:endParaRPr lang="en-US" altLang="ja-JP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6726706" y="2025790"/>
            <a:ext cx="3148812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複素数</a:t>
            </a:r>
            <a:r>
              <a:rPr lang="ja-JP" altLang="en-US" sz="1400" dirty="0" smtClean="0">
                <a:solidFill>
                  <a:schemeClr val="tx1"/>
                </a:solidFill>
              </a:rPr>
              <a:t>の範囲で考える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0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34"/>
    </mc:Choice>
    <mc:Fallback xmlns="">
      <p:transition spd="slow" advTm="18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対角化と標準形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083309" y="1481678"/>
            <a:ext cx="925766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固有値</a:t>
            </a:r>
            <a:r>
              <a:rPr lang="en-US" altLang="ja-JP" dirty="0" smtClean="0"/>
              <a:t>{λ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/>
              <a:t> </a:t>
            </a:r>
            <a:r>
              <a:rPr lang="en-US" altLang="ja-JP" dirty="0" err="1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}</a:t>
            </a:r>
            <a:r>
              <a:rPr lang="ja-JP" altLang="en-US" dirty="0" smtClean="0"/>
              <a:t>に対して線形独立な固有ベクトル</a:t>
            </a:r>
            <a:r>
              <a:rPr lang="en-US" altLang="ja-JP" dirty="0" smtClean="0"/>
              <a:t>{x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/>
              <a:t>}</a:t>
            </a:r>
            <a:r>
              <a:rPr lang="ja-JP" altLang="en-US" dirty="0" smtClean="0"/>
              <a:t>が存在するとき、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Ax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=λ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 Ax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=λ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,…, </a:t>
            </a:r>
            <a:r>
              <a:rPr lang="en-US" altLang="ja-JP" dirty="0" err="1" smtClean="0"/>
              <a:t>Ax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=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A[x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|x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|…|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]=</a:t>
            </a:r>
            <a:r>
              <a:rPr lang="en-US" altLang="ja-JP" dirty="0"/>
              <a:t>[x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]</a:t>
            </a:r>
            <a:r>
              <a:rPr lang="en-US" altLang="ja-JP" dirty="0" err="1" smtClean="0"/>
              <a:t>diag</a:t>
            </a:r>
            <a:r>
              <a:rPr lang="en-US" altLang="ja-JP" dirty="0" smtClean="0"/>
              <a:t>(</a:t>
            </a:r>
            <a:r>
              <a:rPr lang="en-US" altLang="ja-JP" dirty="0"/>
              <a:t>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)</a:t>
            </a:r>
          </a:p>
          <a:p>
            <a:endParaRPr lang="en-US" altLang="ja-JP" dirty="0"/>
          </a:p>
          <a:p>
            <a:r>
              <a:rPr lang="ja-JP" altLang="en-US" dirty="0" smtClean="0"/>
              <a:t>ここで、線形独立性から</a:t>
            </a:r>
            <a:r>
              <a:rPr lang="en-US" altLang="ja-JP" b="1" dirty="0" smtClean="0">
                <a:solidFill>
                  <a:srgbClr val="FF0000"/>
                </a:solidFill>
              </a:rPr>
              <a:t>P=[x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ja-JP" b="1" dirty="0" smtClean="0">
                <a:solidFill>
                  <a:srgbClr val="FF0000"/>
                </a:solidFill>
              </a:rPr>
              <a:t>|x</a:t>
            </a:r>
            <a:r>
              <a:rPr lang="en-US" altLang="ja-JP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|…|</a:t>
            </a:r>
            <a:r>
              <a:rPr lang="en-US" altLang="ja-JP" b="1" dirty="0" err="1">
                <a:solidFill>
                  <a:srgbClr val="FF0000"/>
                </a:solidFill>
              </a:rPr>
              <a:t>x</a:t>
            </a:r>
            <a:r>
              <a:rPr lang="en-US" altLang="ja-JP" b="1" baseline="-25000" dirty="0" err="1">
                <a:solidFill>
                  <a:srgbClr val="FF0000"/>
                </a:solidFill>
              </a:rPr>
              <a:t>n</a:t>
            </a:r>
            <a:r>
              <a:rPr lang="en-US" altLang="ja-JP" b="1" dirty="0" smtClean="0">
                <a:solidFill>
                  <a:srgbClr val="FF0000"/>
                </a:solidFill>
              </a:rPr>
              <a:t>]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-1</a:t>
            </a:r>
            <a:r>
              <a:rPr lang="ja-JP" altLang="en-US" dirty="0" err="1" smtClean="0"/>
              <a:t>が</a:t>
            </a:r>
            <a:r>
              <a:rPr lang="ja-JP" altLang="en-US" dirty="0" err="1"/>
              <a:t>存</a:t>
            </a:r>
            <a:r>
              <a:rPr lang="ja-JP" altLang="en-US" dirty="0" smtClean="0"/>
              <a:t>在し</a:t>
            </a:r>
            <a:r>
              <a:rPr lang="ja-JP" altLang="en-US" dirty="0"/>
              <a:t>、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smtClean="0"/>
              <a:t>A=[</a:t>
            </a:r>
            <a:r>
              <a:rPr lang="en-US" altLang="ja-JP" dirty="0"/>
              <a:t>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x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r>
              <a:rPr lang="en-US" altLang="ja-JP" dirty="0" err="1"/>
              <a:t>diag</a:t>
            </a:r>
            <a:r>
              <a:rPr lang="en-US" altLang="ja-JP" dirty="0"/>
              <a:t>(λ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)[</a:t>
            </a:r>
            <a:r>
              <a:rPr lang="en-US" altLang="ja-JP" dirty="0"/>
              <a:t>x</a:t>
            </a:r>
            <a:r>
              <a:rPr lang="en-US" altLang="ja-JP" baseline="-25000" dirty="0"/>
              <a:t>1</a:t>
            </a:r>
            <a:r>
              <a:rPr lang="en-US" altLang="ja-JP" dirty="0"/>
              <a:t>|x</a:t>
            </a:r>
            <a:r>
              <a:rPr lang="en-US" altLang="ja-JP" baseline="-25000" dirty="0"/>
              <a:t>2</a:t>
            </a:r>
            <a:r>
              <a:rPr lang="en-US" altLang="ja-JP" dirty="0"/>
              <a:t>|…|</a:t>
            </a:r>
            <a:r>
              <a:rPr lang="en-US" altLang="ja-JP" dirty="0" err="1"/>
              <a:t>x</a:t>
            </a:r>
            <a:r>
              <a:rPr lang="en-US" altLang="ja-JP" baseline="-25000" dirty="0" err="1"/>
              <a:t>n</a:t>
            </a:r>
            <a:r>
              <a:rPr lang="en-US" altLang="ja-JP" dirty="0"/>
              <a:t>]</a:t>
            </a:r>
            <a:r>
              <a:rPr lang="en-US" altLang="ja-JP" baseline="30000" dirty="0"/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/>
              <a:t> </a:t>
            </a:r>
            <a:r>
              <a:rPr lang="en-US" altLang="ja-JP" dirty="0" smtClean="0"/>
              <a:t>=P</a:t>
            </a:r>
            <a:r>
              <a:rPr lang="en-US" altLang="ja-JP" baseline="30000" dirty="0" smtClean="0"/>
              <a:t>-1 </a:t>
            </a:r>
            <a:r>
              <a:rPr lang="en-US" altLang="ja-JP" dirty="0" err="1" smtClean="0"/>
              <a:t>diag</a:t>
            </a:r>
            <a:r>
              <a:rPr lang="en-US" altLang="ja-JP" dirty="0" smtClean="0"/>
              <a:t>(λ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,λ</a:t>
            </a:r>
            <a:r>
              <a:rPr lang="en-US" altLang="ja-JP" baseline="-25000" dirty="0" smtClean="0"/>
              <a:t>2</a:t>
            </a:r>
            <a:r>
              <a:rPr lang="en-US" altLang="ja-JP" dirty="0"/>
              <a:t>,…, 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)P</a:t>
            </a:r>
            <a:endParaRPr lang="en-US" altLang="ja-JP" baseline="30000" dirty="0" smtClean="0"/>
          </a:p>
          <a:p>
            <a:endParaRPr lang="en-US" altLang="ja-JP" baseline="30000" dirty="0"/>
          </a:p>
          <a:p>
            <a:r>
              <a:rPr lang="en-US" altLang="ja-JP" dirty="0" smtClean="0"/>
              <a:t>A</a:t>
            </a:r>
            <a:r>
              <a:rPr lang="ja-JP" altLang="en-US" dirty="0" smtClean="0"/>
              <a:t>は対角行列に</a:t>
            </a:r>
            <a:r>
              <a:rPr lang="ja-JP" altLang="en-US" b="1" dirty="0" smtClean="0">
                <a:solidFill>
                  <a:srgbClr val="FF0000"/>
                </a:solidFill>
              </a:rPr>
              <a:t>相似</a:t>
            </a:r>
            <a:r>
              <a:rPr lang="ja-JP" altLang="en-US" dirty="0" smtClean="0"/>
              <a:t>であり、これを</a:t>
            </a:r>
            <a:r>
              <a:rPr lang="ja-JP" altLang="en-US" b="1" dirty="0" smtClean="0">
                <a:solidFill>
                  <a:srgbClr val="FF0000"/>
                </a:solidFill>
              </a:rPr>
              <a:t>対角化</a:t>
            </a:r>
            <a:r>
              <a:rPr lang="ja-JP" altLang="en-US" dirty="0" smtClean="0"/>
              <a:t>という。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6691876" y="2618256"/>
            <a:ext cx="304430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を変換行列とい</a:t>
            </a:r>
            <a:r>
              <a:rPr lang="ja-JP" altLang="en-US" sz="1400" dirty="0">
                <a:solidFill>
                  <a:schemeClr val="tx1"/>
                </a:solidFill>
              </a:rPr>
              <a:t>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91740" y="3974668"/>
            <a:ext cx="6337519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正則行列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により</a:t>
            </a:r>
            <a:r>
              <a:rPr lang="en-US" altLang="ja-JP" sz="1400" dirty="0" smtClean="0">
                <a:solidFill>
                  <a:schemeClr val="tx1"/>
                </a:solidFill>
              </a:rPr>
              <a:t>A=P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sz="1400" dirty="0" smtClean="0">
                <a:solidFill>
                  <a:schemeClr val="tx1"/>
                </a:solidFill>
              </a:rPr>
              <a:t>BP</a:t>
            </a:r>
            <a:r>
              <a:rPr lang="ja-JP" altLang="en-US" sz="1400" dirty="0" smtClean="0">
                <a:solidFill>
                  <a:schemeClr val="tx1"/>
                </a:solidFill>
              </a:rPr>
              <a:t>であるとき</a:t>
            </a:r>
            <a:r>
              <a:rPr lang="en-US" altLang="ja-JP" sz="1400" dirty="0" smtClean="0">
                <a:solidFill>
                  <a:schemeClr val="tx1"/>
                </a:solidFill>
              </a:rPr>
              <a:t>A</a:t>
            </a:r>
            <a:r>
              <a:rPr lang="ja-JP" altLang="en-US" sz="1400" dirty="0" smtClean="0">
                <a:solidFill>
                  <a:schemeClr val="tx1"/>
                </a:solidFill>
              </a:rPr>
              <a:t>と</a:t>
            </a:r>
            <a:r>
              <a:rPr lang="en-US" altLang="ja-JP" sz="1400" dirty="0" smtClean="0">
                <a:solidFill>
                  <a:schemeClr val="tx1"/>
                </a:solidFill>
              </a:rPr>
              <a:t>B</a:t>
            </a:r>
            <a:r>
              <a:rPr lang="ja-JP" altLang="en-US" sz="1400" dirty="0" smtClean="0">
                <a:solidFill>
                  <a:schemeClr val="tx1"/>
                </a:solidFill>
              </a:rPr>
              <a:t>は相似であるという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083309" y="4127672"/>
                <a:ext cx="9345828" cy="2170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 smtClean="0"/>
                  <a:t>固有値が複素数の場合</a:t>
                </a:r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A(</a:t>
                </a:r>
                <a:r>
                  <a:rPr lang="en-US" altLang="ja-JP" dirty="0" err="1" smtClean="0"/>
                  <a:t>u±iv</a:t>
                </a:r>
                <a:r>
                  <a:rPr lang="en-US" altLang="ja-JP" dirty="0"/>
                  <a:t>)=(</a:t>
                </a:r>
                <a:r>
                  <a:rPr lang="en-US" altLang="ja-JP" dirty="0" err="1"/>
                  <a:t>σ±iω</a:t>
                </a:r>
                <a:r>
                  <a:rPr lang="en-US" altLang="ja-JP" dirty="0"/>
                  <a:t>)(</a:t>
                </a:r>
                <a:r>
                  <a:rPr lang="en-US" altLang="ja-JP" dirty="0" err="1"/>
                  <a:t>u±iv</a:t>
                </a:r>
                <a:r>
                  <a:rPr lang="en-US" altLang="ja-JP" dirty="0"/>
                  <a:t>)</a:t>
                </a:r>
                <a:r>
                  <a:rPr lang="ja-JP" altLang="en-US" dirty="0" smtClean="0"/>
                  <a:t>から実部と虚部を分解し、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Au=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σu-ωv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,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Av=</a:t>
                </a:r>
                <a:r>
                  <a:rPr lang="en-US" altLang="ja-JP" b="1" dirty="0" err="1" smtClean="0">
                    <a:solidFill>
                      <a:srgbClr val="FF0000"/>
                    </a:solidFill>
                  </a:rPr>
                  <a:t>ωu+σv</a:t>
                </a:r>
                <a:r>
                  <a:rPr lang="ja-JP" altLang="en-US" dirty="0" smtClean="0"/>
                  <a:t>を使い、</a:t>
                </a:r>
                <a:endParaRPr lang="en-US" altLang="ja-JP" i="1" dirty="0" smtClean="0"/>
              </a:p>
              <a:p>
                <a:endParaRPr lang="en-US" altLang="ja-JP" dirty="0" smtClean="0"/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A</m:t>
                    </m:r>
                    <m:r>
                      <a:rPr lang="ja-JP" altLang="en-US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baseline="30000" dirty="0"/>
                      <m:t>−1</m:t>
                    </m:r>
                  </m:oMath>
                </a14:m>
                <a:endParaRPr lang="en-US" altLang="ja-JP" i="1" dirty="0" smtClean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と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実数係数帯（おび）行列</a:t>
                </a:r>
                <a:r>
                  <a:rPr lang="ja-JP" altLang="en-US" dirty="0" smtClean="0"/>
                  <a:t>に分解できる。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09" y="4127672"/>
                <a:ext cx="9345828" cy="2170722"/>
              </a:xfrm>
              <a:prstGeom prst="rect">
                <a:avLst/>
              </a:prstGeom>
              <a:blipFill>
                <a:blip r:embed="rId5"/>
                <a:stretch>
                  <a:fillRect l="-587" t="-1404" b="-36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5529945" y="5880679"/>
            <a:ext cx="377147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帯行列への分解を標準形という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0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1"/>
    </mc:Choice>
    <mc:Fallback xmlns="">
      <p:transition spd="slow" advTm="13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レポートのヒント１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23107" y="2097683"/>
                <a:ext cx="10894423" cy="38166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ja-JP" altLang="en-US" dirty="0"/>
                  <a:t>固有</a:t>
                </a:r>
                <a:r>
                  <a:rPr lang="ja-JP" altLang="en-US" dirty="0" smtClean="0"/>
                  <a:t>方程式は、</a:t>
                </a:r>
                <a:r>
                  <a:rPr lang="en-US" altLang="ja-JP" dirty="0" err="1" smtClean="0"/>
                  <a:t>det</a:t>
                </a:r>
                <a:r>
                  <a:rPr lang="en-US" altLang="ja-JP" dirty="0" smtClean="0"/>
                  <a:t>(</a:t>
                </a:r>
                <a:r>
                  <a:rPr lang="en-US" altLang="ja-JP" dirty="0" err="1" smtClean="0"/>
                  <a:t>λI</a:t>
                </a:r>
                <a:r>
                  <a:rPr lang="en-US" altLang="ja-JP" dirty="0" smtClean="0"/>
                  <a:t>-A)=(λ-1)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-4=λ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-2λ-3=(</a:t>
                </a:r>
                <a:r>
                  <a:rPr lang="en-US" altLang="ja-JP" dirty="0"/>
                  <a:t>λ</a:t>
                </a:r>
                <a:r>
                  <a:rPr lang="en-US" altLang="ja-JP" dirty="0" smtClean="0"/>
                  <a:t>-3)(</a:t>
                </a:r>
                <a:r>
                  <a:rPr lang="en-US" altLang="ja-JP" dirty="0"/>
                  <a:t>λ</a:t>
                </a:r>
                <a:r>
                  <a:rPr lang="en-US" altLang="ja-JP" dirty="0" smtClean="0"/>
                  <a:t>+1)=0</a:t>
                </a:r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(2)λ=3</a:t>
                </a:r>
                <a:r>
                  <a:rPr lang="ja-JP" altLang="en-US" dirty="0" smtClean="0"/>
                  <a:t>の固有ベクトルは、</a:t>
                </a:r>
                <a:r>
                  <a:rPr lang="en-US" altLang="ja-JP" dirty="0" smtClean="0"/>
                  <a:t>(3I-A</a:t>
                </a:r>
                <a:r>
                  <a:rPr lang="en-US" altLang="ja-JP" dirty="0"/>
                  <a:t>)</a:t>
                </a:r>
                <a:r>
                  <a:rPr lang="en-US" altLang="ja-JP" dirty="0" smtClean="0"/>
                  <a:t>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 smtClean="0"/>
                  <a:t>0  </a:t>
                </a:r>
                <a:r>
                  <a:rPr lang="ja-JP" altLang="en-US" dirty="0" smtClean="0"/>
                  <a:t>から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s=t</a:t>
                </a:r>
                <a:r>
                  <a:rPr lang="ja-JP" altLang="en-US" dirty="0" smtClean="0"/>
                  <a:t>より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ja-JP" dirty="0" smtClean="0"/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b="1" dirty="0" smtClean="0"/>
              </a:p>
              <a:p>
                <a:endParaRPr lang="en-US" altLang="ja-JP" sz="1400" b="1" dirty="0" smtClean="0"/>
              </a:p>
              <a:p>
                <a:r>
                  <a:rPr lang="en-US" altLang="ja-JP" dirty="0" smtClean="0"/>
                  <a:t>(3)λ=-1</a:t>
                </a:r>
                <a:r>
                  <a:rPr lang="ja-JP" altLang="en-US" dirty="0" smtClean="0"/>
                  <a:t>の固有</a:t>
                </a:r>
                <a:r>
                  <a:rPr lang="ja-JP" altLang="en-US" dirty="0"/>
                  <a:t>ベクトルは</a:t>
                </a:r>
                <a:r>
                  <a:rPr lang="ja-JP" altLang="en-US" dirty="0" smtClean="0"/>
                  <a:t>、</a:t>
                </a:r>
                <a:r>
                  <a:rPr lang="en-US" altLang="ja-JP" dirty="0" smtClean="0"/>
                  <a:t>(-I-A)x </a:t>
                </a:r>
                <a:r>
                  <a:rPr lang="en-US" altLang="ja-JP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0  </a:t>
                </a:r>
                <a:r>
                  <a:rPr lang="ja-JP" altLang="en-US" dirty="0"/>
                  <a:t>から </a:t>
                </a:r>
                <a:r>
                  <a:rPr lang="en-US" altLang="ja-JP" dirty="0"/>
                  <a:t>s</a:t>
                </a:r>
                <a:r>
                  <a:rPr lang="en-US" altLang="ja-JP" dirty="0" smtClean="0"/>
                  <a:t>=-t</a:t>
                </a:r>
                <a:r>
                  <a:rPr lang="ja-JP" altLang="en-US" dirty="0"/>
                  <a:t>より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ja-JP" dirty="0" smtClean="0"/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i="1" dirty="0" smtClean="0">
                  <a:latin typeface="Cambria Math" panose="02040503050406030204" pitchFamily="18" charset="0"/>
                </a:endParaRPr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(4)A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＝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から</a:t>
                </a:r>
                <a:r>
                  <a:rPr lang="en-US" altLang="ja-JP" sz="1400" dirty="0"/>
                  <a:t>A=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ja-JP" altLang="en-US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altLang="ja-JP" sz="14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1400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dirty="0" smtClean="0"/>
              </a:p>
              <a:p>
                <a:endParaRPr lang="en-US" altLang="ja-JP" sz="1400" dirty="0"/>
              </a:p>
              <a:p>
                <a:endParaRPr lang="en-US" altLang="ja-JP" sz="1400" dirty="0" smtClean="0"/>
              </a:p>
              <a:p>
                <a:r>
                  <a:rPr lang="ja-JP" altLang="en-US" dirty="0" smtClean="0"/>
                  <a:t>検算</a:t>
                </a:r>
                <a:endParaRPr lang="en-US" altLang="ja-JP" dirty="0" smtClean="0"/>
              </a:p>
              <a:p>
                <a:r>
                  <a:rPr lang="en-US" altLang="ja-JP" sz="1400" dirty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(3−1)</m:t>
                              </m:r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(3+1)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(3+1)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(3−1)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400" dirty="0" smtClean="0"/>
                  <a:t>=A</a:t>
                </a:r>
              </a:p>
              <a:p>
                <a:endParaRPr lang="en-US" altLang="ja-JP" sz="1400" dirty="0" smtClean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2097683"/>
                <a:ext cx="10894423" cy="3816622"/>
              </a:xfrm>
              <a:prstGeom prst="rect">
                <a:avLst/>
              </a:prstGeom>
              <a:blipFill>
                <a:blip r:embed="rId5"/>
                <a:stretch>
                  <a:fillRect l="-503" t="-12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/>
                      <m:t>A</m:t>
                    </m:r>
                    <m:r>
                      <a:rPr kumimoji="1" lang="ja-JP" alt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ja-JP" altLang="en-US" dirty="0" smtClean="0"/>
                  <a:t>を</a:t>
                </a:r>
                <a:r>
                  <a:rPr lang="ja-JP" altLang="en-US" dirty="0" smtClean="0"/>
                  <a:t>対角化せよ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8475974" y="4599385"/>
            <a:ext cx="2877826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逆行列を必ず求める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058655" y="5774229"/>
            <a:ext cx="252077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検算を必ずする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17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34"/>
    </mc:Choice>
    <mc:Fallback xmlns="">
      <p:transition spd="slow" advTm="76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レポートのヒント２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49234" y="2097683"/>
                <a:ext cx="10894423" cy="3882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ja-JP" altLang="en-US" dirty="0" smtClean="0"/>
                  <a:t>固有方程式は、</a:t>
                </a:r>
                <a:r>
                  <a:rPr lang="en-US" altLang="ja-JP" dirty="0" err="1" smtClean="0"/>
                  <a:t>det</a:t>
                </a:r>
                <a:r>
                  <a:rPr lang="en-US" altLang="ja-JP" dirty="0" smtClean="0"/>
                  <a:t>(</a:t>
                </a:r>
                <a:r>
                  <a:rPr lang="en-US" altLang="ja-JP" dirty="0" err="1" smtClean="0"/>
                  <a:t>λI</a:t>
                </a:r>
                <a:r>
                  <a:rPr lang="en-US" altLang="ja-JP" dirty="0" smtClean="0"/>
                  <a:t>-A)=(λ-1)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+4= (λ-1+2i)(λ-1-2i)=0</a:t>
                </a:r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(2)λ=1+2i</a:t>
                </a:r>
                <a:r>
                  <a:rPr lang="ja-JP" altLang="en-US" dirty="0" smtClean="0"/>
                  <a:t>の固有ベクトルは、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 smtClean="0"/>
                  <a:t>0  </a:t>
                </a:r>
                <a:r>
                  <a:rPr lang="ja-JP" altLang="en-US" dirty="0" smtClean="0"/>
                  <a:t>から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s=it</a:t>
                </a:r>
                <a:r>
                  <a:rPr lang="ja-JP" altLang="en-US" dirty="0" smtClean="0"/>
                  <a:t>より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altLang="ja-JP" dirty="0"/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it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altLang="ja-JP" dirty="0"/>
                      <m:t>=</m:t>
                    </m:r>
                    <m:r>
                      <m:rPr>
                        <m:sty m:val="p"/>
                      </m:rPr>
                      <a:rPr lang="en-US" altLang="ja-JP" dirty="0">
                        <a:latin typeface="Cambria Math" panose="02040503050406030204" pitchFamily="18" charset="0"/>
                      </a:rPr>
                      <m:t>t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b="1" dirty="0" smtClean="0"/>
              </a:p>
              <a:p>
                <a:r>
                  <a:rPr lang="en-US" altLang="ja-JP" dirty="0"/>
                  <a:t>(</a:t>
                </a:r>
                <a:r>
                  <a:rPr lang="en-US" altLang="ja-JP" dirty="0" smtClean="0"/>
                  <a:t>3)λ=1-2i</a:t>
                </a:r>
                <a:r>
                  <a:rPr lang="ja-JP" altLang="en-US" dirty="0" smtClean="0"/>
                  <a:t>の固有</a:t>
                </a:r>
                <a:r>
                  <a:rPr lang="ja-JP" altLang="en-US" dirty="0"/>
                  <a:t>ベクトルは</a:t>
                </a:r>
                <a:r>
                  <a:rPr lang="ja-JP" altLang="en-US" dirty="0" smtClean="0"/>
                  <a:t>、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0  </a:t>
                </a:r>
                <a:r>
                  <a:rPr lang="ja-JP" altLang="en-US" dirty="0"/>
                  <a:t>から </a:t>
                </a:r>
                <a:r>
                  <a:rPr lang="en-US" altLang="ja-JP" dirty="0" smtClean="0"/>
                  <a:t>t=is</a:t>
                </a:r>
                <a:r>
                  <a:rPr lang="ja-JP" altLang="en-US" dirty="0" smtClean="0"/>
                  <a:t>より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US" altLang="ja-JP" dirty="0"/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ja-JP" dirty="0"/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m:rPr>
                        <m:nor/>
                      </m:rPr>
                      <a:rPr lang="en-US" altLang="ja-JP" dirty="0"/>
                      <m:t>=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latin typeface="Cambria Math" panose="02040503050406030204" pitchFamily="18" charset="0"/>
                      </a:rPr>
                      <m:t>t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dirty="0" smtClean="0"/>
              </a:p>
              <a:p>
                <a:endParaRPr lang="en-US" altLang="ja-JP" dirty="0" smtClean="0"/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(4)A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＝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から</a:t>
                </a:r>
                <a:r>
                  <a:rPr lang="en-US" altLang="ja-JP" sz="1400" dirty="0"/>
                  <a:t>A=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e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altLang="ja-JP" sz="1400" i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1400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altLang="ja-JP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altLang="ja-JP" sz="1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sz="14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dirty="0" smtClean="0"/>
              </a:p>
              <a:p>
                <a:endParaRPr lang="en-US" altLang="ja-JP" sz="1400" dirty="0"/>
              </a:p>
              <a:p>
                <a:endParaRPr lang="en-US" altLang="ja-JP" sz="1400" dirty="0" smtClean="0"/>
              </a:p>
              <a:p>
                <a:r>
                  <a:rPr lang="ja-JP" altLang="en-US" dirty="0" smtClean="0"/>
                  <a:t>検算</a:t>
                </a:r>
                <a:endParaRPr lang="en-US" altLang="ja-JP" dirty="0" smtClean="0"/>
              </a:p>
              <a:p>
                <a:r>
                  <a:rPr lang="en-US" altLang="ja-JP" sz="14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ja-JP" sz="1400" i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)/2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−2)/2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+2)/2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)/2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400" dirty="0" smtClean="0">
                    <a:solidFill>
                      <a:schemeClr val="tx1"/>
                    </a:solidFill>
                  </a:rPr>
                  <a:t>=A</a:t>
                </a:r>
              </a:p>
              <a:p>
                <a:endParaRPr lang="en-US" altLang="ja-JP" sz="1400" dirty="0" smtClean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234" y="2097683"/>
                <a:ext cx="10894423" cy="3882473"/>
              </a:xfrm>
              <a:prstGeom prst="rect">
                <a:avLst/>
              </a:prstGeom>
              <a:blipFill>
                <a:blip r:embed="rId5"/>
                <a:stretch>
                  <a:fillRect l="-560" t="-12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 smtClean="0"/>
                      <m:t>A</m:t>
                    </m:r>
                    <m:r>
                      <a:rPr kumimoji="1" lang="ja-JP" alt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kumimoji="1" lang="ja-JP" altLang="en-US" dirty="0" smtClean="0"/>
                  <a:t>を</a:t>
                </a:r>
                <a:r>
                  <a:rPr lang="ja-JP" altLang="en-US" dirty="0" smtClean="0"/>
                  <a:t>対角化せよ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8573946" y="4782975"/>
            <a:ext cx="2877826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逆行列を必ず求める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661032" y="5822808"/>
            <a:ext cx="252077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必ず検算をする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245168" y="3641865"/>
            <a:ext cx="4393475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複素共役となるため一つ求めればよい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0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9"/>
    </mc:Choice>
    <mc:Fallback xmlns="">
      <p:transition spd="slow" advTm="6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レポートのヒント</a:t>
            </a:r>
            <a:r>
              <a:rPr lang="en-US" altLang="ja-JP" dirty="0" smtClean="0"/>
              <a:t>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923107" y="2097683"/>
                <a:ext cx="10894423" cy="4490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ja-JP" altLang="en-US" dirty="0" smtClean="0"/>
                  <a:t>固有方程式は、</a:t>
                </a:r>
                <a:r>
                  <a:rPr lang="en-US" altLang="ja-JP" dirty="0" err="1" smtClean="0"/>
                  <a:t>det</a:t>
                </a:r>
                <a:r>
                  <a:rPr lang="en-US" altLang="ja-JP" dirty="0" smtClean="0"/>
                  <a:t>(</a:t>
                </a:r>
                <a:r>
                  <a:rPr lang="en-US" altLang="ja-JP" dirty="0" err="1" smtClean="0"/>
                  <a:t>λI</a:t>
                </a:r>
                <a:r>
                  <a:rPr lang="en-US" altLang="ja-JP" dirty="0" smtClean="0"/>
                  <a:t>-A)=(λ-1)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+4= (λ-1+2i)(λ-1-2i)=0</a:t>
                </a:r>
              </a:p>
              <a:p>
                <a:endParaRPr lang="en-US" altLang="ja-JP" dirty="0" smtClean="0"/>
              </a:p>
              <a:p>
                <a:r>
                  <a:rPr lang="en-US" altLang="ja-JP" dirty="0"/>
                  <a:t>(2)λ=1+2i</a:t>
                </a:r>
                <a:r>
                  <a:rPr lang="ja-JP" altLang="en-US" dirty="0"/>
                  <a:t>の固有ベクトルは、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0  </a:t>
                </a:r>
                <a:r>
                  <a:rPr lang="ja-JP" altLang="en-US" dirty="0"/>
                  <a:t>から </a:t>
                </a:r>
                <a:r>
                  <a:rPr lang="en-US" altLang="ja-JP" dirty="0"/>
                  <a:t>s=it</a:t>
                </a:r>
                <a:r>
                  <a:rPr lang="ja-JP" altLang="en-US" dirty="0"/>
                  <a:t>より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+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it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100" dirty="0"/>
                  <a:t> </a:t>
                </a:r>
                <a:endParaRPr lang="en-US" altLang="ja-JP" sz="1400" b="1" dirty="0"/>
              </a:p>
              <a:p>
                <a:endParaRPr lang="en-US" altLang="ja-JP" sz="1400" b="1" dirty="0"/>
              </a:p>
              <a:p>
                <a:r>
                  <a:rPr lang="en-US" altLang="ja-JP" dirty="0"/>
                  <a:t>(3)λ=1-2i</a:t>
                </a:r>
                <a:r>
                  <a:rPr lang="ja-JP" altLang="en-US" dirty="0"/>
                  <a:t>の固有ベクトルは、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it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0  </a:t>
                </a:r>
                <a:r>
                  <a:rPr lang="ja-JP" altLang="en-US" dirty="0"/>
                  <a:t>から </a:t>
                </a:r>
                <a:r>
                  <a:rPr lang="en-US" altLang="ja-JP" dirty="0"/>
                  <a:t>t=is</a:t>
                </a:r>
                <a:r>
                  <a:rPr lang="ja-JP" altLang="en-US" dirty="0"/>
                  <a:t>より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ja-JP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 smtClean="0"/>
                  <a:t> =t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-it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100" dirty="0"/>
                  <a:t> </a:t>
                </a:r>
                <a:endParaRPr lang="en-US" altLang="ja-JP" dirty="0">
                  <a:latin typeface="Cambria Math" panose="02040503050406030204" pitchFamily="18" charset="0"/>
                </a:endParaRPr>
              </a:p>
              <a:p>
                <a:endParaRPr lang="en-US" altLang="ja-JP" dirty="0" smtClean="0"/>
              </a:p>
              <a:p>
                <a:r>
                  <a:rPr lang="en-US" altLang="ja-JP" dirty="0" smtClean="0"/>
                  <a:t> </a:t>
                </a:r>
                <a:r>
                  <a:rPr lang="ja-JP" altLang="en-US" dirty="0" smtClean="0"/>
                  <a:t>　よって</a:t>
                </a:r>
                <a:r>
                  <a:rPr lang="en-US" altLang="ja-JP" dirty="0" smtClean="0"/>
                  <a:t> </a:t>
                </a:r>
                <a:r>
                  <a:rPr lang="ja-JP" altLang="en-US" dirty="0" smtClean="0"/>
                  <a:t>複素共役固有ベクトルは、</a:t>
                </a:r>
                <a:r>
                  <a:rPr lang="en-US" altLang="ja-JP" dirty="0" smtClean="0"/>
                  <a:t> </a:t>
                </a:r>
                <a:r>
                  <a:rPr lang="en-US" altLang="ja-JP" dirty="0" err="1" smtClean="0"/>
                  <a:t>u±iv</a:t>
                </a:r>
                <a:r>
                  <a:rPr lang="en-US" altLang="ja-JP" dirty="0" smtClean="0"/>
                  <a:t> =</a:t>
                </a:r>
                <a:r>
                  <a:rPr lang="en-US" altLang="ja-JP" dirty="0"/>
                  <a:t> 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dirty="0"/>
                  <a:t>±</a:t>
                </a:r>
                <a:r>
                  <a:rPr lang="en-US" altLang="ja-JP" dirty="0" smtClean="0"/>
                  <a:t>it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100" dirty="0"/>
                  <a:t> </a:t>
                </a:r>
                <a:endParaRPr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(4)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＝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ja-JP" altLang="en-US" sz="1400" dirty="0" smtClean="0"/>
                  <a:t>から</a:t>
                </a:r>
                <a:r>
                  <a:rPr lang="en-US" altLang="ja-JP" sz="1400" dirty="0"/>
                  <a:t>A=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ja-JP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ja-JP" sz="14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ja-JP" sz="14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altLang="ja-JP" sz="1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altLang="ja-JP" sz="1400" b="0" i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1400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sz="14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ja-JP" altLang="en-US" sz="14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400" dirty="0" smtClean="0"/>
              </a:p>
              <a:p>
                <a:endParaRPr lang="en-US" altLang="ja-JP" sz="1400" dirty="0"/>
              </a:p>
              <a:p>
                <a:endParaRPr lang="en-US" altLang="ja-JP" sz="1400" dirty="0" smtClean="0"/>
              </a:p>
              <a:p>
                <a:r>
                  <a:rPr lang="ja-JP" altLang="en-US" dirty="0" smtClean="0"/>
                  <a:t>検算</a:t>
                </a:r>
                <a:endParaRPr lang="en-US" altLang="ja-JP" dirty="0" smtClean="0"/>
              </a:p>
              <a:p>
                <a:r>
                  <a:rPr lang="en-US" altLang="ja-JP" sz="14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ja-JP" alt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ja-JP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ja-JP" alt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ja-JP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ja-JP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ja-JP" alt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altLang="ja-JP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400" dirty="0" smtClean="0">
                    <a:solidFill>
                      <a:schemeClr val="tx1"/>
                    </a:solidFill>
                  </a:rPr>
                  <a:t>=A</a:t>
                </a:r>
              </a:p>
              <a:p>
                <a:endParaRPr lang="en-US" altLang="ja-JP" sz="1400" dirty="0" smtClean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2097683"/>
                <a:ext cx="10894423" cy="4490075"/>
              </a:xfrm>
              <a:prstGeom prst="rect">
                <a:avLst/>
              </a:prstGeom>
              <a:blipFill>
                <a:blip r:embed="rId5"/>
                <a:stretch>
                  <a:fillRect l="-503" t="-10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 smtClean="0"/>
                      <m:t>A</m:t>
                    </m:r>
                    <m:r>
                      <a:rPr kumimoji="1" lang="ja-JP" alt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ja-JP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1" lang="ja-JP" alt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ja-JP" altLang="en-US" i="1">
                        <a:latin typeface="Cambria Math" panose="02040503050406030204" pitchFamily="18" charset="0"/>
                      </a:rPr>
                      <m:t>の</m:t>
                    </m:r>
                  </m:oMath>
                </a14:m>
                <a:r>
                  <a:rPr kumimoji="1" lang="ja-JP" altLang="en-US" dirty="0" smtClean="0"/>
                  <a:t>標準形を求めよ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107" y="1399664"/>
                <a:ext cx="3849190" cy="46012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/>
          <p:cNvSpPr/>
          <p:nvPr/>
        </p:nvSpPr>
        <p:spPr>
          <a:xfrm>
            <a:off x="8253728" y="5004245"/>
            <a:ext cx="2877826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逆行列を必ず求める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19021" y="5971988"/>
            <a:ext cx="2520774" cy="3779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　検算を必ずする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5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4"/>
    </mc:Choice>
    <mc:Fallback xmlns="">
      <p:transition spd="slow" advTm="40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対角化の幾何学的解釈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175659" y="1359835"/>
            <a:ext cx="951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行列</a:t>
            </a:r>
            <a:r>
              <a:rPr lang="en-US" altLang="ja-JP" dirty="0" smtClean="0"/>
              <a:t>A</a:t>
            </a:r>
            <a:r>
              <a:rPr lang="ja-JP" altLang="en-US" dirty="0" smtClean="0"/>
              <a:t>が対角化可能で、固有値</a:t>
            </a:r>
            <a:r>
              <a:rPr lang="en-US" altLang="ja-JP" dirty="0"/>
              <a:t>{λ</a:t>
            </a:r>
            <a:r>
              <a:rPr lang="en-US" altLang="ja-JP" baseline="-25000" dirty="0"/>
              <a:t>1</a:t>
            </a:r>
            <a:r>
              <a:rPr lang="en-US" altLang="ja-JP" dirty="0"/>
              <a:t>,λ</a:t>
            </a:r>
            <a:r>
              <a:rPr lang="en-US" altLang="ja-JP" baseline="-25000" dirty="0"/>
              <a:t>2</a:t>
            </a:r>
            <a:r>
              <a:rPr lang="en-US" altLang="ja-JP" dirty="0"/>
              <a:t>,…, </a:t>
            </a:r>
            <a:r>
              <a:rPr lang="en-US" altLang="ja-JP" dirty="0" err="1"/>
              <a:t>λ</a:t>
            </a:r>
            <a:r>
              <a:rPr lang="en-US" altLang="ja-JP" baseline="-25000" dirty="0" err="1"/>
              <a:t>n</a:t>
            </a:r>
            <a:r>
              <a:rPr lang="en-US" altLang="ja-JP" dirty="0" smtClean="0"/>
              <a:t>}</a:t>
            </a:r>
            <a:r>
              <a:rPr lang="ja-JP" altLang="en-US" dirty="0" smtClean="0"/>
              <a:t>と固有</a:t>
            </a:r>
            <a:r>
              <a:rPr lang="ja-JP" altLang="en-US" dirty="0"/>
              <a:t>ベクトル</a:t>
            </a:r>
            <a:r>
              <a:rPr lang="en-US" altLang="ja-JP" dirty="0" smtClean="0"/>
              <a:t>{x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,x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,…,</a:t>
            </a:r>
            <a:r>
              <a:rPr lang="en-US" altLang="ja-JP" dirty="0" err="1" smtClean="0"/>
              <a:t>x</a:t>
            </a:r>
            <a:r>
              <a:rPr lang="en-US" altLang="ja-JP" baseline="-25000" dirty="0" err="1" smtClean="0"/>
              <a:t>n</a:t>
            </a:r>
            <a:r>
              <a:rPr lang="en-US" altLang="ja-JP" dirty="0"/>
              <a:t>}</a:t>
            </a:r>
            <a:r>
              <a:rPr lang="ja-JP" altLang="en-US" dirty="0"/>
              <a:t>が存在する</a:t>
            </a:r>
            <a:r>
              <a:rPr lang="ja-JP" altLang="en-US" dirty="0" smtClean="0"/>
              <a:t>とき</a:t>
            </a:r>
            <a:endParaRPr lang="en-US" altLang="ja-JP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800801" y="3471755"/>
            <a:ext cx="3806038" cy="2024744"/>
            <a:chOff x="1253642" y="2888285"/>
            <a:chExt cx="3806038" cy="2024744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1253642" y="2888285"/>
              <a:ext cx="3100251" cy="17098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/>
            <p:cNvSpPr/>
            <p:nvPr/>
          </p:nvSpPr>
          <p:spPr>
            <a:xfrm flipH="1">
              <a:off x="4310742" y="4543697"/>
              <a:ext cx="7489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&lt;x</a:t>
              </a:r>
              <a:r>
                <a:rPr lang="en-US" altLang="ja-JP" baseline="-25000" dirty="0" smtClean="0"/>
                <a:t>2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262747" y="2961692"/>
            <a:ext cx="3344092" cy="2394076"/>
            <a:chOff x="1715588" y="2378222"/>
            <a:chExt cx="3344092" cy="2394076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1715588" y="2378222"/>
              <a:ext cx="3344092" cy="2394076"/>
              <a:chOff x="1715588" y="2378222"/>
              <a:chExt cx="3344092" cy="2394076"/>
            </a:xfrm>
          </p:grpSpPr>
          <p:cxnSp>
            <p:nvCxnSpPr>
              <p:cNvPr id="6" name="直線コネクタ 5"/>
              <p:cNvCxnSpPr/>
              <p:nvPr/>
            </p:nvCxnSpPr>
            <p:spPr>
              <a:xfrm flipV="1">
                <a:off x="1715588" y="2638698"/>
                <a:ext cx="2595154" cy="21336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正方形/長方形 6"/>
              <p:cNvSpPr/>
              <p:nvPr/>
            </p:nvSpPr>
            <p:spPr>
              <a:xfrm flipH="1">
                <a:off x="4310742" y="2378222"/>
                <a:ext cx="74893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smtClean="0"/>
                  <a:t>&lt;x</a:t>
                </a:r>
                <a:r>
                  <a:rPr lang="en-US" altLang="ja-JP" baseline="-25000" dirty="0" smtClean="0"/>
                  <a:t>1</a:t>
                </a:r>
                <a:r>
                  <a:rPr lang="en-US" altLang="ja-JP" dirty="0" smtClean="0"/>
                  <a:t>&gt;</a:t>
                </a:r>
                <a:endParaRPr lang="ja-JP" altLang="en-US" dirty="0"/>
              </a:p>
            </p:txBody>
          </p:sp>
        </p:grpSp>
        <p:sp>
          <p:nvSpPr>
            <p:cNvPr id="21" name="正方形/長方形 20"/>
            <p:cNvSpPr/>
            <p:nvPr/>
          </p:nvSpPr>
          <p:spPr>
            <a:xfrm>
              <a:off x="2498441" y="3436899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/>
                <a:t>・</a:t>
              </a:r>
              <a:endParaRPr lang="ja-JP" altLang="en-US" sz="48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2336432" y="1846949"/>
            <a:ext cx="3251378" cy="2772668"/>
            <a:chOff x="2336432" y="1942748"/>
            <a:chExt cx="3251378" cy="2772668"/>
          </a:xfrm>
        </p:grpSpPr>
        <p:sp>
          <p:nvSpPr>
            <p:cNvPr id="15" name="正方形/長方形 14"/>
            <p:cNvSpPr/>
            <p:nvPr/>
          </p:nvSpPr>
          <p:spPr>
            <a:xfrm>
              <a:off x="2605903" y="1942748"/>
              <a:ext cx="298190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不変</a:t>
              </a:r>
              <a:r>
                <a:rPr lang="ja-JP" altLang="en-US" b="1" dirty="0">
                  <a:solidFill>
                    <a:srgbClr val="FF0000"/>
                  </a:solidFill>
                </a:rPr>
                <a:t>直線</a:t>
              </a:r>
              <a:r>
                <a:rPr lang="ja-JP" altLang="en-US" dirty="0" smtClean="0"/>
                <a:t>　</a:t>
              </a:r>
              <a:endParaRPr lang="en-US" altLang="ja-JP" dirty="0" smtClean="0"/>
            </a:p>
            <a:p>
              <a:r>
                <a:rPr lang="ja-JP" altLang="en-US" dirty="0"/>
                <a:t>・ </a:t>
              </a:r>
              <a:r>
                <a:rPr lang="en-US" altLang="ja-JP" dirty="0"/>
                <a:t>x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&gt;</a:t>
              </a:r>
              <a:r>
                <a:rPr lang="ja-JP" altLang="en-US" dirty="0"/>
                <a:t>なら</a:t>
              </a:r>
              <a:r>
                <a:rPr lang="en-US" altLang="ja-JP" dirty="0"/>
                <a:t>Ax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&gt;</a:t>
              </a:r>
            </a:p>
            <a:p>
              <a:r>
                <a:rPr lang="ja-JP" altLang="en-US" dirty="0" smtClean="0"/>
                <a:t>・</a:t>
              </a:r>
              <a:r>
                <a:rPr lang="en-US" altLang="ja-JP" dirty="0" smtClean="0"/>
                <a:t>||A</a:t>
              </a:r>
              <a:r>
                <a:rPr lang="ja-JP" altLang="en-US" dirty="0" err="1" smtClean="0"/>
                <a:t>ｘ</a:t>
              </a:r>
              <a:r>
                <a:rPr lang="en-US" altLang="ja-JP" dirty="0" smtClean="0"/>
                <a:t>||</a:t>
              </a:r>
              <a:r>
                <a:rPr lang="ja-JP" altLang="en-US" dirty="0" smtClean="0"/>
                <a:t>は</a:t>
              </a:r>
              <a:r>
                <a:rPr lang="en-US" altLang="ja-JP" dirty="0" smtClean="0"/>
                <a:t> ||</a:t>
              </a:r>
              <a:r>
                <a:rPr lang="ja-JP" altLang="en-US" dirty="0" err="1" smtClean="0"/>
                <a:t>ｘ</a:t>
              </a:r>
              <a:r>
                <a:rPr lang="en-US" altLang="ja-JP" dirty="0" smtClean="0"/>
                <a:t>||</a:t>
              </a:r>
              <a:r>
                <a:rPr lang="ja-JP" altLang="en-US" dirty="0" smtClean="0"/>
                <a:t>の</a:t>
              </a:r>
              <a:r>
                <a:rPr lang="en-US" altLang="ja-JP" dirty="0" smtClean="0"/>
                <a:t>|λ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|</a:t>
              </a:r>
              <a:r>
                <a:rPr lang="ja-JP" altLang="en-US" dirty="0" smtClean="0"/>
                <a:t>倍</a:t>
              </a:r>
              <a:endParaRPr lang="en-US" altLang="ja-JP" dirty="0" smtClean="0"/>
            </a:p>
          </p:txBody>
        </p:sp>
        <p:grpSp>
          <p:nvGrpSpPr>
            <p:cNvPr id="32" name="グループ化 31"/>
            <p:cNvGrpSpPr/>
            <p:nvPr/>
          </p:nvGrpSpPr>
          <p:grpSpPr>
            <a:xfrm>
              <a:off x="2336432" y="3357550"/>
              <a:ext cx="1457718" cy="1357866"/>
              <a:chOff x="7115386" y="4737217"/>
              <a:chExt cx="1457718" cy="1357866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7297390" y="4796832"/>
                <a:ext cx="949234" cy="836586"/>
                <a:chOff x="2795059" y="2868912"/>
                <a:chExt cx="949234" cy="836586"/>
              </a:xfrm>
            </p:grpSpPr>
            <p:cxnSp>
              <p:nvCxnSpPr>
                <p:cNvPr id="8" name="直線コネクタ 7"/>
                <p:cNvCxnSpPr/>
                <p:nvPr/>
              </p:nvCxnSpPr>
              <p:spPr>
                <a:xfrm flipV="1">
                  <a:off x="3013165" y="3183816"/>
                  <a:ext cx="640081" cy="5216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正方形/長方形 11"/>
                <p:cNvSpPr/>
                <p:nvPr/>
              </p:nvSpPr>
              <p:spPr>
                <a:xfrm>
                  <a:off x="2795059" y="3336166"/>
                  <a:ext cx="2968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/>
                    <a:t>x</a:t>
                  </a:r>
                  <a:endParaRPr lang="ja-JP" altLang="en-US" dirty="0"/>
                </a:p>
              </p:txBody>
            </p:sp>
            <p:sp>
              <p:nvSpPr>
                <p:cNvPr id="13" name="正方形/長方形 12"/>
                <p:cNvSpPr/>
                <p:nvPr/>
              </p:nvSpPr>
              <p:spPr>
                <a:xfrm>
                  <a:off x="3268892" y="2868912"/>
                  <a:ext cx="4754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Ax</a:t>
                  </a:r>
                  <a:endParaRPr lang="ja-JP" altLang="en-US" dirty="0"/>
                </a:p>
              </p:txBody>
            </p:sp>
          </p:grpSp>
          <p:sp>
            <p:nvSpPr>
              <p:cNvPr id="30" name="正方形/長方形 29"/>
              <p:cNvSpPr/>
              <p:nvPr/>
            </p:nvSpPr>
            <p:spPr>
              <a:xfrm>
                <a:off x="7115386" y="5264086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7772885" y="4737217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7" name="グループ化 46"/>
          <p:cNvGrpSpPr/>
          <p:nvPr/>
        </p:nvGrpSpPr>
        <p:grpSpPr>
          <a:xfrm>
            <a:off x="3191672" y="1846949"/>
            <a:ext cx="5737894" cy="3274244"/>
            <a:chOff x="3191672" y="1942748"/>
            <a:chExt cx="5737894" cy="3274244"/>
          </a:xfrm>
        </p:grpSpPr>
        <p:sp>
          <p:nvSpPr>
            <p:cNvPr id="29" name="正方形/長方形 28"/>
            <p:cNvSpPr/>
            <p:nvPr/>
          </p:nvSpPr>
          <p:spPr>
            <a:xfrm>
              <a:off x="5587810" y="1942748"/>
              <a:ext cx="33417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b="1" dirty="0" smtClean="0">
                  <a:solidFill>
                    <a:srgbClr val="FF0000"/>
                  </a:solidFill>
                </a:rPr>
                <a:t>不変平面</a:t>
              </a:r>
              <a:endParaRPr lang="en-US" altLang="ja-JP" b="1" dirty="0">
                <a:solidFill>
                  <a:srgbClr val="FF0000"/>
                </a:solidFill>
              </a:endParaRPr>
            </a:p>
            <a:p>
              <a:r>
                <a:rPr lang="ja-JP" altLang="en-US" dirty="0"/>
                <a:t>・</a:t>
              </a:r>
              <a:r>
                <a:rPr lang="en-US" altLang="ja-JP" dirty="0"/>
                <a:t>y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1,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2 </a:t>
              </a:r>
              <a:r>
                <a:rPr lang="en-US" altLang="ja-JP" dirty="0"/>
                <a:t>&gt;</a:t>
              </a:r>
              <a:r>
                <a:rPr lang="ja-JP" altLang="en-US" dirty="0"/>
                <a:t>なら</a:t>
              </a:r>
              <a:r>
                <a:rPr lang="en-US" altLang="ja-JP" dirty="0"/>
                <a:t>Ay</a:t>
              </a:r>
              <a:r>
                <a:rPr lang="ja-JP" altLang="en-US" dirty="0"/>
                <a:t>∈</a:t>
              </a:r>
              <a:r>
                <a:rPr lang="en-US" altLang="ja-JP" dirty="0"/>
                <a:t>&lt;x</a:t>
              </a:r>
              <a:r>
                <a:rPr lang="en-US" altLang="ja-JP" baseline="-25000" dirty="0"/>
                <a:t>1,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2 </a:t>
              </a:r>
              <a:r>
                <a:rPr lang="en-US" altLang="ja-JP" dirty="0" smtClean="0"/>
                <a:t>&gt;</a:t>
              </a:r>
            </a:p>
            <a:p>
              <a:r>
                <a:rPr lang="ja-JP" altLang="en-US" dirty="0" smtClean="0"/>
                <a:t>・面素の倍率は</a:t>
              </a:r>
              <a:r>
                <a:rPr lang="en-US" altLang="ja-JP" dirty="0" smtClean="0"/>
                <a:t>|λ</a:t>
              </a:r>
              <a:r>
                <a:rPr lang="en-US" altLang="ja-JP" baseline="-25000" dirty="0" smtClean="0"/>
                <a:t>1</a:t>
              </a:r>
              <a:r>
                <a:rPr lang="en-US" altLang="ja-JP" dirty="0" smtClean="0"/>
                <a:t>×λ</a:t>
              </a:r>
              <a:r>
                <a:rPr lang="en-US" altLang="ja-JP" baseline="-25000" dirty="0" smtClean="0"/>
                <a:t>2</a:t>
              </a:r>
              <a:r>
                <a:rPr lang="en-US" altLang="ja-JP" dirty="0"/>
                <a:t> |</a:t>
              </a:r>
              <a:endParaRPr lang="ja-JP" altLang="en-US" dirty="0"/>
            </a:p>
          </p:txBody>
        </p:sp>
        <p:grpSp>
          <p:nvGrpSpPr>
            <p:cNvPr id="33" name="グループ化 32"/>
            <p:cNvGrpSpPr/>
            <p:nvPr/>
          </p:nvGrpSpPr>
          <p:grpSpPr>
            <a:xfrm rot="2208885">
              <a:off x="3191672" y="3824483"/>
              <a:ext cx="1514032" cy="1392509"/>
              <a:chOff x="7096274" y="4721257"/>
              <a:chExt cx="1514032" cy="1392509"/>
            </a:xfrm>
          </p:grpSpPr>
          <p:grpSp>
            <p:nvGrpSpPr>
              <p:cNvPr id="34" name="グループ化 33"/>
              <p:cNvGrpSpPr/>
              <p:nvPr/>
            </p:nvGrpSpPr>
            <p:grpSpPr>
              <a:xfrm>
                <a:off x="7297230" y="4796832"/>
                <a:ext cx="949394" cy="836585"/>
                <a:chOff x="2794898" y="2868912"/>
                <a:chExt cx="949395" cy="836585"/>
              </a:xfrm>
            </p:grpSpPr>
            <p:cxnSp>
              <p:nvCxnSpPr>
                <p:cNvPr id="37" name="直線コネクタ 36"/>
                <p:cNvCxnSpPr/>
                <p:nvPr/>
              </p:nvCxnSpPr>
              <p:spPr>
                <a:xfrm flipV="1">
                  <a:off x="3013165" y="3183815"/>
                  <a:ext cx="640081" cy="5216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正方形/長方形 37"/>
                <p:cNvSpPr/>
                <p:nvPr/>
              </p:nvSpPr>
              <p:spPr>
                <a:xfrm rot="19391115">
                  <a:off x="2794898" y="3335685"/>
                  <a:ext cx="2984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y</a:t>
                  </a:r>
                  <a:endParaRPr lang="ja-JP" altLang="en-US" dirty="0"/>
                </a:p>
              </p:txBody>
            </p:sp>
            <p:sp>
              <p:nvSpPr>
                <p:cNvPr id="39" name="正方形/長方形 38"/>
                <p:cNvSpPr/>
                <p:nvPr/>
              </p:nvSpPr>
              <p:spPr>
                <a:xfrm rot="19391115">
                  <a:off x="3268892" y="2868912"/>
                  <a:ext cx="47540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Ay</a:t>
                  </a:r>
                  <a:endParaRPr lang="ja-JP" altLang="en-US" dirty="0"/>
                </a:p>
              </p:txBody>
            </p:sp>
          </p:grpSp>
          <p:sp>
            <p:nvSpPr>
              <p:cNvPr id="35" name="正方形/長方形 34"/>
              <p:cNvSpPr/>
              <p:nvPr/>
            </p:nvSpPr>
            <p:spPr>
              <a:xfrm>
                <a:off x="7096274" y="5282769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7810087" y="4721257"/>
                <a:ext cx="80021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4800" dirty="0" smtClean="0">
                    <a:solidFill>
                      <a:srgbClr val="0070C0"/>
                    </a:solidFill>
                  </a:rPr>
                  <a:t>・</a:t>
                </a:r>
                <a:endParaRPr lang="ja-JP" altLang="en-US" sz="48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1" name="グループ化 40"/>
          <p:cNvGrpSpPr/>
          <p:nvPr/>
        </p:nvGrpSpPr>
        <p:grpSpPr>
          <a:xfrm>
            <a:off x="1410794" y="2537932"/>
            <a:ext cx="1896971" cy="3326365"/>
            <a:chOff x="470598" y="795185"/>
            <a:chExt cx="1896971" cy="3326365"/>
          </a:xfrm>
        </p:grpSpPr>
        <p:cxnSp>
          <p:nvCxnSpPr>
            <p:cNvPr id="42" name="直線コネクタ 41"/>
            <p:cNvCxnSpPr/>
            <p:nvPr/>
          </p:nvCxnSpPr>
          <p:spPr>
            <a:xfrm flipH="1" flipV="1">
              <a:off x="470598" y="916647"/>
              <a:ext cx="1896971" cy="320490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 flipH="1">
              <a:off x="646457" y="795185"/>
              <a:ext cx="7489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&lt;</a:t>
              </a:r>
              <a:r>
                <a:rPr lang="en-US" altLang="ja-JP" dirty="0" err="1" smtClean="0"/>
                <a:t>x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7067363" y="1749243"/>
            <a:ext cx="3165207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ja-JP" altLang="en-US" sz="1400" dirty="0" smtClean="0">
                <a:solidFill>
                  <a:schemeClr val="tx1"/>
                </a:solidFill>
              </a:rPr>
              <a:t>これらを固有空間という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6865963" y="3528592"/>
            <a:ext cx="2696049" cy="1967907"/>
            <a:chOff x="6865963" y="3624391"/>
            <a:chExt cx="2696049" cy="1967907"/>
          </a:xfrm>
        </p:grpSpPr>
        <p:cxnSp>
          <p:nvCxnSpPr>
            <p:cNvPr id="50" name="直線コネクタ 49"/>
            <p:cNvCxnSpPr/>
            <p:nvPr/>
          </p:nvCxnSpPr>
          <p:spPr>
            <a:xfrm flipH="1">
              <a:off x="7459250" y="3624391"/>
              <a:ext cx="2102762" cy="166507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/>
            <p:cNvSpPr/>
            <p:nvPr/>
          </p:nvSpPr>
          <p:spPr>
            <a:xfrm>
              <a:off x="6865963" y="5222966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&lt;e</a:t>
              </a:r>
              <a:r>
                <a:rPr lang="en-US" altLang="ja-JP" baseline="-25000" dirty="0" smtClean="0"/>
                <a:t>1</a:t>
              </a:r>
              <a:r>
                <a:rPr lang="en-US" altLang="ja-JP" dirty="0"/>
                <a:t>&gt;</a:t>
              </a:r>
              <a:endParaRPr lang="ja-JP" altLang="en-US" dirty="0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4622390" y="2988344"/>
            <a:ext cx="2566728" cy="661995"/>
            <a:chOff x="4815201" y="3222424"/>
            <a:chExt cx="2566728" cy="661995"/>
          </a:xfrm>
        </p:grpSpPr>
        <p:sp>
          <p:nvSpPr>
            <p:cNvPr id="49" name="正方形/長方形 48"/>
            <p:cNvSpPr/>
            <p:nvPr/>
          </p:nvSpPr>
          <p:spPr>
            <a:xfrm>
              <a:off x="4815201" y="3222424"/>
              <a:ext cx="2566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err="1" smtClean="0"/>
                <a:t>Px</a:t>
              </a:r>
              <a:r>
                <a:rPr lang="en-US" altLang="ja-JP" baseline="-25000" dirty="0" err="1" smtClean="0"/>
                <a:t>i</a:t>
              </a:r>
              <a:r>
                <a:rPr lang="en-US" altLang="ja-JP" dirty="0" smtClean="0"/>
                <a:t>=[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|x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/>
                <a:t>x</a:t>
              </a:r>
              <a:r>
                <a:rPr lang="en-US" altLang="ja-JP" baseline="-25000" dirty="0" err="1"/>
                <a:t>n</a:t>
              </a:r>
              <a:r>
                <a:rPr lang="en-US" altLang="ja-JP" dirty="0"/>
                <a:t>]</a:t>
              </a:r>
              <a:r>
                <a:rPr lang="en-US" altLang="ja-JP" baseline="30000" dirty="0"/>
                <a:t>-</a:t>
              </a:r>
              <a:r>
                <a:rPr lang="en-US" altLang="ja-JP" baseline="30000" dirty="0" smtClean="0"/>
                <a:t>1</a:t>
              </a:r>
              <a:r>
                <a:rPr lang="en-US" altLang="ja-JP" dirty="0" smtClean="0"/>
                <a:t>x</a:t>
              </a:r>
              <a:r>
                <a:rPr lang="en-US" altLang="ja-JP" baseline="-25000" dirty="0" smtClean="0"/>
                <a:t>i</a:t>
              </a:r>
              <a:r>
                <a:rPr lang="en-US" altLang="ja-JP" dirty="0" smtClean="0"/>
                <a:t>=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i</a:t>
              </a:r>
              <a:endParaRPr lang="ja-JP" altLang="en-US" dirty="0"/>
            </a:p>
          </p:txBody>
        </p:sp>
        <p:sp>
          <p:nvSpPr>
            <p:cNvPr id="55" name="右矢印 54"/>
            <p:cNvSpPr/>
            <p:nvPr/>
          </p:nvSpPr>
          <p:spPr>
            <a:xfrm>
              <a:off x="5006992" y="3544029"/>
              <a:ext cx="1964140" cy="34039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7339051" y="3585736"/>
            <a:ext cx="3158584" cy="2018551"/>
            <a:chOff x="7339051" y="3681535"/>
            <a:chExt cx="3158584" cy="2018551"/>
          </a:xfrm>
        </p:grpSpPr>
        <p:cxnSp>
          <p:nvCxnSpPr>
            <p:cNvPr id="58" name="直線コネクタ 57"/>
            <p:cNvCxnSpPr/>
            <p:nvPr/>
          </p:nvCxnSpPr>
          <p:spPr>
            <a:xfrm>
              <a:off x="7339051" y="3681535"/>
              <a:ext cx="2581733" cy="1655412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正方形/長方形 67"/>
            <p:cNvSpPr/>
            <p:nvPr/>
          </p:nvSpPr>
          <p:spPr>
            <a:xfrm>
              <a:off x="9766345" y="5330754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&lt;</a:t>
              </a:r>
              <a:r>
                <a:rPr lang="en-US" altLang="ja-JP" dirty="0" smtClean="0"/>
                <a:t>e</a:t>
              </a:r>
              <a:r>
                <a:rPr lang="en-US" altLang="ja-JP" baseline="-25000" dirty="0" smtClean="0"/>
                <a:t>2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8484133" y="2487141"/>
            <a:ext cx="731290" cy="3181208"/>
            <a:chOff x="8484133" y="2582940"/>
            <a:chExt cx="731290" cy="3181208"/>
          </a:xfrm>
        </p:grpSpPr>
        <p:cxnSp>
          <p:nvCxnSpPr>
            <p:cNvPr id="64" name="直線コネクタ 63"/>
            <p:cNvCxnSpPr/>
            <p:nvPr/>
          </p:nvCxnSpPr>
          <p:spPr>
            <a:xfrm flipH="1" flipV="1">
              <a:off x="8488195" y="2818398"/>
              <a:ext cx="72331" cy="294575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正方形/長方形 68"/>
            <p:cNvSpPr/>
            <p:nvPr/>
          </p:nvSpPr>
          <p:spPr>
            <a:xfrm>
              <a:off x="8484133" y="2582940"/>
              <a:ext cx="731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&lt;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&gt;</a:t>
              </a:r>
              <a:endParaRPr lang="ja-JP" altLang="en-US" dirty="0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4614190" y="4913272"/>
            <a:ext cx="2610010" cy="755077"/>
            <a:chOff x="4815201" y="2836679"/>
            <a:chExt cx="2610010" cy="755077"/>
          </a:xfrm>
        </p:grpSpPr>
        <p:sp>
          <p:nvSpPr>
            <p:cNvPr id="73" name="正方形/長方形 72"/>
            <p:cNvSpPr/>
            <p:nvPr/>
          </p:nvSpPr>
          <p:spPr>
            <a:xfrm>
              <a:off x="4815201" y="3222424"/>
              <a:ext cx="26100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P</a:t>
              </a:r>
              <a:r>
                <a:rPr lang="en-US" altLang="ja-JP" baseline="30000" dirty="0" smtClean="0"/>
                <a:t>-1</a:t>
              </a:r>
              <a:r>
                <a:rPr lang="en-US" altLang="ja-JP" dirty="0" smtClean="0"/>
                <a:t>e</a:t>
              </a:r>
              <a:r>
                <a:rPr lang="en-US" altLang="ja-JP" baseline="-25000" dirty="0" smtClean="0"/>
                <a:t>i</a:t>
              </a:r>
              <a:r>
                <a:rPr lang="en-US" altLang="ja-JP" dirty="0" smtClean="0"/>
                <a:t>=[</a:t>
              </a:r>
              <a:r>
                <a:rPr lang="en-US" altLang="ja-JP" dirty="0"/>
                <a:t>x</a:t>
              </a:r>
              <a:r>
                <a:rPr lang="en-US" altLang="ja-JP" baseline="-25000" dirty="0"/>
                <a:t>1</a:t>
              </a:r>
              <a:r>
                <a:rPr lang="en-US" altLang="ja-JP" dirty="0"/>
                <a:t>|x</a:t>
              </a:r>
              <a:r>
                <a:rPr lang="en-US" altLang="ja-JP" baseline="-25000" dirty="0"/>
                <a:t>2</a:t>
              </a:r>
              <a:r>
                <a:rPr lang="en-US" altLang="ja-JP" dirty="0"/>
                <a:t>|…|</a:t>
              </a:r>
              <a:r>
                <a:rPr lang="en-US" altLang="ja-JP" dirty="0" err="1" smtClean="0"/>
                <a:t>x</a:t>
              </a:r>
              <a:r>
                <a:rPr lang="en-US" altLang="ja-JP" baseline="-25000" dirty="0" err="1" smtClean="0"/>
                <a:t>n</a:t>
              </a:r>
              <a:r>
                <a:rPr lang="en-US" altLang="ja-JP" dirty="0" smtClean="0"/>
                <a:t>]</a:t>
              </a:r>
              <a:r>
                <a:rPr lang="en-US" altLang="ja-JP" dirty="0" err="1" smtClean="0"/>
                <a:t>e</a:t>
              </a:r>
              <a:r>
                <a:rPr lang="en-US" altLang="ja-JP" baseline="-25000" dirty="0" err="1" smtClean="0"/>
                <a:t>i</a:t>
              </a:r>
              <a:r>
                <a:rPr lang="en-US" altLang="ja-JP" dirty="0" smtClean="0"/>
                <a:t>=x</a:t>
              </a:r>
              <a:r>
                <a:rPr lang="en-US" altLang="ja-JP" baseline="-25000" dirty="0" smtClean="0"/>
                <a:t>i</a:t>
              </a:r>
              <a:endParaRPr lang="ja-JP" altLang="en-US" dirty="0"/>
            </a:p>
          </p:txBody>
        </p:sp>
        <p:sp>
          <p:nvSpPr>
            <p:cNvPr id="74" name="右矢印 73"/>
            <p:cNvSpPr/>
            <p:nvPr/>
          </p:nvSpPr>
          <p:spPr>
            <a:xfrm flipH="1">
              <a:off x="5102099" y="2836679"/>
              <a:ext cx="1989721" cy="34039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5" name="正方形/長方形 74"/>
          <p:cNvSpPr/>
          <p:nvPr/>
        </p:nvSpPr>
        <p:spPr>
          <a:xfrm>
            <a:off x="4726053" y="4049048"/>
            <a:ext cx="2332633" cy="525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</a:t>
            </a:r>
            <a:r>
              <a:rPr lang="ja-JP" altLang="en-US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P</a:t>
            </a:r>
            <a:r>
              <a:rPr lang="ja-JP" altLang="en-US" sz="1400" dirty="0" smtClean="0">
                <a:solidFill>
                  <a:schemeClr val="tx1"/>
                </a:solidFill>
              </a:rPr>
              <a:t>は固有空間を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r>
              <a:rPr lang="ja-JP" altLang="en-US" sz="1400" dirty="0" smtClean="0">
                <a:solidFill>
                  <a:schemeClr val="tx1"/>
                </a:solidFill>
              </a:rPr>
              <a:t>標準基の座標系に変換する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 rot="2208885">
            <a:off x="8713893" y="3648086"/>
            <a:ext cx="1863546" cy="1593987"/>
            <a:chOff x="7096274" y="4519779"/>
            <a:chExt cx="1863546" cy="1593987"/>
          </a:xfrm>
        </p:grpSpPr>
        <p:sp>
          <p:nvSpPr>
            <p:cNvPr id="80" name="正方形/長方形 79"/>
            <p:cNvSpPr/>
            <p:nvPr/>
          </p:nvSpPr>
          <p:spPr>
            <a:xfrm>
              <a:off x="7096274" y="5282769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>
                  <a:solidFill>
                    <a:srgbClr val="0070C0"/>
                  </a:solidFill>
                </a:rPr>
                <a:t>・</a:t>
              </a:r>
              <a:endParaRPr lang="ja-JP" altLang="en-US" sz="4800" dirty="0">
                <a:solidFill>
                  <a:srgbClr val="0070C0"/>
                </a:solidFill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7810087" y="4721257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4800" dirty="0" smtClean="0">
                  <a:solidFill>
                    <a:srgbClr val="0070C0"/>
                  </a:solidFill>
                </a:rPr>
                <a:t>・</a:t>
              </a:r>
              <a:endParaRPr lang="ja-JP" altLang="en-US" sz="4800" dirty="0">
                <a:solidFill>
                  <a:srgbClr val="0070C0"/>
                </a:solidFill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7159598" y="4519779"/>
              <a:ext cx="1800222" cy="1117069"/>
              <a:chOff x="2657265" y="2591859"/>
              <a:chExt cx="1800223" cy="1117069"/>
            </a:xfrm>
          </p:grpSpPr>
          <p:cxnSp>
            <p:nvCxnSpPr>
              <p:cNvPr id="82" name="直線コネクタ 81"/>
              <p:cNvCxnSpPr/>
              <p:nvPr/>
            </p:nvCxnSpPr>
            <p:spPr>
              <a:xfrm flipV="1">
                <a:off x="3013165" y="3183815"/>
                <a:ext cx="640081" cy="521682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正方形/長方形 82"/>
              <p:cNvSpPr/>
              <p:nvPr/>
            </p:nvSpPr>
            <p:spPr>
              <a:xfrm rot="19391115">
                <a:off x="2657265" y="3339596"/>
                <a:ext cx="450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err="1" smtClean="0"/>
                  <a:t>Py</a:t>
                </a:r>
                <a:endParaRPr lang="ja-JP" altLang="en-US" dirty="0"/>
              </a:p>
            </p:txBody>
          </p:sp>
          <p:sp>
            <p:nvSpPr>
              <p:cNvPr id="84" name="正方形/長方形 83"/>
              <p:cNvSpPr/>
              <p:nvPr/>
            </p:nvSpPr>
            <p:spPr>
              <a:xfrm rot="19391115">
                <a:off x="3356926" y="2591859"/>
                <a:ext cx="11005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 smtClean="0"/>
                  <a:t>PAy</a:t>
                </a:r>
                <a:endParaRPr lang="ja-JP" altLang="en-US" dirty="0"/>
              </a:p>
            </p:txBody>
          </p:sp>
        </p:grpSp>
      </p:grpSp>
      <p:sp>
        <p:nvSpPr>
          <p:cNvPr id="85" name="正方形/長方形 84"/>
          <p:cNvSpPr/>
          <p:nvPr/>
        </p:nvSpPr>
        <p:spPr>
          <a:xfrm>
            <a:off x="6091838" y="5796263"/>
            <a:ext cx="525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すなわち</a:t>
            </a:r>
            <a:r>
              <a:rPr lang="en-US" altLang="ja-JP" dirty="0" smtClean="0"/>
              <a:t>BP = PA 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B</a:t>
            </a:r>
            <a:r>
              <a:rPr lang="ja-JP" altLang="en-US" dirty="0" smtClean="0"/>
              <a:t>は対角行列</a:t>
            </a:r>
            <a:r>
              <a:rPr lang="en-US" altLang="ja-JP" dirty="0" smtClean="0"/>
              <a:t>PAP</a:t>
            </a:r>
            <a:r>
              <a:rPr lang="en-US" altLang="ja-JP" baseline="30000" dirty="0" smtClean="0"/>
              <a:t>-1</a:t>
            </a:r>
            <a:r>
              <a:rPr lang="ja-JP" altLang="en-US" dirty="0" smtClean="0"/>
              <a:t>となる</a:t>
            </a:r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691450" y="3069763"/>
            <a:ext cx="4035079" cy="1315270"/>
            <a:chOff x="7691450" y="3069763"/>
            <a:chExt cx="4035079" cy="1315270"/>
          </a:xfrm>
        </p:grpSpPr>
        <p:sp>
          <p:nvSpPr>
            <p:cNvPr id="9" name="正方形/長方形 8"/>
            <p:cNvSpPr/>
            <p:nvPr/>
          </p:nvSpPr>
          <p:spPr>
            <a:xfrm>
              <a:off x="7691450" y="3069763"/>
              <a:ext cx="40350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この空間における作用素を</a:t>
              </a:r>
              <a:r>
                <a:rPr lang="en-US" altLang="ja-JP" dirty="0"/>
                <a:t>B</a:t>
              </a:r>
              <a:r>
                <a:rPr lang="ja-JP" altLang="en-US" dirty="0"/>
                <a:t>とすると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0201149" y="4015701"/>
              <a:ext cx="8386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/>
                <a:t>＝</a:t>
              </a:r>
              <a:r>
                <a:rPr lang="en-US" altLang="ja-JP" dirty="0" err="1" smtClean="0"/>
                <a:t>BPy</a:t>
              </a:r>
              <a:endParaRPr lang="ja-JP" altLang="en-US" dirty="0"/>
            </a:p>
          </p:txBody>
        </p:sp>
      </p:grpSp>
      <p:sp>
        <p:nvSpPr>
          <p:cNvPr id="62" name="正方形/長方形 61"/>
          <p:cNvSpPr/>
          <p:nvPr/>
        </p:nvSpPr>
        <p:spPr>
          <a:xfrm>
            <a:off x="510932" y="5933941"/>
            <a:ext cx="5251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最大</a:t>
            </a:r>
            <a:r>
              <a:rPr lang="ja-JP" altLang="en-US" dirty="0" smtClean="0"/>
              <a:t>体積素の倍率</a:t>
            </a:r>
            <a:r>
              <a:rPr lang="ja-JP" altLang="en-US" dirty="0"/>
              <a:t> </a:t>
            </a:r>
            <a:r>
              <a:rPr lang="en-US" altLang="ja-JP" dirty="0" smtClean="0"/>
              <a:t>|</a:t>
            </a:r>
            <a:r>
              <a:rPr lang="en-US" altLang="ja-JP" dirty="0" err="1" smtClean="0"/>
              <a:t>detA</a:t>
            </a:r>
            <a:r>
              <a:rPr lang="en-US" altLang="ja-JP" dirty="0" smtClean="0"/>
              <a:t>| </a:t>
            </a:r>
            <a:r>
              <a:rPr lang="en-US" altLang="ja-JP" dirty="0"/>
              <a:t>= </a:t>
            </a:r>
            <a:r>
              <a:rPr lang="en-US" altLang="ja-JP" dirty="0" smtClean="0"/>
              <a:t>|λ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×λ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×…</a:t>
            </a:r>
            <a:r>
              <a:rPr lang="en-US" altLang="ja-JP" dirty="0"/>
              <a:t>×</a:t>
            </a:r>
            <a:r>
              <a:rPr lang="en-US" altLang="ja-JP" dirty="0" err="1" smtClean="0"/>
              <a:t>λ</a:t>
            </a:r>
            <a:r>
              <a:rPr lang="en-US" altLang="ja-JP" baseline="-25000" dirty="0" err="1" smtClean="0"/>
              <a:t>n</a:t>
            </a:r>
            <a:r>
              <a:rPr lang="en-US" altLang="ja-JP" dirty="0" smtClean="0"/>
              <a:t>| </a:t>
            </a:r>
            <a:endParaRPr lang="ja-JP" altLang="en-US" dirty="0"/>
          </a:p>
        </p:txBody>
      </p:sp>
      <p:sp>
        <p:nvSpPr>
          <p:cNvPr id="65" name="正方形/長方形 64"/>
          <p:cNvSpPr/>
          <p:nvPr/>
        </p:nvSpPr>
        <p:spPr>
          <a:xfrm>
            <a:off x="919200" y="6350593"/>
            <a:ext cx="8789789" cy="3012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tx1"/>
                </a:solidFill>
              </a:rPr>
              <a:t>☜ポイント一般に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</a:t>
            </a:r>
            <a:r>
              <a:rPr lang="en-US" altLang="ja-JP" sz="1400" dirty="0" smtClean="0">
                <a:solidFill>
                  <a:schemeClr val="tx1"/>
                </a:solidFill>
              </a:rPr>
              <a:t>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diag</a:t>
            </a:r>
            <a:r>
              <a:rPr lang="en-US" altLang="ja-JP" sz="1400" dirty="0" smtClean="0">
                <a:solidFill>
                  <a:schemeClr val="tx1"/>
                </a:solidFill>
              </a:rPr>
              <a:t>(λ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1</a:t>
            </a:r>
            <a:r>
              <a:rPr lang="en-US" altLang="ja-JP" sz="1400" dirty="0" smtClean="0">
                <a:solidFill>
                  <a:schemeClr val="tx1"/>
                </a:solidFill>
              </a:rPr>
              <a:t>,λ</a:t>
            </a:r>
            <a:r>
              <a:rPr lang="en-US" altLang="ja-JP" sz="1400" baseline="-25000" dirty="0" smtClean="0">
                <a:solidFill>
                  <a:schemeClr val="tx1"/>
                </a:solidFill>
              </a:rPr>
              <a:t>2</a:t>
            </a:r>
            <a:r>
              <a:rPr lang="en-US" altLang="ja-JP" sz="1400" dirty="0">
                <a:solidFill>
                  <a:schemeClr val="tx1"/>
                </a:solidFill>
              </a:rPr>
              <a:t>,…, </a:t>
            </a:r>
            <a:r>
              <a:rPr lang="en-US" altLang="ja-JP" sz="1400" dirty="0" err="1">
                <a:solidFill>
                  <a:schemeClr val="tx1"/>
                </a:solidFill>
              </a:rPr>
              <a:t>λ</a:t>
            </a:r>
            <a:r>
              <a:rPr lang="en-US" altLang="ja-JP" sz="1400" baseline="-25000" dirty="0" err="1">
                <a:solidFill>
                  <a:schemeClr val="tx1"/>
                </a:solidFill>
              </a:rPr>
              <a:t>n</a:t>
            </a:r>
            <a:r>
              <a:rPr lang="en-US" altLang="ja-JP" sz="1400" dirty="0">
                <a:solidFill>
                  <a:schemeClr val="tx1"/>
                </a:solidFill>
              </a:rPr>
              <a:t>)</a:t>
            </a:r>
            <a:r>
              <a:rPr lang="ja-JP" altLang="en-US" sz="1400" dirty="0" smtClean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=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</a:t>
            </a:r>
            <a:r>
              <a:rPr lang="en-US" altLang="ja-JP" sz="1400" dirty="0" smtClean="0">
                <a:solidFill>
                  <a:schemeClr val="tx1"/>
                </a:solidFill>
              </a:rPr>
              <a:t> (PAP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sz="1400" dirty="0">
                <a:solidFill>
                  <a:schemeClr val="tx1"/>
                </a:solidFill>
              </a:rPr>
              <a:t>)=</a:t>
            </a:r>
            <a:r>
              <a:rPr lang="en-US" altLang="ja-JP" sz="1400" dirty="0" err="1">
                <a:solidFill>
                  <a:schemeClr val="tx1"/>
                </a:solidFill>
              </a:rPr>
              <a:t>det</a:t>
            </a:r>
            <a:r>
              <a:rPr lang="en-US" altLang="ja-JP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P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detA</a:t>
            </a:r>
            <a:r>
              <a:rPr lang="en-US" altLang="ja-JP" sz="1400" dirty="0" smtClean="0">
                <a:solidFill>
                  <a:schemeClr val="tx1"/>
                </a:solidFill>
              </a:rPr>
              <a:t> (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detP</a:t>
            </a:r>
            <a:r>
              <a:rPr lang="en-US" altLang="ja-JP" sz="1400" dirty="0" smtClean="0">
                <a:solidFill>
                  <a:schemeClr val="tx1"/>
                </a:solidFill>
              </a:rPr>
              <a:t>)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-1</a:t>
            </a:r>
            <a:r>
              <a:rPr lang="en-US" altLang="ja-JP" sz="1400" dirty="0">
                <a:solidFill>
                  <a:schemeClr val="tx1"/>
                </a:solidFill>
              </a:rPr>
              <a:t> </a:t>
            </a:r>
            <a:r>
              <a:rPr lang="en-US" altLang="ja-JP" sz="1400" dirty="0" smtClean="0">
                <a:solidFill>
                  <a:schemeClr val="tx1"/>
                </a:solidFill>
              </a:rPr>
              <a:t>=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detA</a:t>
            </a:r>
            <a:r>
              <a:rPr lang="ja-JP" altLang="en-US" sz="1400" dirty="0" smtClean="0">
                <a:solidFill>
                  <a:schemeClr val="tx1"/>
                </a:solidFill>
              </a:rPr>
              <a:t>から符号部も等しい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8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66"/>
    </mc:Choice>
    <mc:Fallback xmlns="">
      <p:transition spd="slow" advTm="25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8" grpId="0" animBg="1"/>
      <p:bldP spid="75" grpId="0" animBg="1"/>
      <p:bldP spid="85" grpId="0"/>
      <p:bldP spid="62" grpId="0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/>
          <p:cNvGrpSpPr/>
          <p:nvPr/>
        </p:nvGrpSpPr>
        <p:grpSpPr>
          <a:xfrm>
            <a:off x="1506199" y="1891681"/>
            <a:ext cx="8717663" cy="3002536"/>
            <a:chOff x="2002584" y="2257441"/>
            <a:chExt cx="8717663" cy="3002536"/>
          </a:xfrm>
        </p:grpSpPr>
        <p:sp>
          <p:nvSpPr>
            <p:cNvPr id="16" name="正方形/長方形 15"/>
            <p:cNvSpPr/>
            <p:nvPr/>
          </p:nvSpPr>
          <p:spPr>
            <a:xfrm>
              <a:off x="2002584" y="2788492"/>
              <a:ext cx="3370604" cy="2471485"/>
            </a:xfrm>
            <a:custGeom>
              <a:avLst/>
              <a:gdLst>
                <a:gd name="connsiteX0" fmla="*/ 0 w 3231268"/>
                <a:gd name="connsiteY0" fmla="*/ 0 h 1948970"/>
                <a:gd name="connsiteX1" fmla="*/ 3231268 w 3231268"/>
                <a:gd name="connsiteY1" fmla="*/ 0 h 1948970"/>
                <a:gd name="connsiteX2" fmla="*/ 3231268 w 3231268"/>
                <a:gd name="connsiteY2" fmla="*/ 1948970 h 1948970"/>
                <a:gd name="connsiteX3" fmla="*/ 0 w 3231268"/>
                <a:gd name="connsiteY3" fmla="*/ 1948970 h 1948970"/>
                <a:gd name="connsiteX4" fmla="*/ 0 w 3231268"/>
                <a:gd name="connsiteY4" fmla="*/ 0 h 1948970"/>
                <a:gd name="connsiteX0" fmla="*/ 0 w 3231268"/>
                <a:gd name="connsiteY0" fmla="*/ 243840 h 2192810"/>
                <a:gd name="connsiteX1" fmla="*/ 3057096 w 3231268"/>
                <a:gd name="connsiteY1" fmla="*/ 0 h 2192810"/>
                <a:gd name="connsiteX2" fmla="*/ 3231268 w 3231268"/>
                <a:gd name="connsiteY2" fmla="*/ 2192810 h 2192810"/>
                <a:gd name="connsiteX3" fmla="*/ 0 w 3231268"/>
                <a:gd name="connsiteY3" fmla="*/ 2192810 h 2192810"/>
                <a:gd name="connsiteX4" fmla="*/ 0 w 3231268"/>
                <a:gd name="connsiteY4" fmla="*/ 243840 h 2192810"/>
                <a:gd name="connsiteX0" fmla="*/ 0 w 3231268"/>
                <a:gd name="connsiteY0" fmla="*/ 243840 h 2192810"/>
                <a:gd name="connsiteX1" fmla="*/ 3057096 w 3231268"/>
                <a:gd name="connsiteY1" fmla="*/ 0 h 2192810"/>
                <a:gd name="connsiteX2" fmla="*/ 3231268 w 3231268"/>
                <a:gd name="connsiteY2" fmla="*/ 2192810 h 2192810"/>
                <a:gd name="connsiteX3" fmla="*/ 435428 w 3231268"/>
                <a:gd name="connsiteY3" fmla="*/ 2175393 h 2192810"/>
                <a:gd name="connsiteX4" fmla="*/ 0 w 3231268"/>
                <a:gd name="connsiteY4" fmla="*/ 243840 h 2192810"/>
                <a:gd name="connsiteX0" fmla="*/ 0 w 3100639"/>
                <a:gd name="connsiteY0" fmla="*/ 243840 h 2175393"/>
                <a:gd name="connsiteX1" fmla="*/ 3057096 w 3100639"/>
                <a:gd name="connsiteY1" fmla="*/ 0 h 2175393"/>
                <a:gd name="connsiteX2" fmla="*/ 3100639 w 3100639"/>
                <a:gd name="connsiteY2" fmla="*/ 1966387 h 2175393"/>
                <a:gd name="connsiteX3" fmla="*/ 435428 w 3100639"/>
                <a:gd name="connsiteY3" fmla="*/ 2175393 h 2175393"/>
                <a:gd name="connsiteX4" fmla="*/ 0 w 3100639"/>
                <a:gd name="connsiteY4" fmla="*/ 243840 h 2175393"/>
                <a:gd name="connsiteX0" fmla="*/ 0 w 3257393"/>
                <a:gd name="connsiteY0" fmla="*/ 139337 h 2175393"/>
                <a:gd name="connsiteX1" fmla="*/ 3213850 w 3257393"/>
                <a:gd name="connsiteY1" fmla="*/ 0 h 2175393"/>
                <a:gd name="connsiteX2" fmla="*/ 3257393 w 3257393"/>
                <a:gd name="connsiteY2" fmla="*/ 1966387 h 2175393"/>
                <a:gd name="connsiteX3" fmla="*/ 592182 w 3257393"/>
                <a:gd name="connsiteY3" fmla="*/ 2175393 h 2175393"/>
                <a:gd name="connsiteX4" fmla="*/ 0 w 3257393"/>
                <a:gd name="connsiteY4" fmla="*/ 139337 h 2175393"/>
                <a:gd name="connsiteX0" fmla="*/ 0 w 3292227"/>
                <a:gd name="connsiteY0" fmla="*/ 243840 h 2279896"/>
                <a:gd name="connsiteX1" fmla="*/ 3292227 w 3292227"/>
                <a:gd name="connsiteY1" fmla="*/ 0 h 2279896"/>
                <a:gd name="connsiteX2" fmla="*/ 3257393 w 3292227"/>
                <a:gd name="connsiteY2" fmla="*/ 2070890 h 2279896"/>
                <a:gd name="connsiteX3" fmla="*/ 592182 w 3292227"/>
                <a:gd name="connsiteY3" fmla="*/ 2279896 h 2279896"/>
                <a:gd name="connsiteX4" fmla="*/ 0 w 3292227"/>
                <a:gd name="connsiteY4" fmla="*/ 243840 h 2279896"/>
                <a:gd name="connsiteX0" fmla="*/ 0 w 3370604"/>
                <a:gd name="connsiteY0" fmla="*/ 243840 h 2314730"/>
                <a:gd name="connsiteX1" fmla="*/ 3292227 w 3370604"/>
                <a:gd name="connsiteY1" fmla="*/ 0 h 2314730"/>
                <a:gd name="connsiteX2" fmla="*/ 3370604 w 3370604"/>
                <a:gd name="connsiteY2" fmla="*/ 2314730 h 2314730"/>
                <a:gd name="connsiteX3" fmla="*/ 592182 w 3370604"/>
                <a:gd name="connsiteY3" fmla="*/ 2279896 h 2314730"/>
                <a:gd name="connsiteX4" fmla="*/ 0 w 3370604"/>
                <a:gd name="connsiteY4" fmla="*/ 243840 h 2314730"/>
                <a:gd name="connsiteX0" fmla="*/ 0 w 3370604"/>
                <a:gd name="connsiteY0" fmla="*/ 243840 h 2471485"/>
                <a:gd name="connsiteX1" fmla="*/ 3292227 w 3370604"/>
                <a:gd name="connsiteY1" fmla="*/ 0 h 2471485"/>
                <a:gd name="connsiteX2" fmla="*/ 3370604 w 3370604"/>
                <a:gd name="connsiteY2" fmla="*/ 2314730 h 2471485"/>
                <a:gd name="connsiteX3" fmla="*/ 357050 w 3370604"/>
                <a:gd name="connsiteY3" fmla="*/ 2471485 h 2471485"/>
                <a:gd name="connsiteX4" fmla="*/ 0 w 3370604"/>
                <a:gd name="connsiteY4" fmla="*/ 243840 h 24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0604" h="2471485">
                  <a:moveTo>
                    <a:pt x="0" y="243840"/>
                  </a:moveTo>
                  <a:lnTo>
                    <a:pt x="3292227" y="0"/>
                  </a:lnTo>
                  <a:lnTo>
                    <a:pt x="3370604" y="2314730"/>
                  </a:lnTo>
                  <a:lnTo>
                    <a:pt x="357050" y="2471485"/>
                  </a:lnTo>
                  <a:lnTo>
                    <a:pt x="0" y="24384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253144" y="2257441"/>
              <a:ext cx="44671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和 </a:t>
              </a:r>
              <a:r>
                <a:rPr lang="en-US" altLang="ja-JP" dirty="0" smtClean="0"/>
                <a:t>X+Y = {</a:t>
              </a:r>
              <a:r>
                <a:rPr lang="en-US" altLang="ja-JP" dirty="0" err="1" smtClean="0"/>
                <a:t>x+y</a:t>
              </a:r>
              <a:r>
                <a:rPr lang="en-US" altLang="ja-JP" dirty="0" smtClean="0"/>
                <a:t> : x</a:t>
              </a:r>
              <a:r>
                <a:rPr lang="ja-JP" altLang="en-US" dirty="0" smtClean="0"/>
                <a:t>∈</a:t>
              </a:r>
              <a:r>
                <a:rPr lang="en-US" altLang="ja-JP" dirty="0" smtClean="0"/>
                <a:t>X,</a:t>
              </a:r>
              <a:r>
                <a:rPr lang="en-US" altLang="ja-JP" dirty="0"/>
                <a:t> </a:t>
              </a:r>
              <a:r>
                <a:rPr lang="en-US" altLang="ja-JP" dirty="0" smtClean="0"/>
                <a:t>y</a:t>
              </a:r>
              <a:r>
                <a:rPr lang="ja-JP" altLang="en-US" dirty="0" smtClean="0"/>
                <a:t>∈</a:t>
              </a:r>
              <a:r>
                <a:rPr lang="en-US" altLang="ja-JP" dirty="0" smtClean="0"/>
                <a:t>Y}</a:t>
              </a:r>
              <a:r>
                <a:rPr lang="ja-JP" altLang="en-US" dirty="0" smtClean="0"/>
                <a:t>を定義する</a:t>
              </a:r>
              <a:endParaRPr lang="ja-JP" alt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部分空間の和と直和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242696" y="1442716"/>
            <a:ext cx="480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n</a:t>
            </a:r>
            <a:r>
              <a:rPr lang="ja-JP" altLang="en-US" dirty="0" smtClean="0"/>
              <a:t>次元実空間の一</a:t>
            </a:r>
            <a:r>
              <a:rPr lang="ja-JP" altLang="en-US" dirty="0"/>
              <a:t>次元</a:t>
            </a:r>
            <a:r>
              <a:rPr lang="ja-JP" altLang="en-US" dirty="0" smtClean="0"/>
              <a:t>部分空間</a:t>
            </a:r>
            <a:r>
              <a:rPr lang="en-US" altLang="ja-JP" dirty="0" smtClean="0"/>
              <a:t>X</a:t>
            </a:r>
            <a:r>
              <a:rPr lang="ja-JP" altLang="en-US" dirty="0" smtClean="0"/>
              <a:t>と</a:t>
            </a:r>
            <a:r>
              <a:rPr lang="en-US" altLang="ja-JP" dirty="0" smtClean="0"/>
              <a:t>Y</a:t>
            </a:r>
            <a:r>
              <a:rPr lang="ja-JP" altLang="en-US" dirty="0" smtClean="0"/>
              <a:t>を考える。</a:t>
            </a:r>
            <a:r>
              <a:rPr lang="en-US" altLang="ja-JP" dirty="0" smtClean="0"/>
              <a:t> 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1242697" y="1891681"/>
            <a:ext cx="4801055" cy="2904139"/>
            <a:chOff x="1739082" y="2544824"/>
            <a:chExt cx="4801055" cy="290413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2159338" y="2914156"/>
              <a:ext cx="3806038" cy="2534807"/>
              <a:chOff x="800801" y="2961692"/>
              <a:chExt cx="3806038" cy="2534807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800801" y="3471755"/>
                <a:ext cx="3806038" cy="2024744"/>
                <a:chOff x="1253642" y="2888285"/>
                <a:chExt cx="3806038" cy="2024744"/>
              </a:xfrm>
            </p:grpSpPr>
            <p:cxnSp>
              <p:nvCxnSpPr>
                <p:cNvPr id="5" name="直線コネクタ 4"/>
                <p:cNvCxnSpPr/>
                <p:nvPr/>
              </p:nvCxnSpPr>
              <p:spPr>
                <a:xfrm>
                  <a:off x="1253642" y="2888285"/>
                  <a:ext cx="3100251" cy="17098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正方形/長方形 5"/>
                <p:cNvSpPr/>
                <p:nvPr/>
              </p:nvSpPr>
              <p:spPr>
                <a:xfrm flipH="1">
                  <a:off x="4310742" y="4543697"/>
                  <a:ext cx="74893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X</a:t>
                  </a:r>
                  <a:endParaRPr lang="ja-JP" altLang="en-US" dirty="0"/>
                </a:p>
              </p:txBody>
            </p:sp>
          </p:grpSp>
          <p:grpSp>
            <p:nvGrpSpPr>
              <p:cNvPr id="7" name="グループ化 6"/>
              <p:cNvGrpSpPr/>
              <p:nvPr/>
            </p:nvGrpSpPr>
            <p:grpSpPr>
              <a:xfrm>
                <a:off x="1079859" y="2961692"/>
                <a:ext cx="3526980" cy="2534807"/>
                <a:chOff x="1532700" y="2378222"/>
                <a:chExt cx="3526980" cy="2534807"/>
              </a:xfrm>
            </p:grpSpPr>
            <p:grpSp>
              <p:nvGrpSpPr>
                <p:cNvPr id="8" name="グループ化 7"/>
                <p:cNvGrpSpPr/>
                <p:nvPr/>
              </p:nvGrpSpPr>
              <p:grpSpPr>
                <a:xfrm>
                  <a:off x="1532700" y="2378222"/>
                  <a:ext cx="3526980" cy="2534807"/>
                  <a:chOff x="1532700" y="2378222"/>
                  <a:chExt cx="3526980" cy="2534807"/>
                </a:xfrm>
              </p:grpSpPr>
              <p:cxnSp>
                <p:nvCxnSpPr>
                  <p:cNvPr id="10" name="直線コネクタ 9"/>
                  <p:cNvCxnSpPr/>
                  <p:nvPr/>
                </p:nvCxnSpPr>
                <p:spPr>
                  <a:xfrm flipV="1">
                    <a:off x="1532700" y="2638698"/>
                    <a:ext cx="2778042" cy="227433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" name="正方形/長方形 10"/>
                  <p:cNvSpPr/>
                  <p:nvPr/>
                </p:nvSpPr>
                <p:spPr>
                  <a:xfrm flipH="1">
                    <a:off x="4310742" y="2378222"/>
                    <a:ext cx="748938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dirty="0"/>
                      <a:t>Y</a:t>
                    </a:r>
                    <a:endParaRPr lang="ja-JP" altLang="en-US" dirty="0"/>
                  </a:p>
                </p:txBody>
              </p:sp>
            </p:grpSp>
            <p:sp>
              <p:nvSpPr>
                <p:cNvPr id="9" name="正方形/長方形 8"/>
                <p:cNvSpPr/>
                <p:nvPr/>
              </p:nvSpPr>
              <p:spPr>
                <a:xfrm>
                  <a:off x="2498441" y="3436899"/>
                  <a:ext cx="800219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sz="4800" dirty="0" smtClean="0"/>
                    <a:t>・</a:t>
                  </a:r>
                  <a:endParaRPr lang="ja-JP" altLang="en-US" sz="4800" dirty="0"/>
                </a:p>
              </p:txBody>
            </p:sp>
          </p:grpSp>
        </p:grpSp>
        <p:sp>
          <p:nvSpPr>
            <p:cNvPr id="13" name="正方形/長方形 12"/>
            <p:cNvSpPr/>
            <p:nvPr/>
          </p:nvSpPr>
          <p:spPr>
            <a:xfrm>
              <a:off x="1739082" y="2544824"/>
              <a:ext cx="48010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 smtClean="0"/>
                <a:t>合併</a:t>
              </a:r>
              <a:r>
                <a:rPr lang="en-US" altLang="ja-JP" dirty="0" smtClean="0"/>
                <a:t>X</a:t>
              </a:r>
              <a:r>
                <a:rPr lang="ja-JP" altLang="en-US" dirty="0" smtClean="0"/>
                <a:t>∪</a:t>
              </a:r>
              <a:r>
                <a:rPr lang="en-US" altLang="ja-JP" dirty="0" smtClean="0"/>
                <a:t>Y</a:t>
              </a:r>
              <a:r>
                <a:rPr lang="ja-JP" altLang="en-US" dirty="0" smtClean="0"/>
                <a:t>を取っても平面にならない</a:t>
              </a:r>
              <a:r>
                <a:rPr lang="en-US" altLang="ja-JP" dirty="0" smtClean="0"/>
                <a:t> </a:t>
              </a: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5756760" y="2328088"/>
            <a:ext cx="57559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と</a:t>
            </a:r>
            <a:r>
              <a:rPr lang="en-US" altLang="ja-JP" dirty="0" smtClean="0"/>
              <a:t>Y</a:t>
            </a:r>
            <a:r>
              <a:rPr lang="ja-JP" altLang="en-US" dirty="0" smtClean="0"/>
              <a:t>の基底が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・</a:t>
            </a:r>
            <a:r>
              <a:rPr lang="ja-JP" altLang="en-US" dirty="0" smtClean="0"/>
              <a:t>線形独立の場合　</a:t>
            </a:r>
            <a:r>
              <a:rPr lang="en-US" altLang="ja-JP" dirty="0" smtClean="0"/>
              <a:t>dim(X+Y) = </a:t>
            </a:r>
            <a:r>
              <a:rPr lang="en-US" altLang="ja-JP" dirty="0" err="1" smtClean="0"/>
              <a:t>dimX+dimY</a:t>
            </a:r>
            <a:r>
              <a:rPr lang="en-US" altLang="ja-JP" dirty="0" smtClean="0"/>
              <a:t>=2</a:t>
            </a:r>
          </a:p>
          <a:p>
            <a:endParaRPr lang="en-US" altLang="ja-JP" dirty="0"/>
          </a:p>
          <a:p>
            <a:r>
              <a:rPr lang="ja-JP" altLang="en-US" dirty="0" smtClean="0"/>
              <a:t>・線形従属の場合　</a:t>
            </a:r>
            <a:r>
              <a:rPr lang="en-US" altLang="ja-JP" dirty="0" smtClean="0"/>
              <a:t>dim(X+Y)=</a:t>
            </a:r>
            <a:r>
              <a:rPr lang="ja-JP" altLang="en-US" dirty="0" smtClean="0"/>
              <a:t>１≠</a:t>
            </a:r>
            <a:r>
              <a:rPr lang="en-US" altLang="ja-JP" dirty="0" err="1" smtClean="0"/>
              <a:t>dimX+dimY</a:t>
            </a:r>
            <a:r>
              <a:rPr lang="en-US" altLang="ja-JP" dirty="0" smtClean="0"/>
              <a:t>=2</a:t>
            </a:r>
          </a:p>
          <a:p>
            <a:endParaRPr lang="en-US" altLang="ja-JP" dirty="0"/>
          </a:p>
          <a:p>
            <a:r>
              <a:rPr lang="en-US" altLang="ja-JP" dirty="0" smtClean="0"/>
              <a:t> </a:t>
            </a:r>
            <a:r>
              <a:rPr lang="ja-JP" altLang="en-US" dirty="0" smtClean="0"/>
              <a:t>正しくするには、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dim(X+Y)</a:t>
            </a:r>
            <a:r>
              <a:rPr lang="ja-JP" altLang="en-US" dirty="0" smtClean="0"/>
              <a:t>＝１＝</a:t>
            </a:r>
            <a:r>
              <a:rPr lang="en-US" altLang="ja-JP" dirty="0" err="1" smtClean="0"/>
              <a:t>dimX+dimY-dim</a:t>
            </a:r>
            <a:r>
              <a:rPr lang="en-US" altLang="ja-JP" dirty="0" smtClean="0"/>
              <a:t>(X</a:t>
            </a:r>
            <a:r>
              <a:rPr lang="ja-JP" altLang="en-US" dirty="0"/>
              <a:t>∩</a:t>
            </a:r>
            <a:r>
              <a:rPr lang="en-US" altLang="ja-JP" dirty="0" smtClean="0"/>
              <a:t>Y)=1+1-</a:t>
            </a:r>
            <a:r>
              <a:rPr lang="en-US" altLang="ja-JP" dirty="0"/>
              <a:t>1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としなければならない。</a:t>
            </a:r>
            <a:endParaRPr lang="en-US" altLang="ja-JP" dirty="0" smtClean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997367" y="5631087"/>
            <a:ext cx="9095867" cy="900523"/>
            <a:chOff x="997367" y="5631087"/>
            <a:chExt cx="9095867" cy="900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正方形/長方形 21"/>
                <p:cNvSpPr/>
                <p:nvPr/>
              </p:nvSpPr>
              <p:spPr>
                <a:xfrm>
                  <a:off x="997368" y="5631087"/>
                  <a:ext cx="8225010" cy="369332"/>
                </a:xfrm>
                <a:prstGeom prst="rect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/>
                    <a:t>dim(X+Y)=</a:t>
                  </a:r>
                  <a:r>
                    <a:rPr lang="en-US" altLang="ja-JP" dirty="0" err="1" smtClean="0"/>
                    <a:t>dimX+dimY</a:t>
                  </a:r>
                  <a:r>
                    <a:rPr lang="ja-JP" altLang="en-US" dirty="0" smtClean="0"/>
                    <a:t>が成立する場合、</a:t>
                  </a:r>
                  <a:r>
                    <a:rPr lang="en-US" altLang="ja-JP" dirty="0" smtClean="0"/>
                    <a:t>X+Y</a:t>
                  </a:r>
                  <a:r>
                    <a:rPr lang="ja-JP" altLang="en-US" dirty="0" smtClean="0"/>
                    <a:t>を直和といい</a:t>
                  </a:r>
                  <a:r>
                    <a:rPr lang="en-US" altLang="ja-JP" dirty="0" smtClean="0"/>
                    <a:t>X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⊕</m:t>
                      </m:r>
                    </m:oMath>
                  </a14:m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と表記する。</a:t>
                  </a:r>
                  <a:endParaRPr lang="en-US" altLang="ja-JP" dirty="0" smtClean="0"/>
                </a:p>
              </p:txBody>
            </p:sp>
          </mc:Choice>
          <mc:Fallback xmlns="">
            <p:sp>
              <p:nvSpPr>
                <p:cNvPr id="22" name="正方形/長方形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368" y="5631087"/>
                  <a:ext cx="822501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17" t="-4615" b="-21538"/>
                  </a:stretch>
                </a:blipFill>
                <a:ln w="28575"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正方形/長方形 22"/>
                <p:cNvSpPr/>
                <p:nvPr/>
              </p:nvSpPr>
              <p:spPr>
                <a:xfrm>
                  <a:off x="997367" y="6162278"/>
                  <a:ext cx="909586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dirty="0" smtClean="0"/>
                    <a:t>X</a:t>
                  </a:r>
                  <a:r>
                    <a:rPr lang="ja-JP" altLang="en-US" dirty="0" smtClean="0"/>
                    <a:t>と</a:t>
                  </a:r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の基底が線形独立であるなら、直和</a:t>
                  </a:r>
                  <a:r>
                    <a:rPr lang="en-US" altLang="ja-JP" dirty="0" smtClean="0"/>
                    <a:t>X</a:t>
                  </a:r>
                  <a14:m>
                    <m:oMath xmlns:m="http://schemas.openxmlformats.org/officeDocument/2006/math">
                      <m:r>
                        <a:rPr lang="en-US" altLang="ja-JP" dirty="0">
                          <a:latin typeface="Cambria Math" panose="02040503050406030204" pitchFamily="18" charset="0"/>
                        </a:rPr>
                        <m:t>⊕</m:t>
                      </m:r>
                    </m:oMath>
                  </a14:m>
                  <a:r>
                    <a:rPr lang="en-US" altLang="ja-JP" dirty="0" smtClean="0"/>
                    <a:t>Y</a:t>
                  </a:r>
                  <a:r>
                    <a:rPr lang="ja-JP" altLang="en-US" dirty="0" smtClean="0"/>
                    <a:t>が成り立つ。</a:t>
                  </a:r>
                  <a:endParaRPr lang="en-US" altLang="ja-JP" dirty="0" smtClean="0"/>
                </a:p>
              </p:txBody>
            </p:sp>
          </mc:Choice>
          <mc:Fallback xmlns="">
            <p:sp>
              <p:nvSpPr>
                <p:cNvPr id="23" name="正方形/長方形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367" y="6162278"/>
                  <a:ext cx="909586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03" t="-833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正方形/長方形 18"/>
          <p:cNvSpPr/>
          <p:nvPr/>
        </p:nvSpPr>
        <p:spPr>
          <a:xfrm>
            <a:off x="9272631" y="281938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FF0000"/>
                </a:solidFill>
              </a:rPr>
              <a:t>〇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7859844" y="3345886"/>
            <a:ext cx="2825574" cy="731216"/>
            <a:chOff x="7859844" y="3345886"/>
            <a:chExt cx="2825574" cy="731216"/>
          </a:xfrm>
        </p:grpSpPr>
        <p:sp>
          <p:nvSpPr>
            <p:cNvPr id="24" name="正方形/長方形 23"/>
            <p:cNvSpPr/>
            <p:nvPr/>
          </p:nvSpPr>
          <p:spPr>
            <a:xfrm>
              <a:off x="7859844" y="3775864"/>
              <a:ext cx="2825574" cy="3012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tx1"/>
                  </a:solidFill>
                </a:rPr>
                <a:t>☜ポイント</a:t>
              </a:r>
              <a:r>
                <a:rPr lang="ja-JP" altLang="en-US" sz="1400" dirty="0">
                  <a:solidFill>
                    <a:schemeClr val="tx1"/>
                  </a:solidFill>
                </a:rPr>
                <a:t> </a:t>
              </a:r>
              <a:r>
                <a:rPr lang="ja-JP" altLang="en-US" sz="1400" dirty="0" smtClean="0">
                  <a:solidFill>
                    <a:schemeClr val="tx1"/>
                  </a:solidFill>
                </a:rPr>
                <a:t>重なる二直線になる</a:t>
              </a:r>
              <a:endParaRPr lang="en-US" altLang="ja-JP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9222378" y="3345886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rgbClr val="FF0000"/>
                  </a:solidFill>
                </a:rPr>
                <a:t>×</a:t>
              </a:r>
              <a:endParaRPr lang="ja-JP" alt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オーディオ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43"/>
    </mc:Choice>
    <mc:Fallback xmlns="">
      <p:transition spd="slow" advTm="1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3.5|8|3.9|4|4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8.4|37.6|1.5|22|24|12.5|2.6|8.8|29.6|1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0.9|10.2|20.7|4.8|15.7|7|12.7|9.2|13.7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2|4.8|22.2|14.1|5.2|11.5|2.6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4|5.2|14|9.4|9.2|6.1|3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6|1.4|3.3|1.5|10.2|7.7|3.3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0.7|7|29.1|8.9|20.9|8.7|8.3|25|33.8|7.8|9.4|6|13.5|3.1|10.1|13.7|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5.7|18.1|17.6|16.7|1.1|15|5.2|2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3.6|14.4|6.6|5|9.1|9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1922</Words>
  <Application>Microsoft Office PowerPoint</Application>
  <PresentationFormat>ワイド画面</PresentationFormat>
  <Paragraphs>175</Paragraphs>
  <Slides>10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游ゴシック</vt:lpstr>
      <vt:lpstr>游ゴシック Light</vt:lpstr>
      <vt:lpstr>Arial</vt:lpstr>
      <vt:lpstr>Cambria Math</vt:lpstr>
      <vt:lpstr>Office テーマ</vt:lpstr>
      <vt:lpstr>今回のポイント（4,5）</vt:lpstr>
      <vt:lpstr>不変集合としての核と像</vt:lpstr>
      <vt:lpstr>不変集合の基底＝固有ベクトル</vt:lpstr>
      <vt:lpstr>対角化と標準形</vt:lpstr>
      <vt:lpstr>レポートのヒント１</vt:lpstr>
      <vt:lpstr>レポートのヒント２</vt:lpstr>
      <vt:lpstr>レポートのヒント3</vt:lpstr>
      <vt:lpstr>対角化の幾何学的解釈</vt:lpstr>
      <vt:lpstr>部分空間の和と直和</vt:lpstr>
      <vt:lpstr>固有ベクトルと核と像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103</cp:revision>
  <dcterms:created xsi:type="dcterms:W3CDTF">2020-04-08T04:01:53Z</dcterms:created>
  <dcterms:modified xsi:type="dcterms:W3CDTF">2020-05-10T09:30:51Z</dcterms:modified>
  <cp:contentStatus/>
</cp:coreProperties>
</file>