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4" r:id="rId3"/>
    <p:sldId id="289" r:id="rId4"/>
    <p:sldId id="275" r:id="rId5"/>
    <p:sldId id="267" r:id="rId6"/>
    <p:sldId id="268" r:id="rId7"/>
    <p:sldId id="269" r:id="rId8"/>
    <p:sldId id="271" r:id="rId9"/>
    <p:sldId id="272" r:id="rId10"/>
    <p:sldId id="273" r:id="rId11"/>
    <p:sldId id="276" r:id="rId12"/>
    <p:sldId id="277" r:id="rId13"/>
    <p:sldId id="278" r:id="rId14"/>
    <p:sldId id="279" r:id="rId15"/>
    <p:sldId id="280" r:id="rId16"/>
    <p:sldId id="281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8429A49E-94BB-4FE3-BF1D-4623D58E6917}">
          <p14:sldIdLst>
            <p14:sldId id="266"/>
            <p14:sldId id="274"/>
            <p14:sldId id="289"/>
            <p14:sldId id="275"/>
            <p14:sldId id="267"/>
            <p14:sldId id="268"/>
            <p14:sldId id="269"/>
            <p14:sldId id="271"/>
            <p14:sldId id="272"/>
            <p14:sldId id="273"/>
            <p14:sldId id="276"/>
            <p14:sldId id="277"/>
            <p14:sldId id="278"/>
            <p14:sldId id="279"/>
            <p14:sldId id="280"/>
            <p14:sldId id="281"/>
          </p14:sldIdLst>
        </p14:section>
        <p14:section name="タイトルなしのセクション" id="{603DFC18-BE73-43A8-8503-5B101E9A381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48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85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05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33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98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37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27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04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62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46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314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F14CF-79CC-4D5E-8E8D-3248A0D55381}" type="datetimeFigureOut">
              <a:rPr kumimoji="1" lang="ja-JP" altLang="en-US" smtClean="0"/>
              <a:t>2020/9/10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2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11.m4a"/><Relationship Id="rId7" Type="http://schemas.openxmlformats.org/officeDocument/2006/relationships/image" Target="../media/image2.wmf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11.m4a"/><Relationship Id="rId9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2.m4a"/><Relationship Id="rId7" Type="http://schemas.openxmlformats.org/officeDocument/2006/relationships/image" Target="../media/image3.wmf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109621" y="1668625"/>
            <a:ext cx="61416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非線形システム特論</a:t>
            </a:r>
          </a:p>
          <a:p>
            <a:pPr algn="ctr"/>
            <a:r>
              <a:rPr lang="ja-JP" altLang="en-US" sz="3200" dirty="0" smtClean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ja-JP" altLang="en-US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令和</a:t>
            </a:r>
            <a:r>
              <a:rPr lang="ja-JP" altLang="en-US" sz="3200" dirty="0" smtClean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２年度版</a:t>
            </a:r>
            <a:r>
              <a:rPr lang="ja-JP" altLang="en-US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090057" y="3421225"/>
            <a:ext cx="830424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20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徳永隆治</a:t>
            </a:r>
          </a:p>
          <a:p>
            <a:pPr algn="ctr">
              <a:spcBef>
                <a:spcPct val="50000"/>
              </a:spcBef>
            </a:pPr>
            <a:r>
              <a:rPr lang="ja-JP" altLang="en-US" sz="320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筑波大学　システム情報工学研究科　ＣＳ専攻</a:t>
            </a: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43063"/>
      </p:ext>
    </p:extLst>
  </p:cSld>
  <p:clrMapOvr>
    <a:masterClrMapping/>
  </p:clrMapOvr>
  <p:transition spd="slow" advTm="7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562100" y="1435101"/>
            <a:ext cx="9474708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ja-JP" altLang="en-US" dirty="0">
                <a:latin typeface="+mn-ea"/>
                <a:ea typeface="+mn-ea"/>
              </a:rPr>
              <a:t>有理数のコーシー列とは，</a:t>
            </a:r>
            <a:r>
              <a:rPr lang="ja-JP" altLang="en-US" b="1" dirty="0">
                <a:solidFill>
                  <a:srgbClr val="FF0000"/>
                </a:solidFill>
                <a:latin typeface="+mn-ea"/>
                <a:ea typeface="+mn-ea"/>
              </a:rPr>
              <a:t>ある無理数を目指す近似数列</a:t>
            </a:r>
            <a:r>
              <a:rPr lang="ja-JP" altLang="en-US" dirty="0">
                <a:latin typeface="+mn-ea"/>
                <a:ea typeface="+mn-ea"/>
              </a:rPr>
              <a:t>であり，桁数</a:t>
            </a:r>
            <a:r>
              <a:rPr lang="ja-JP" altLang="en-US" dirty="0" smtClean="0">
                <a:latin typeface="+mn-ea"/>
                <a:ea typeface="+mn-ea"/>
              </a:rPr>
              <a:t>が多いほど</a:t>
            </a:r>
            <a:endParaRPr lang="en-US" altLang="ja-JP" dirty="0" smtClean="0">
              <a:latin typeface="+mn-ea"/>
              <a:ea typeface="+mn-ea"/>
            </a:endParaRPr>
          </a:p>
          <a:p>
            <a:pPr eaLnBrk="1" hangingPunct="1"/>
            <a:r>
              <a:rPr lang="ja-JP" altLang="en-US" dirty="0" smtClean="0">
                <a:latin typeface="+mn-ea"/>
                <a:ea typeface="+mn-ea"/>
              </a:rPr>
              <a:t>近似</a:t>
            </a:r>
            <a:r>
              <a:rPr lang="ja-JP" altLang="en-US" dirty="0">
                <a:latin typeface="+mn-ea"/>
                <a:ea typeface="+mn-ea"/>
              </a:rPr>
              <a:t>精度が高まることを意味</a:t>
            </a:r>
            <a:r>
              <a:rPr lang="ja-JP" altLang="en-US" dirty="0" smtClean="0">
                <a:latin typeface="+mn-ea"/>
                <a:ea typeface="+mn-ea"/>
              </a:rPr>
              <a:t>する．</a:t>
            </a:r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1562100" y="2460241"/>
            <a:ext cx="9474708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ja-JP" altLang="en-US" dirty="0">
                <a:latin typeface="+mn-ea"/>
                <a:ea typeface="+mn-ea"/>
              </a:rPr>
              <a:t>実数空間の完備性とは，“目標”となる値をそのまま扱うことはできないが，</a:t>
            </a:r>
          </a:p>
          <a:p>
            <a:r>
              <a:rPr lang="ja-JP" altLang="en-US" dirty="0">
                <a:latin typeface="+mn-ea"/>
                <a:ea typeface="+mn-ea"/>
              </a:rPr>
              <a:t>“目標”が確かに存在し，</a:t>
            </a:r>
            <a:r>
              <a:rPr lang="ja-JP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幾ら</a:t>
            </a:r>
            <a:r>
              <a:rPr lang="ja-JP" altLang="en-US" b="1" dirty="0">
                <a:solidFill>
                  <a:srgbClr val="FF0000"/>
                </a:solidFill>
                <a:latin typeface="+mn-ea"/>
                <a:ea typeface="+mn-ea"/>
              </a:rPr>
              <a:t>でも良い近似値</a:t>
            </a:r>
            <a:r>
              <a:rPr lang="ja-JP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をえられる</a:t>
            </a:r>
            <a:r>
              <a:rPr lang="ja-JP" altLang="en-US" dirty="0">
                <a:latin typeface="+mn-ea"/>
                <a:ea typeface="+mn-ea"/>
              </a:rPr>
              <a:t>ことを保証する．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1562100" y="3485381"/>
            <a:ext cx="947470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ja-JP" altLang="en-US" dirty="0">
                <a:latin typeface="+mn-ea"/>
                <a:ea typeface="+mn-ea"/>
              </a:rPr>
              <a:t>デジタル計算機とは，</a:t>
            </a:r>
            <a:r>
              <a:rPr lang="ja-JP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無理数</a:t>
            </a:r>
            <a:r>
              <a:rPr lang="ja-JP" altLang="en-US" b="1" dirty="0">
                <a:solidFill>
                  <a:srgbClr val="FF0000"/>
                </a:solidFill>
                <a:latin typeface="+mn-ea"/>
                <a:ea typeface="+mn-ea"/>
              </a:rPr>
              <a:t>を（有限語長で表現可能な）有理数で近似する</a:t>
            </a:r>
            <a:r>
              <a:rPr lang="ja-JP" altLang="en-US" dirty="0">
                <a:latin typeface="+mn-ea"/>
                <a:ea typeface="+mn-ea"/>
              </a:rPr>
              <a:t>システム．</a:t>
            </a: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1562100" y="4233522"/>
            <a:ext cx="947470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dirty="0">
                <a:latin typeface="+mn-ea"/>
                <a:ea typeface="+mn-ea"/>
              </a:rPr>
              <a:t>有理数による近似精度は，有限のレジスタ長で限定されている．</a:t>
            </a: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1562100" y="4981664"/>
            <a:ext cx="947470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dirty="0">
                <a:latin typeface="+mn-ea"/>
                <a:ea typeface="+mn-ea"/>
              </a:rPr>
              <a:t>再帰的プログラミングにより，時間方向に有理数列を発展させ，近似精度を改善できる．</a:t>
            </a:r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655324" y="69040"/>
            <a:ext cx="10515600" cy="1054774"/>
          </a:xfrm>
        </p:spPr>
        <p:txBody>
          <a:bodyPr/>
          <a:lstStyle/>
          <a:p>
            <a:r>
              <a:rPr kumimoji="1" lang="ja-JP" altLang="en-US" dirty="0" smtClean="0"/>
              <a:t>デジタル計算機で無理数を扱う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893923"/>
      </p:ext>
    </p:extLst>
  </p:cSld>
  <p:clrMapOvr>
    <a:masterClrMapping/>
  </p:clrMapOvr>
  <p:transition spd="slow" advTm="57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3734" grpId="0" animBg="1" autoUpdateAnimBg="0"/>
      <p:bldP spid="73735" grpId="0" animBg="1" autoUpdateAnimBg="0"/>
      <p:bldP spid="73737" grpId="0" animBg="1" autoUpdateAnimBg="0"/>
      <p:bldP spid="73738" grpId="0" animBg="1" autoUpdateAnimBg="0"/>
      <p:bldP spid="73740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101850" y="2174514"/>
            <a:ext cx="8458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en-US" altLang="ja-JP" sz="2000" dirty="0">
                <a:solidFill>
                  <a:srgbClr val="FF0000"/>
                </a:solidFill>
                <a:latin typeface="+mn-ea"/>
                <a:ea typeface="+mn-ea"/>
              </a:rPr>
              <a:t>【</a:t>
            </a:r>
            <a:r>
              <a:rPr lang="ja-JP" altLang="en-US" sz="2000" dirty="0">
                <a:solidFill>
                  <a:srgbClr val="FF0000"/>
                </a:solidFill>
                <a:latin typeface="+mn-ea"/>
                <a:ea typeface="+mn-ea"/>
              </a:rPr>
              <a:t>質問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  <a:ea typeface="+mn-ea"/>
              </a:rPr>
              <a:t>】</a:t>
            </a:r>
            <a:r>
              <a:rPr lang="ja-JP" altLang="en-US" sz="2000" dirty="0" smtClean="0">
                <a:solidFill>
                  <a:schemeClr val="accent2"/>
                </a:solidFill>
                <a:latin typeface="+mn-ea"/>
                <a:ea typeface="+mn-ea"/>
              </a:rPr>
              <a:t>　</a:t>
            </a:r>
            <a:r>
              <a:rPr lang="ja-JP" altLang="en-US" sz="2000" dirty="0" smtClean="0">
                <a:latin typeface="+mn-ea"/>
                <a:ea typeface="+mn-ea"/>
              </a:rPr>
              <a:t>初期値</a:t>
            </a:r>
            <a:r>
              <a:rPr lang="en-US" altLang="ja-JP" sz="2000" dirty="0">
                <a:latin typeface="+mn-ea"/>
                <a:ea typeface="+mn-ea"/>
              </a:rPr>
              <a:t>x</a:t>
            </a:r>
            <a:r>
              <a:rPr lang="ja-JP" altLang="en-US" sz="2000" baseline="-25000" dirty="0">
                <a:latin typeface="+mn-ea"/>
                <a:ea typeface="+mn-ea"/>
              </a:rPr>
              <a:t>０</a:t>
            </a:r>
            <a:r>
              <a:rPr lang="ja-JP" altLang="en-US" sz="2000" dirty="0">
                <a:latin typeface="+mn-ea"/>
                <a:ea typeface="+mn-ea"/>
              </a:rPr>
              <a:t>∈</a:t>
            </a:r>
            <a:r>
              <a:rPr lang="en-US" altLang="ja-JP" sz="2000" dirty="0">
                <a:latin typeface="+mn-ea"/>
                <a:ea typeface="+mn-ea"/>
              </a:rPr>
              <a:t>[1, ∞)</a:t>
            </a:r>
            <a:r>
              <a:rPr lang="ja-JP" altLang="en-US" sz="2000" dirty="0">
                <a:latin typeface="+mn-ea"/>
                <a:ea typeface="+mn-ea"/>
              </a:rPr>
              <a:t>に関する数列</a:t>
            </a:r>
            <a:r>
              <a:rPr lang="en-US" altLang="ja-JP" sz="2000" dirty="0" err="1">
                <a:latin typeface="+mn-ea"/>
                <a:ea typeface="+mn-ea"/>
              </a:rPr>
              <a:t>x</a:t>
            </a:r>
            <a:r>
              <a:rPr lang="en-US" altLang="ja-JP" sz="2000" baseline="-25000" dirty="0" err="1">
                <a:latin typeface="+mn-ea"/>
                <a:ea typeface="+mn-ea"/>
              </a:rPr>
              <a:t>n</a:t>
            </a:r>
            <a:r>
              <a:rPr lang="ja-JP" altLang="en-US" sz="2000" dirty="0">
                <a:latin typeface="+mn-ea"/>
                <a:ea typeface="+mn-ea"/>
              </a:rPr>
              <a:t>の極限を求めよ．</a:t>
            </a:r>
          </a:p>
        </p:txBody>
      </p: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2122488" y="1338587"/>
            <a:ext cx="4170362" cy="544513"/>
            <a:chOff x="157" y="569"/>
            <a:chExt cx="2627" cy="343"/>
          </a:xfrm>
        </p:grpSpPr>
        <p:sp>
          <p:nvSpPr>
            <p:cNvPr id="26636" name="Text Box 3"/>
            <p:cNvSpPr txBox="1">
              <a:spLocks noChangeArrowheads="1"/>
            </p:cNvSpPr>
            <p:nvPr/>
          </p:nvSpPr>
          <p:spPr bwMode="auto">
            <a:xfrm>
              <a:off x="157" y="624"/>
              <a:ext cx="133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+mn-ea"/>
                  <a:ea typeface="+mn-ea"/>
                </a:rPr>
                <a:t>【</a:t>
              </a:r>
              <a:r>
                <a:rPr lang="ja-JP" altLang="en-US" sz="2000" dirty="0">
                  <a:solidFill>
                    <a:srgbClr val="FF0000"/>
                  </a:solidFill>
                  <a:latin typeface="+mn-ea"/>
                  <a:ea typeface="+mn-ea"/>
                </a:rPr>
                <a:t>漸化式</a:t>
              </a:r>
              <a:r>
                <a:rPr lang="en-US" altLang="ja-JP" sz="2000" dirty="0">
                  <a:solidFill>
                    <a:srgbClr val="FF0000"/>
                  </a:solidFill>
                  <a:latin typeface="+mn-ea"/>
                  <a:ea typeface="+mn-ea"/>
                </a:rPr>
                <a:t>】</a:t>
              </a:r>
              <a:endParaRPr lang="en-US" altLang="ja-JP" sz="2000" dirty="0">
                <a:latin typeface="+mn-ea"/>
                <a:ea typeface="+mn-ea"/>
              </a:endParaRPr>
            </a:p>
          </p:txBody>
        </p:sp>
        <p:graphicFrame>
          <p:nvGraphicFramePr>
            <p:cNvPr id="26637" name="Object 36"/>
            <p:cNvGraphicFramePr>
              <a:graphicFrameLocks noChangeAspect="1"/>
            </p:cNvGraphicFramePr>
            <p:nvPr/>
          </p:nvGraphicFramePr>
          <p:xfrm>
            <a:off x="1500" y="569"/>
            <a:ext cx="1284" cy="3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" name="数式" r:id="rId6" imgW="710891" imgH="253890" progId="Equation.3">
                    <p:embed/>
                  </p:oleObj>
                </mc:Choice>
                <mc:Fallback>
                  <p:oleObj name="数式" r:id="rId6" imgW="710891" imgH="253890" progId="Equation.3">
                    <p:embed/>
                    <p:pic>
                      <p:nvPicPr>
                        <p:cNvPr id="26637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0" y="569"/>
                          <a:ext cx="1284" cy="3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2101850" y="2751461"/>
            <a:ext cx="800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en-US" altLang="ja-JP" sz="2000" dirty="0">
                <a:solidFill>
                  <a:srgbClr val="FF0000"/>
                </a:solidFill>
                <a:latin typeface="+mn-ea"/>
                <a:ea typeface="+mn-ea"/>
              </a:rPr>
              <a:t>【</a:t>
            </a:r>
            <a:r>
              <a:rPr lang="ja-JP" altLang="en-US" sz="2000" dirty="0">
                <a:solidFill>
                  <a:srgbClr val="FF0000"/>
                </a:solidFill>
                <a:latin typeface="+mn-ea"/>
                <a:ea typeface="+mn-ea"/>
              </a:rPr>
              <a:t>解答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  <a:ea typeface="+mn-ea"/>
              </a:rPr>
              <a:t>】</a:t>
            </a:r>
            <a:r>
              <a:rPr lang="ja-JP" altLang="en-US" sz="2000" dirty="0" smtClean="0">
                <a:solidFill>
                  <a:schemeClr val="accent2"/>
                </a:solidFill>
                <a:latin typeface="+mn-ea"/>
                <a:ea typeface="+mn-ea"/>
              </a:rPr>
              <a:t>　</a:t>
            </a:r>
            <a:r>
              <a:rPr lang="en-US" altLang="ja-JP" sz="2000" dirty="0" smtClean="0">
                <a:latin typeface="+mn-ea"/>
                <a:ea typeface="+mn-ea"/>
              </a:rPr>
              <a:t>x</a:t>
            </a:r>
            <a:r>
              <a:rPr lang="en-US" altLang="ja-JP" sz="2000" baseline="-25000" dirty="0" smtClean="0">
                <a:latin typeface="+mn-ea"/>
                <a:ea typeface="+mn-ea"/>
              </a:rPr>
              <a:t>0</a:t>
            </a:r>
            <a:r>
              <a:rPr lang="en-US" altLang="ja-JP" sz="2000" dirty="0">
                <a:latin typeface="+mn-ea"/>
                <a:ea typeface="+mn-ea"/>
              </a:rPr>
              <a:t>≧1 </a:t>
            </a:r>
            <a:r>
              <a:rPr lang="ja-JP" altLang="en-US" sz="2000" dirty="0" smtClean="0">
                <a:latin typeface="+mn-ea"/>
                <a:ea typeface="+mn-ea"/>
              </a:rPr>
              <a:t>ならば，任意</a:t>
            </a:r>
            <a:r>
              <a:rPr lang="ja-JP" altLang="en-US" sz="2000" dirty="0">
                <a:latin typeface="+mn-ea"/>
                <a:ea typeface="+mn-ea"/>
              </a:rPr>
              <a:t>の</a:t>
            </a:r>
            <a:r>
              <a:rPr lang="en-US" altLang="ja-JP" sz="2000" dirty="0">
                <a:latin typeface="+mn-ea"/>
                <a:ea typeface="+mn-ea"/>
              </a:rPr>
              <a:t>n&gt;0</a:t>
            </a:r>
            <a:r>
              <a:rPr lang="ja-JP" altLang="en-US" sz="2000" dirty="0">
                <a:latin typeface="+mn-ea"/>
                <a:ea typeface="+mn-ea"/>
              </a:rPr>
              <a:t>に</a:t>
            </a:r>
            <a:r>
              <a:rPr lang="ja-JP" altLang="en-US" sz="2000" dirty="0" smtClean="0">
                <a:latin typeface="+mn-ea"/>
                <a:ea typeface="+mn-ea"/>
              </a:rPr>
              <a:t>対して</a:t>
            </a:r>
            <a:r>
              <a:rPr lang="en-US" altLang="ja-JP" sz="2000" dirty="0" err="1" smtClean="0">
                <a:latin typeface="+mn-ea"/>
                <a:ea typeface="+mn-ea"/>
              </a:rPr>
              <a:t>x</a:t>
            </a:r>
            <a:r>
              <a:rPr lang="en-US" altLang="ja-JP" sz="2000" baseline="-25000" dirty="0" err="1" smtClean="0">
                <a:latin typeface="+mn-ea"/>
                <a:ea typeface="+mn-ea"/>
              </a:rPr>
              <a:t>n</a:t>
            </a:r>
            <a:r>
              <a:rPr lang="en-US" altLang="ja-JP" sz="2000" baseline="-25000" dirty="0" smtClean="0">
                <a:latin typeface="+mn-ea"/>
                <a:ea typeface="+mn-ea"/>
              </a:rPr>
              <a:t> </a:t>
            </a:r>
            <a:r>
              <a:rPr lang="en-US" altLang="ja-JP" sz="2000" dirty="0">
                <a:latin typeface="+mn-ea"/>
                <a:ea typeface="+mn-ea"/>
              </a:rPr>
              <a:t>≧ 1</a:t>
            </a:r>
            <a:r>
              <a:rPr lang="ja-JP" altLang="en-US" sz="2000" dirty="0">
                <a:latin typeface="+mn-ea"/>
                <a:ea typeface="+mn-ea"/>
              </a:rPr>
              <a:t>である．</a:t>
            </a:r>
          </a:p>
        </p:txBody>
      </p:sp>
      <p:sp>
        <p:nvSpPr>
          <p:cNvPr id="10" name="Rectangle 42"/>
          <p:cNvSpPr>
            <a:spLocks noChangeArrowheads="1"/>
          </p:cNvSpPr>
          <p:nvPr/>
        </p:nvSpPr>
        <p:spPr bwMode="auto">
          <a:xfrm>
            <a:off x="3930651" y="4461200"/>
            <a:ext cx="54601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2000" dirty="0" smtClean="0">
                <a:latin typeface="+mn-ea"/>
                <a:ea typeface="+mn-ea"/>
              </a:rPr>
              <a:t>⇒　</a:t>
            </a:r>
            <a:r>
              <a:rPr lang="en-US" altLang="ja-JP" sz="2000" dirty="0" smtClean="0">
                <a:latin typeface="+mn-ea"/>
                <a:ea typeface="+mn-ea"/>
              </a:rPr>
              <a:t>|</a:t>
            </a:r>
            <a:r>
              <a:rPr lang="en-US" altLang="ja-JP" sz="2000" dirty="0">
                <a:latin typeface="+mn-ea"/>
                <a:ea typeface="+mn-ea"/>
              </a:rPr>
              <a:t>x</a:t>
            </a:r>
            <a:r>
              <a:rPr lang="en-US" altLang="ja-JP" sz="2000" baseline="-25000" dirty="0">
                <a:latin typeface="+mn-ea"/>
                <a:ea typeface="+mn-ea"/>
              </a:rPr>
              <a:t>n+1</a:t>
            </a:r>
            <a:r>
              <a:rPr lang="en-US" altLang="ja-JP" sz="2000" dirty="0">
                <a:latin typeface="+mn-ea"/>
                <a:ea typeface="+mn-ea"/>
              </a:rPr>
              <a:t>-1|  ≦ 2</a:t>
            </a:r>
            <a:r>
              <a:rPr lang="en-US" altLang="ja-JP" sz="2000" baseline="30000" dirty="0">
                <a:latin typeface="+mn-ea"/>
                <a:ea typeface="+mn-ea"/>
              </a:rPr>
              <a:t>-1</a:t>
            </a:r>
            <a:r>
              <a:rPr lang="en-US" altLang="ja-JP" sz="2000" dirty="0">
                <a:latin typeface="+mn-ea"/>
                <a:ea typeface="+mn-ea"/>
              </a:rPr>
              <a:t> |x</a:t>
            </a:r>
            <a:r>
              <a:rPr lang="en-US" altLang="ja-JP" sz="2000" baseline="-25000" dirty="0">
                <a:latin typeface="+mn-ea"/>
                <a:ea typeface="+mn-ea"/>
              </a:rPr>
              <a:t>n</a:t>
            </a:r>
            <a:r>
              <a:rPr lang="en-US" altLang="ja-JP" sz="2000" dirty="0">
                <a:latin typeface="+mn-ea"/>
                <a:ea typeface="+mn-ea"/>
              </a:rPr>
              <a:t>-1| ≦ ….. ≦ 2</a:t>
            </a:r>
            <a:r>
              <a:rPr lang="en-US" altLang="ja-JP" sz="2000" baseline="30000" dirty="0">
                <a:latin typeface="+mn-ea"/>
                <a:ea typeface="+mn-ea"/>
              </a:rPr>
              <a:t>-n</a:t>
            </a:r>
            <a:r>
              <a:rPr lang="en-US" altLang="ja-JP" sz="2000" dirty="0">
                <a:latin typeface="+mn-ea"/>
                <a:ea typeface="+mn-ea"/>
              </a:rPr>
              <a:t> |x</a:t>
            </a:r>
            <a:r>
              <a:rPr lang="ja-JP" altLang="en-US" sz="2000" baseline="-25000" dirty="0">
                <a:latin typeface="+mn-ea"/>
                <a:ea typeface="+mn-ea"/>
              </a:rPr>
              <a:t>０</a:t>
            </a:r>
            <a:r>
              <a:rPr lang="en-US" altLang="ja-JP" sz="2000" dirty="0">
                <a:latin typeface="+mn-ea"/>
                <a:ea typeface="+mn-ea"/>
              </a:rPr>
              <a:t>-1|</a:t>
            </a:r>
          </a:p>
        </p:txBody>
      </p:sp>
      <p:sp>
        <p:nvSpPr>
          <p:cNvPr id="11" name="Rectangle 43"/>
          <p:cNvSpPr>
            <a:spLocks noChangeArrowheads="1"/>
          </p:cNvSpPr>
          <p:nvPr/>
        </p:nvSpPr>
        <p:spPr bwMode="auto">
          <a:xfrm>
            <a:off x="3930651" y="5058100"/>
            <a:ext cx="54248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ja-JP" altLang="en-US" sz="2000" dirty="0">
                <a:latin typeface="+mn-ea"/>
                <a:ea typeface="+mn-ea"/>
              </a:rPr>
              <a:t>⇒　</a:t>
            </a:r>
            <a:r>
              <a:rPr lang="en-US" altLang="ja-JP" sz="2000" dirty="0" smtClean="0">
                <a:latin typeface="+mn-ea"/>
                <a:ea typeface="+mn-ea"/>
              </a:rPr>
              <a:t>lim</a:t>
            </a:r>
            <a:r>
              <a:rPr lang="en-US" altLang="ja-JP" sz="2000" baseline="-25000" dirty="0" smtClean="0">
                <a:latin typeface="+mn-ea"/>
                <a:ea typeface="+mn-ea"/>
              </a:rPr>
              <a:t>n</a:t>
            </a:r>
            <a:r>
              <a:rPr lang="en-US" altLang="ja-JP" sz="2000" baseline="-25000" dirty="0">
                <a:latin typeface="+mn-ea"/>
                <a:ea typeface="+mn-ea"/>
              </a:rPr>
              <a:t>→∞</a:t>
            </a:r>
            <a:r>
              <a:rPr lang="en-US" altLang="ja-JP" sz="2000" dirty="0">
                <a:latin typeface="+mn-ea"/>
                <a:ea typeface="+mn-ea"/>
              </a:rPr>
              <a:t> |x</a:t>
            </a:r>
            <a:r>
              <a:rPr lang="en-US" altLang="ja-JP" sz="2000" baseline="-25000" dirty="0">
                <a:latin typeface="+mn-ea"/>
                <a:ea typeface="+mn-ea"/>
              </a:rPr>
              <a:t>n+1</a:t>
            </a:r>
            <a:r>
              <a:rPr lang="en-US" altLang="ja-JP" sz="2000" dirty="0">
                <a:latin typeface="+mn-ea"/>
                <a:ea typeface="+mn-ea"/>
              </a:rPr>
              <a:t>-1|  ≦ lim</a:t>
            </a:r>
            <a:r>
              <a:rPr lang="en-US" altLang="ja-JP" sz="2000" baseline="-25000" dirty="0">
                <a:latin typeface="+mn-ea"/>
                <a:ea typeface="+mn-ea"/>
              </a:rPr>
              <a:t>n→∞</a:t>
            </a:r>
            <a:r>
              <a:rPr lang="en-US" altLang="ja-JP" sz="2000" dirty="0">
                <a:latin typeface="+mn-ea"/>
                <a:ea typeface="+mn-ea"/>
              </a:rPr>
              <a:t> 2</a:t>
            </a:r>
            <a:r>
              <a:rPr lang="en-US" altLang="ja-JP" sz="2000" baseline="30000" dirty="0">
                <a:latin typeface="+mn-ea"/>
                <a:ea typeface="+mn-ea"/>
              </a:rPr>
              <a:t>-n</a:t>
            </a:r>
            <a:r>
              <a:rPr lang="en-US" altLang="ja-JP" sz="2000" dirty="0">
                <a:latin typeface="+mn-ea"/>
                <a:ea typeface="+mn-ea"/>
              </a:rPr>
              <a:t> |x</a:t>
            </a:r>
            <a:r>
              <a:rPr lang="ja-JP" altLang="en-US" sz="2000" baseline="-25000" dirty="0">
                <a:latin typeface="+mn-ea"/>
                <a:ea typeface="+mn-ea"/>
              </a:rPr>
              <a:t>０</a:t>
            </a:r>
            <a:r>
              <a:rPr lang="en-US" altLang="ja-JP" sz="2000" dirty="0">
                <a:latin typeface="+mn-ea"/>
                <a:ea typeface="+mn-ea"/>
              </a:rPr>
              <a:t>-1| = 0</a:t>
            </a: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3930650" y="5651825"/>
            <a:ext cx="24144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ja-JP" altLang="en-US" sz="2000" dirty="0">
                <a:latin typeface="+mn-ea"/>
                <a:ea typeface="+mn-ea"/>
              </a:rPr>
              <a:t>⇒　</a:t>
            </a:r>
            <a:r>
              <a:rPr lang="en-US" altLang="ja-JP" sz="2000" dirty="0" smtClean="0">
                <a:latin typeface="+mn-ea"/>
                <a:ea typeface="+mn-ea"/>
              </a:rPr>
              <a:t>lim</a:t>
            </a:r>
            <a:r>
              <a:rPr lang="en-US" altLang="ja-JP" sz="2000" baseline="-25000" dirty="0" smtClean="0">
                <a:latin typeface="+mn-ea"/>
                <a:ea typeface="+mn-ea"/>
              </a:rPr>
              <a:t>n</a:t>
            </a:r>
            <a:r>
              <a:rPr lang="en-US" altLang="ja-JP" sz="2000" baseline="-25000" dirty="0">
                <a:latin typeface="+mn-ea"/>
                <a:ea typeface="+mn-ea"/>
              </a:rPr>
              <a:t>→∞</a:t>
            </a:r>
            <a:r>
              <a:rPr lang="en-US" altLang="ja-JP" sz="2000" dirty="0">
                <a:latin typeface="+mn-ea"/>
                <a:ea typeface="+mn-ea"/>
              </a:rPr>
              <a:t> x</a:t>
            </a:r>
            <a:r>
              <a:rPr lang="en-US" altLang="ja-JP" sz="2000" baseline="-25000" dirty="0">
                <a:latin typeface="+mn-ea"/>
                <a:ea typeface="+mn-ea"/>
              </a:rPr>
              <a:t>n+1</a:t>
            </a:r>
            <a:r>
              <a:rPr lang="en-US" altLang="ja-JP" sz="2000" dirty="0">
                <a:latin typeface="+mn-ea"/>
                <a:ea typeface="+mn-ea"/>
              </a:rPr>
              <a:t>= 1</a:t>
            </a:r>
          </a:p>
        </p:txBody>
      </p:sp>
      <p:grpSp>
        <p:nvGrpSpPr>
          <p:cNvPr id="13" name="Group 56"/>
          <p:cNvGrpSpPr>
            <a:grpSpLocks/>
          </p:cNvGrpSpPr>
          <p:nvPr/>
        </p:nvGrpSpPr>
        <p:grpSpPr bwMode="auto">
          <a:xfrm>
            <a:off x="2984500" y="3145162"/>
            <a:ext cx="5213350" cy="1192213"/>
            <a:chOff x="748" y="1553"/>
            <a:chExt cx="3284" cy="751"/>
          </a:xfrm>
        </p:grpSpPr>
        <p:graphicFrame>
          <p:nvGraphicFramePr>
            <p:cNvPr id="26634" name="Object 53"/>
            <p:cNvGraphicFramePr>
              <a:graphicFrameLocks noChangeAspect="1"/>
            </p:cNvGraphicFramePr>
            <p:nvPr/>
          </p:nvGraphicFramePr>
          <p:xfrm>
            <a:off x="1392" y="1731"/>
            <a:ext cx="2640" cy="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" name="数式" r:id="rId8" imgW="2108200" imgH="457200" progId="Equation.3">
                    <p:embed/>
                  </p:oleObj>
                </mc:Choice>
                <mc:Fallback>
                  <p:oleObj name="数式" r:id="rId8" imgW="2108200" imgH="457200" progId="Equation.3">
                    <p:embed/>
                    <p:pic>
                      <p:nvPicPr>
                        <p:cNvPr id="26634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731"/>
                          <a:ext cx="2640" cy="5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35" name="Rectangle 54"/>
            <p:cNvSpPr>
              <a:spLocks noChangeArrowheads="1"/>
            </p:cNvSpPr>
            <p:nvPr/>
          </p:nvSpPr>
          <p:spPr bwMode="auto">
            <a:xfrm>
              <a:off x="748" y="1553"/>
              <a:ext cx="108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>
                  <a:latin typeface="+mn-ea"/>
                  <a:ea typeface="+mn-ea"/>
                </a:rPr>
                <a:t>したがって，</a:t>
              </a:r>
            </a:p>
          </p:txBody>
        </p:sp>
      </p:grp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655324" y="69039"/>
            <a:ext cx="10515600" cy="1008297"/>
          </a:xfrm>
        </p:spPr>
        <p:txBody>
          <a:bodyPr/>
          <a:lstStyle/>
          <a:p>
            <a:r>
              <a:rPr kumimoji="1" lang="ja-JP" altLang="en-US" dirty="0" smtClean="0"/>
              <a:t>大学入試での漸化式</a:t>
            </a:r>
            <a:endParaRPr kumimoji="1" lang="ja-JP" alt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61735530"/>
      </p:ext>
    </p:extLst>
  </p:cSld>
  <p:clrMapOvr>
    <a:masterClrMapping/>
  </p:clrMapOvr>
  <p:transition spd="slow" advTm="76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utoUpdateAnimBg="0"/>
      <p:bldP spid="9" grpId="0" autoUpdateAnimBg="0"/>
      <p:bldP spid="10" grpId="0" autoUpdateAnimBg="0"/>
      <p:bldP spid="11" grpId="0" autoUpdateAnimBg="0"/>
      <p:bldP spid="1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1760539" y="2082800"/>
            <a:ext cx="5326063" cy="4514851"/>
            <a:chOff x="245" y="1216"/>
            <a:chExt cx="3355" cy="2844"/>
          </a:xfrm>
        </p:grpSpPr>
        <p:sp>
          <p:nvSpPr>
            <p:cNvPr id="27669" name="Rectangle 4"/>
            <p:cNvSpPr>
              <a:spLocks noChangeArrowheads="1"/>
            </p:cNvSpPr>
            <p:nvPr/>
          </p:nvSpPr>
          <p:spPr bwMode="auto">
            <a:xfrm>
              <a:off x="629" y="1257"/>
              <a:ext cx="2832" cy="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27670" name="Line 5"/>
            <p:cNvSpPr>
              <a:spLocks noChangeShapeType="1"/>
            </p:cNvSpPr>
            <p:nvPr/>
          </p:nvSpPr>
          <p:spPr bwMode="auto">
            <a:xfrm flipV="1">
              <a:off x="629" y="1257"/>
              <a:ext cx="2832" cy="25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7671" name="Line 6"/>
            <p:cNvSpPr>
              <a:spLocks noChangeShapeType="1"/>
            </p:cNvSpPr>
            <p:nvPr/>
          </p:nvSpPr>
          <p:spPr bwMode="auto">
            <a:xfrm flipV="1">
              <a:off x="2069" y="1257"/>
              <a:ext cx="0" cy="25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7672" name="Rectangle 7"/>
            <p:cNvSpPr>
              <a:spLocks noChangeArrowheads="1"/>
            </p:cNvSpPr>
            <p:nvPr/>
          </p:nvSpPr>
          <p:spPr bwMode="auto">
            <a:xfrm>
              <a:off x="245" y="1216"/>
              <a:ext cx="377" cy="2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n+1</a:t>
              </a:r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  <a:endParaRPr lang="en-US" altLang="ja-JP" sz="2000" baseline="-25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</a:t>
              </a:r>
            </a:p>
          </p:txBody>
        </p:sp>
        <p:sp>
          <p:nvSpPr>
            <p:cNvPr id="27673" name="Rectangle 8"/>
            <p:cNvSpPr>
              <a:spLocks noChangeArrowheads="1"/>
            </p:cNvSpPr>
            <p:nvPr/>
          </p:nvSpPr>
          <p:spPr bwMode="auto">
            <a:xfrm>
              <a:off x="485" y="3808"/>
              <a:ext cx="311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                        </a:t>
              </a:r>
              <a:r>
                <a:rPr lang="ja-JP" altLang="en-US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</a:t>
              </a:r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           </a:t>
              </a:r>
              <a:r>
                <a:rPr lang="ja-JP" altLang="en-US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</a:t>
              </a:r>
              <a:r>
                <a:rPr lang="ja-JP" altLang="en-US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         </a:t>
              </a:r>
              <a:r>
                <a:rPr lang="en-US" altLang="ja-JP" sz="2000" dirty="0" err="1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 dirty="0" err="1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n</a:t>
              </a:r>
              <a:endParaRPr lang="en-US" altLang="ja-JP" sz="2000" baseline="-25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27674" name="Line 13"/>
            <p:cNvSpPr>
              <a:spLocks noChangeShapeType="1"/>
            </p:cNvSpPr>
            <p:nvPr/>
          </p:nvSpPr>
          <p:spPr bwMode="auto">
            <a:xfrm flipH="1">
              <a:off x="629" y="2505"/>
              <a:ext cx="28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</p:grpSp>
      <p:sp>
        <p:nvSpPr>
          <p:cNvPr id="10" name="Line 19"/>
          <p:cNvSpPr>
            <a:spLocks noChangeShapeType="1"/>
          </p:cNvSpPr>
          <p:nvPr/>
        </p:nvSpPr>
        <p:spPr bwMode="auto">
          <a:xfrm flipV="1">
            <a:off x="2370138" y="3062288"/>
            <a:ext cx="4495800" cy="2209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000"/>
          </a:p>
        </p:txBody>
      </p: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2357439" y="3214689"/>
            <a:ext cx="4508501" cy="2947988"/>
            <a:chOff x="1432" y="1929"/>
            <a:chExt cx="2840" cy="1857"/>
          </a:xfrm>
        </p:grpSpPr>
        <p:sp>
          <p:nvSpPr>
            <p:cNvPr id="27667" name="Freeform 2"/>
            <p:cNvSpPr>
              <a:spLocks/>
            </p:cNvSpPr>
            <p:nvPr/>
          </p:nvSpPr>
          <p:spPr bwMode="auto">
            <a:xfrm>
              <a:off x="1432" y="1929"/>
              <a:ext cx="2840" cy="1857"/>
            </a:xfrm>
            <a:custGeom>
              <a:avLst/>
              <a:gdLst>
                <a:gd name="T0" fmla="*/ 124162 w 2032"/>
                <a:gd name="T1" fmla="*/ 13182207 h 1296"/>
                <a:gd name="T2" fmla="*/ 124162 w 2032"/>
                <a:gd name="T3" fmla="*/ 11229414 h 1296"/>
                <a:gd name="T4" fmla="*/ 871786 w 2032"/>
                <a:gd name="T5" fmla="*/ 9277312 h 1296"/>
                <a:gd name="T6" fmla="*/ 3122426 w 2032"/>
                <a:gd name="T7" fmla="*/ 7323328 h 1296"/>
                <a:gd name="T8" fmla="*/ 9494373 w 2032"/>
                <a:gd name="T9" fmla="*/ 3418462 h 1296"/>
                <a:gd name="T10" fmla="*/ 14366413 w 2032"/>
                <a:gd name="T11" fmla="*/ 974948 h 1296"/>
                <a:gd name="T12" fmla="*/ 15868677 w 2032"/>
                <a:gd name="T13" fmla="*/ 0 h 12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connsiteX0" fmla="*/ 15 w 10033"/>
                <a:gd name="connsiteY0" fmla="*/ 10180 h 10180"/>
                <a:gd name="connsiteX1" fmla="*/ 112 w 10033"/>
                <a:gd name="connsiteY1" fmla="*/ 8519 h 10180"/>
                <a:gd name="connsiteX2" fmla="*/ 584 w 10033"/>
                <a:gd name="connsiteY2" fmla="*/ 7037 h 10180"/>
                <a:gd name="connsiteX3" fmla="*/ 2002 w 10033"/>
                <a:gd name="connsiteY3" fmla="*/ 5556 h 10180"/>
                <a:gd name="connsiteX4" fmla="*/ 6017 w 10033"/>
                <a:gd name="connsiteY4" fmla="*/ 2593 h 10180"/>
                <a:gd name="connsiteX5" fmla="*/ 9088 w 10033"/>
                <a:gd name="connsiteY5" fmla="*/ 741 h 10180"/>
                <a:gd name="connsiteX6" fmla="*/ 10033 w 10033"/>
                <a:gd name="connsiteY6" fmla="*/ 0 h 10180"/>
                <a:gd name="connsiteX0" fmla="*/ 5 w 10023"/>
                <a:gd name="connsiteY0" fmla="*/ 10180 h 10180"/>
                <a:gd name="connsiteX1" fmla="*/ 315 w 10023"/>
                <a:gd name="connsiteY1" fmla="*/ 8579 h 10180"/>
                <a:gd name="connsiteX2" fmla="*/ 574 w 10023"/>
                <a:gd name="connsiteY2" fmla="*/ 7037 h 10180"/>
                <a:gd name="connsiteX3" fmla="*/ 1992 w 10023"/>
                <a:gd name="connsiteY3" fmla="*/ 5556 h 10180"/>
                <a:gd name="connsiteX4" fmla="*/ 6007 w 10023"/>
                <a:gd name="connsiteY4" fmla="*/ 2593 h 10180"/>
                <a:gd name="connsiteX5" fmla="*/ 9078 w 10023"/>
                <a:gd name="connsiteY5" fmla="*/ 741 h 10180"/>
                <a:gd name="connsiteX6" fmla="*/ 10023 w 10023"/>
                <a:gd name="connsiteY6" fmla="*/ 0 h 10180"/>
                <a:gd name="connsiteX0" fmla="*/ 7 w 10025"/>
                <a:gd name="connsiteY0" fmla="*/ 10180 h 10180"/>
                <a:gd name="connsiteX1" fmla="*/ 181 w 10025"/>
                <a:gd name="connsiteY1" fmla="*/ 8429 h 10180"/>
                <a:gd name="connsiteX2" fmla="*/ 576 w 10025"/>
                <a:gd name="connsiteY2" fmla="*/ 7037 h 10180"/>
                <a:gd name="connsiteX3" fmla="*/ 1994 w 10025"/>
                <a:gd name="connsiteY3" fmla="*/ 5556 h 10180"/>
                <a:gd name="connsiteX4" fmla="*/ 6009 w 10025"/>
                <a:gd name="connsiteY4" fmla="*/ 2593 h 10180"/>
                <a:gd name="connsiteX5" fmla="*/ 9080 w 10025"/>
                <a:gd name="connsiteY5" fmla="*/ 741 h 10180"/>
                <a:gd name="connsiteX6" fmla="*/ 10025 w 10025"/>
                <a:gd name="connsiteY6" fmla="*/ 0 h 10180"/>
                <a:gd name="connsiteX0" fmla="*/ 10 w 10028"/>
                <a:gd name="connsiteY0" fmla="*/ 10180 h 10180"/>
                <a:gd name="connsiteX1" fmla="*/ 184 w 10028"/>
                <a:gd name="connsiteY1" fmla="*/ 8429 h 10180"/>
                <a:gd name="connsiteX2" fmla="*/ 831 w 10028"/>
                <a:gd name="connsiteY2" fmla="*/ 7007 h 10180"/>
                <a:gd name="connsiteX3" fmla="*/ 1997 w 10028"/>
                <a:gd name="connsiteY3" fmla="*/ 5556 h 10180"/>
                <a:gd name="connsiteX4" fmla="*/ 6012 w 10028"/>
                <a:gd name="connsiteY4" fmla="*/ 2593 h 10180"/>
                <a:gd name="connsiteX5" fmla="*/ 9083 w 10028"/>
                <a:gd name="connsiteY5" fmla="*/ 741 h 10180"/>
                <a:gd name="connsiteX6" fmla="*/ 10028 w 10028"/>
                <a:gd name="connsiteY6" fmla="*/ 0 h 10180"/>
                <a:gd name="connsiteX0" fmla="*/ 10 w 10028"/>
                <a:gd name="connsiteY0" fmla="*/ 10180 h 10180"/>
                <a:gd name="connsiteX1" fmla="*/ 184 w 10028"/>
                <a:gd name="connsiteY1" fmla="*/ 8429 h 10180"/>
                <a:gd name="connsiteX2" fmla="*/ 831 w 10028"/>
                <a:gd name="connsiteY2" fmla="*/ 7007 h 10180"/>
                <a:gd name="connsiteX3" fmla="*/ 1997 w 10028"/>
                <a:gd name="connsiteY3" fmla="*/ 5556 h 10180"/>
                <a:gd name="connsiteX4" fmla="*/ 6012 w 10028"/>
                <a:gd name="connsiteY4" fmla="*/ 2593 h 10180"/>
                <a:gd name="connsiteX5" fmla="*/ 8754 w 10028"/>
                <a:gd name="connsiteY5" fmla="*/ 831 h 10180"/>
                <a:gd name="connsiteX6" fmla="*/ 10028 w 10028"/>
                <a:gd name="connsiteY6" fmla="*/ 0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28" h="10180">
                  <a:moveTo>
                    <a:pt x="10" y="10180"/>
                  </a:moveTo>
                  <a:cubicBezTo>
                    <a:pt x="-30" y="9686"/>
                    <a:pt x="47" y="8958"/>
                    <a:pt x="184" y="8429"/>
                  </a:cubicBezTo>
                  <a:cubicBezTo>
                    <a:pt x="321" y="7900"/>
                    <a:pt x="529" y="7486"/>
                    <a:pt x="831" y="7007"/>
                  </a:cubicBezTo>
                  <a:cubicBezTo>
                    <a:pt x="1133" y="6528"/>
                    <a:pt x="1133" y="6292"/>
                    <a:pt x="1997" y="5556"/>
                  </a:cubicBezTo>
                  <a:cubicBezTo>
                    <a:pt x="2861" y="4820"/>
                    <a:pt x="4886" y="3380"/>
                    <a:pt x="6012" y="2593"/>
                  </a:cubicBezTo>
                  <a:cubicBezTo>
                    <a:pt x="7138" y="1806"/>
                    <a:pt x="8085" y="1263"/>
                    <a:pt x="8754" y="831"/>
                  </a:cubicBezTo>
                  <a:cubicBezTo>
                    <a:pt x="9423" y="399"/>
                    <a:pt x="9871" y="123"/>
                    <a:pt x="10028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7668" name="Oval 21"/>
            <p:cNvSpPr>
              <a:spLocks noChangeArrowheads="1"/>
            </p:cNvSpPr>
            <p:nvPr/>
          </p:nvSpPr>
          <p:spPr bwMode="auto">
            <a:xfrm>
              <a:off x="2832" y="245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aphicFrame>
        <p:nvGraphicFramePr>
          <p:cNvPr id="14" name="Object 22"/>
          <p:cNvGraphicFramePr>
            <a:graphicFrameLocks noChangeAspect="1"/>
          </p:cNvGraphicFramePr>
          <p:nvPr>
            <p:extLst/>
          </p:nvPr>
        </p:nvGraphicFramePr>
        <p:xfrm>
          <a:off x="2362200" y="1066800"/>
          <a:ext cx="41910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数式" r:id="rId6" imgW="2108200" imgH="457200" progId="Equation.3">
                  <p:embed/>
                </p:oleObj>
              </mc:Choice>
              <mc:Fallback>
                <p:oleObj name="数式" r:id="rId6" imgW="2108200" imgH="457200" progId="Equation.3">
                  <p:embed/>
                  <p:pic>
                    <p:nvPicPr>
                      <p:cNvPr id="14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66800"/>
                        <a:ext cx="41910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27"/>
          <p:cNvGrpSpPr>
            <a:grpSpLocks/>
          </p:cNvGrpSpPr>
          <p:nvPr/>
        </p:nvGrpSpPr>
        <p:grpSpPr bwMode="auto">
          <a:xfrm>
            <a:off x="5791201" y="1066800"/>
            <a:ext cx="1065213" cy="1981200"/>
            <a:chOff x="3600" y="576"/>
            <a:chExt cx="671" cy="1248"/>
          </a:xfrm>
        </p:grpSpPr>
        <p:sp>
          <p:nvSpPr>
            <p:cNvPr id="27665" name="Rectangle 24"/>
            <p:cNvSpPr>
              <a:spLocks noChangeArrowheads="1"/>
            </p:cNvSpPr>
            <p:nvPr/>
          </p:nvSpPr>
          <p:spPr bwMode="auto">
            <a:xfrm>
              <a:off x="3600" y="576"/>
              <a:ext cx="480" cy="480"/>
            </a:xfrm>
            <a:prstGeom prst="rect">
              <a:avLst/>
            </a:prstGeom>
            <a:noFill/>
            <a:ln w="38100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cxnSp>
          <p:nvCxnSpPr>
            <p:cNvPr id="27666" name="AutoShape 26"/>
            <p:cNvCxnSpPr>
              <a:cxnSpLocks noChangeShapeType="1"/>
              <a:stCxn id="27665" idx="3"/>
              <a:endCxn id="10" idx="1"/>
            </p:cNvCxnSpPr>
            <p:nvPr/>
          </p:nvCxnSpPr>
          <p:spPr bwMode="auto">
            <a:xfrm>
              <a:off x="4089" y="816"/>
              <a:ext cx="182" cy="1008"/>
            </a:xfrm>
            <a:prstGeom prst="bentConnector2">
              <a:avLst/>
            </a:prstGeom>
            <a:noFill/>
            <a:ln w="38100">
              <a:solidFill>
                <a:srgbClr val="0099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5556068" y="3335383"/>
            <a:ext cx="928869" cy="2836817"/>
            <a:chOff x="3360" y="2064"/>
            <a:chExt cx="672" cy="1728"/>
          </a:xfrm>
        </p:grpSpPr>
        <p:sp>
          <p:nvSpPr>
            <p:cNvPr id="27663" name="Line 29"/>
            <p:cNvSpPr>
              <a:spLocks noChangeShapeType="1"/>
            </p:cNvSpPr>
            <p:nvPr/>
          </p:nvSpPr>
          <p:spPr bwMode="auto">
            <a:xfrm flipV="1">
              <a:off x="4032" y="2064"/>
              <a:ext cx="0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7664" name="Line 30"/>
            <p:cNvSpPr>
              <a:spLocks noChangeShapeType="1"/>
            </p:cNvSpPr>
            <p:nvPr/>
          </p:nvSpPr>
          <p:spPr bwMode="auto">
            <a:xfrm flipH="1">
              <a:off x="3360" y="2064"/>
              <a:ext cx="67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</p:grpSp>
      <p:grpSp>
        <p:nvGrpSpPr>
          <p:cNvPr id="21" name="Group 34"/>
          <p:cNvGrpSpPr>
            <a:grpSpLocks/>
          </p:cNvGrpSpPr>
          <p:nvPr/>
        </p:nvGrpSpPr>
        <p:grpSpPr bwMode="auto">
          <a:xfrm>
            <a:off x="5129216" y="3346495"/>
            <a:ext cx="455793" cy="389481"/>
            <a:chOff x="3072" y="2064"/>
            <a:chExt cx="288" cy="240"/>
          </a:xfrm>
        </p:grpSpPr>
        <p:sp>
          <p:nvSpPr>
            <p:cNvPr id="27661" name="Line 32"/>
            <p:cNvSpPr>
              <a:spLocks noChangeShapeType="1"/>
            </p:cNvSpPr>
            <p:nvPr/>
          </p:nvSpPr>
          <p:spPr bwMode="auto">
            <a:xfrm>
              <a:off x="3360" y="2064"/>
              <a:ext cx="0" cy="24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7662" name="Line 33"/>
            <p:cNvSpPr>
              <a:spLocks noChangeShapeType="1"/>
            </p:cNvSpPr>
            <p:nvPr/>
          </p:nvSpPr>
          <p:spPr bwMode="auto">
            <a:xfrm flipH="1">
              <a:off x="3072" y="2304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</p:grpSp>
      <p:sp>
        <p:nvSpPr>
          <p:cNvPr id="24" name="Rectangle 35"/>
          <p:cNvSpPr>
            <a:spLocks noChangeArrowheads="1"/>
          </p:cNvSpPr>
          <p:nvPr/>
        </p:nvSpPr>
        <p:spPr bwMode="auto">
          <a:xfrm>
            <a:off x="7467598" y="1893957"/>
            <a:ext cx="399897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000" dirty="0">
                <a:latin typeface="+mn-ea"/>
                <a:ea typeface="+mn-ea"/>
              </a:rPr>
              <a:t>大学入試の問題で</a:t>
            </a:r>
            <a:r>
              <a:rPr lang="ja-JP" altLang="en-US" sz="2000" dirty="0" smtClean="0">
                <a:latin typeface="+mn-ea"/>
                <a:ea typeface="+mn-ea"/>
              </a:rPr>
              <a:t>は、漸化式</a:t>
            </a:r>
            <a:r>
              <a:rPr lang="ja-JP" altLang="en-US" sz="2000" dirty="0">
                <a:latin typeface="+mn-ea"/>
                <a:ea typeface="+mn-ea"/>
              </a:rPr>
              <a:t>の解は必ず</a:t>
            </a:r>
            <a:r>
              <a:rPr lang="ja-JP" altLang="en-US" sz="2000" dirty="0">
                <a:solidFill>
                  <a:srgbClr val="FF0000"/>
                </a:solidFill>
                <a:latin typeface="+mn-ea"/>
                <a:ea typeface="+mn-ea"/>
              </a:rPr>
              <a:t>収束</a:t>
            </a:r>
            <a:r>
              <a:rPr lang="ja-JP" altLang="en-US" sz="2000" dirty="0">
                <a:latin typeface="+mn-ea"/>
                <a:ea typeface="+mn-ea"/>
              </a:rPr>
              <a:t>しなくてはならない．</a:t>
            </a:r>
          </a:p>
        </p:txBody>
      </p:sp>
      <p:sp>
        <p:nvSpPr>
          <p:cNvPr id="25" name="Rectangle 36"/>
          <p:cNvSpPr>
            <a:spLocks noChangeArrowheads="1"/>
          </p:cNvSpPr>
          <p:nvPr/>
        </p:nvSpPr>
        <p:spPr bwMode="auto">
          <a:xfrm>
            <a:off x="7467599" y="3228976"/>
            <a:ext cx="399897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000" dirty="0">
                <a:latin typeface="+mn-ea"/>
                <a:ea typeface="+mn-ea"/>
              </a:rPr>
              <a:t>問題作成のコツ</a:t>
            </a:r>
            <a:r>
              <a:rPr lang="ja-JP" altLang="en-US" sz="2000" dirty="0" smtClean="0">
                <a:latin typeface="+mn-ea"/>
                <a:ea typeface="+mn-ea"/>
              </a:rPr>
              <a:t>は、グラフ</a:t>
            </a:r>
            <a:r>
              <a:rPr lang="ja-JP" altLang="en-US" sz="2000" dirty="0">
                <a:latin typeface="+mn-ea"/>
                <a:ea typeface="+mn-ea"/>
              </a:rPr>
              <a:t>の</a:t>
            </a:r>
            <a:r>
              <a:rPr lang="ja-JP" altLang="en-US" sz="2000" dirty="0">
                <a:solidFill>
                  <a:srgbClr val="FF0000"/>
                </a:solidFill>
                <a:latin typeface="+mn-ea"/>
                <a:ea typeface="+mn-ea"/>
              </a:rPr>
              <a:t>微係数が１より小さい</a:t>
            </a:r>
            <a:r>
              <a:rPr lang="ja-JP" altLang="en-US" sz="2000" dirty="0">
                <a:latin typeface="+mn-ea"/>
                <a:ea typeface="+mn-ea"/>
              </a:rPr>
              <a:t>事である．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7467599" y="4598988"/>
            <a:ext cx="3998977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000" dirty="0">
                <a:latin typeface="+mn-ea"/>
                <a:ea typeface="+mn-ea"/>
              </a:rPr>
              <a:t>グラフの微係数の大きさが１より大きい場合</a:t>
            </a:r>
            <a:r>
              <a:rPr lang="ja-JP" altLang="en-US" sz="2000" dirty="0" smtClean="0">
                <a:latin typeface="+mn-ea"/>
                <a:ea typeface="+mn-ea"/>
              </a:rPr>
              <a:t>は、奇妙な事</a:t>
            </a:r>
            <a:r>
              <a:rPr lang="ja-JP" altLang="en-US" sz="2000" dirty="0">
                <a:latin typeface="+mn-ea"/>
                <a:ea typeface="+mn-ea"/>
              </a:rPr>
              <a:t>が起こる．</a:t>
            </a: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8" name="タイトル 1"/>
          <p:cNvSpPr>
            <a:spLocks noGrp="1"/>
          </p:cNvSpPr>
          <p:nvPr>
            <p:ph type="title"/>
          </p:nvPr>
        </p:nvSpPr>
        <p:spPr>
          <a:xfrm>
            <a:off x="655324" y="69040"/>
            <a:ext cx="10515600" cy="946962"/>
          </a:xfrm>
        </p:spPr>
        <p:txBody>
          <a:bodyPr/>
          <a:lstStyle/>
          <a:p>
            <a:r>
              <a:rPr kumimoji="1" lang="ja-JP" altLang="en-US" dirty="0" smtClean="0"/>
              <a:t>グラフで考える</a:t>
            </a:r>
            <a:endParaRPr kumimoji="1" lang="ja-JP" alt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63222502"/>
      </p:ext>
    </p:extLst>
  </p:cSld>
  <p:clrMapOvr>
    <a:masterClrMapping/>
  </p:clrMapOvr>
  <p:transition spd="slow" advTm="59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 autoUpdateAnimBg="0"/>
      <p:bldP spid="25" grpId="0" animBg="1" autoUpdateAnimBg="0"/>
      <p:bldP spid="26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5"/>
          <p:cNvSpPr txBox="1">
            <a:spLocks noChangeArrowheads="1"/>
          </p:cNvSpPr>
          <p:nvPr/>
        </p:nvSpPr>
        <p:spPr bwMode="auto">
          <a:xfrm>
            <a:off x="2286000" y="1227907"/>
            <a:ext cx="87924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en-US" altLang="ja-JP" sz="2000" dirty="0">
                <a:solidFill>
                  <a:srgbClr val="FF0000"/>
                </a:solidFill>
                <a:latin typeface="+mn-ea"/>
                <a:ea typeface="+mn-ea"/>
              </a:rPr>
              <a:t>【</a:t>
            </a:r>
            <a:r>
              <a:rPr lang="ja-JP" altLang="en-US" sz="2000" dirty="0">
                <a:solidFill>
                  <a:srgbClr val="FF0000"/>
                </a:solidFill>
                <a:latin typeface="+mn-ea"/>
                <a:ea typeface="+mn-ea"/>
              </a:rPr>
              <a:t>漸化式</a:t>
            </a:r>
            <a:r>
              <a:rPr lang="en-US" altLang="ja-JP" sz="2000" dirty="0">
                <a:solidFill>
                  <a:srgbClr val="FF0000"/>
                </a:solidFill>
                <a:latin typeface="+mn-ea"/>
                <a:ea typeface="+mn-ea"/>
              </a:rPr>
              <a:t>】</a:t>
            </a:r>
            <a:r>
              <a:rPr lang="ja-JP" altLang="en-US" sz="2000" dirty="0">
                <a:solidFill>
                  <a:srgbClr val="FF0000"/>
                </a:solidFill>
                <a:latin typeface="+mn-ea"/>
                <a:ea typeface="+mn-ea"/>
              </a:rPr>
              <a:t>　</a:t>
            </a:r>
            <a:r>
              <a:rPr lang="en-US" altLang="ja-JP" sz="2000" dirty="0" smtClean="0">
                <a:latin typeface="+mn-ea"/>
                <a:ea typeface="+mn-ea"/>
              </a:rPr>
              <a:t>x</a:t>
            </a:r>
            <a:r>
              <a:rPr lang="en-US" altLang="ja-JP" sz="2000" baseline="-25000" dirty="0" smtClean="0">
                <a:latin typeface="+mn-ea"/>
                <a:ea typeface="+mn-ea"/>
              </a:rPr>
              <a:t>n+1</a:t>
            </a:r>
            <a:r>
              <a:rPr lang="en-US" altLang="ja-JP" sz="2000" dirty="0" smtClean="0">
                <a:latin typeface="+mn-ea"/>
                <a:ea typeface="+mn-ea"/>
              </a:rPr>
              <a:t>= f(</a:t>
            </a:r>
            <a:r>
              <a:rPr lang="en-US" altLang="ja-JP" sz="2000" dirty="0" err="1" smtClean="0">
                <a:latin typeface="+mn-ea"/>
                <a:ea typeface="+mn-ea"/>
              </a:rPr>
              <a:t>x</a:t>
            </a:r>
            <a:r>
              <a:rPr lang="en-US" altLang="ja-JP" sz="2000" baseline="-25000" dirty="0" err="1" smtClean="0">
                <a:latin typeface="+mn-ea"/>
                <a:ea typeface="+mn-ea"/>
              </a:rPr>
              <a:t>n</a:t>
            </a:r>
            <a:r>
              <a:rPr lang="en-US" altLang="ja-JP" sz="2000" dirty="0" smtClean="0">
                <a:latin typeface="+mn-ea"/>
                <a:ea typeface="+mn-ea"/>
              </a:rPr>
              <a:t>)=2x</a:t>
            </a:r>
            <a:r>
              <a:rPr lang="en-US" altLang="ja-JP" sz="2000" baseline="-25000" dirty="0" smtClean="0">
                <a:latin typeface="+mn-ea"/>
                <a:ea typeface="+mn-ea"/>
              </a:rPr>
              <a:t>n </a:t>
            </a:r>
            <a:r>
              <a:rPr lang="en-US" altLang="ja-JP" sz="2000" dirty="0" smtClean="0">
                <a:latin typeface="+mn-ea"/>
                <a:ea typeface="+mn-ea"/>
              </a:rPr>
              <a:t>–θ(x</a:t>
            </a:r>
            <a:r>
              <a:rPr lang="en-US" altLang="ja-JP" sz="2000" baseline="-25000" dirty="0" smtClean="0">
                <a:latin typeface="+mn-ea"/>
                <a:ea typeface="+mn-ea"/>
              </a:rPr>
              <a:t>n</a:t>
            </a:r>
            <a:r>
              <a:rPr lang="en-US" altLang="ja-JP" sz="2000" dirty="0" smtClean="0">
                <a:latin typeface="+mn-ea"/>
                <a:ea typeface="+mn-ea"/>
              </a:rPr>
              <a:t>-0.5</a:t>
            </a:r>
            <a:r>
              <a:rPr lang="en-US" altLang="ja-JP" sz="2000" dirty="0">
                <a:latin typeface="+mn-ea"/>
                <a:ea typeface="+mn-ea"/>
              </a:rPr>
              <a:t>), </a:t>
            </a:r>
            <a:r>
              <a:rPr lang="en-US" altLang="ja-JP" sz="2000" dirty="0">
                <a:latin typeface="+mn-ea"/>
              </a:rPr>
              <a:t>θ</a:t>
            </a:r>
            <a:r>
              <a:rPr lang="en-US" altLang="ja-JP" sz="2000" dirty="0" smtClean="0">
                <a:latin typeface="+mn-ea"/>
                <a:ea typeface="+mn-ea"/>
              </a:rPr>
              <a:t>(x)= </a:t>
            </a:r>
            <a:r>
              <a:rPr lang="en-US" altLang="ja-JP" sz="2000" dirty="0">
                <a:latin typeface="+mn-ea"/>
                <a:ea typeface="+mn-ea"/>
              </a:rPr>
              <a:t>if </a:t>
            </a:r>
            <a:r>
              <a:rPr lang="en-US" altLang="ja-JP" sz="2000" dirty="0" smtClean="0">
                <a:latin typeface="+mn-ea"/>
                <a:ea typeface="+mn-ea"/>
              </a:rPr>
              <a:t>x </a:t>
            </a:r>
            <a:r>
              <a:rPr lang="en-US" altLang="ja-JP" sz="2000" dirty="0">
                <a:latin typeface="+mn-ea"/>
                <a:ea typeface="+mn-ea"/>
              </a:rPr>
              <a:t>&lt;</a:t>
            </a:r>
            <a:r>
              <a:rPr lang="en-US" altLang="ja-JP" sz="2000" dirty="0" smtClean="0">
                <a:latin typeface="+mn-ea"/>
                <a:ea typeface="+mn-ea"/>
              </a:rPr>
              <a:t>0 then 0 else </a:t>
            </a:r>
            <a:r>
              <a:rPr lang="en-US" altLang="ja-JP" sz="2000" dirty="0">
                <a:latin typeface="+mn-ea"/>
                <a:ea typeface="+mn-ea"/>
              </a:rPr>
              <a:t>1 </a:t>
            </a: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3951289" y="1690688"/>
            <a:ext cx="4170363" cy="3382963"/>
            <a:chOff x="1529" y="873"/>
            <a:chExt cx="2627" cy="2131"/>
          </a:xfrm>
        </p:grpSpPr>
        <p:sp>
          <p:nvSpPr>
            <p:cNvPr id="28696" name="Rectangle 30"/>
            <p:cNvSpPr>
              <a:spLocks noChangeArrowheads="1"/>
            </p:cNvSpPr>
            <p:nvPr/>
          </p:nvSpPr>
          <p:spPr bwMode="auto">
            <a:xfrm>
              <a:off x="1872" y="960"/>
              <a:ext cx="2064" cy="17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28697" name="Line 31"/>
            <p:cNvSpPr>
              <a:spLocks noChangeShapeType="1"/>
            </p:cNvSpPr>
            <p:nvPr/>
          </p:nvSpPr>
          <p:spPr bwMode="auto">
            <a:xfrm flipV="1">
              <a:off x="1872" y="960"/>
              <a:ext cx="2064" cy="17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8698" name="Line 32"/>
            <p:cNvSpPr>
              <a:spLocks noChangeShapeType="1"/>
            </p:cNvSpPr>
            <p:nvPr/>
          </p:nvSpPr>
          <p:spPr bwMode="auto">
            <a:xfrm flipV="1">
              <a:off x="1872" y="960"/>
              <a:ext cx="1008" cy="17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8699" name="Line 33"/>
            <p:cNvSpPr>
              <a:spLocks noChangeShapeType="1"/>
            </p:cNvSpPr>
            <p:nvPr/>
          </p:nvSpPr>
          <p:spPr bwMode="auto">
            <a:xfrm flipH="1">
              <a:off x="2880" y="960"/>
              <a:ext cx="1056" cy="17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8700" name="Line 34"/>
            <p:cNvSpPr>
              <a:spLocks noChangeShapeType="1"/>
            </p:cNvSpPr>
            <p:nvPr/>
          </p:nvSpPr>
          <p:spPr bwMode="auto">
            <a:xfrm flipV="1">
              <a:off x="2880" y="960"/>
              <a:ext cx="0" cy="17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8701" name="Rectangle 36"/>
            <p:cNvSpPr>
              <a:spLocks noChangeArrowheads="1"/>
            </p:cNvSpPr>
            <p:nvPr/>
          </p:nvSpPr>
          <p:spPr bwMode="auto">
            <a:xfrm>
              <a:off x="1529" y="873"/>
              <a:ext cx="377" cy="1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n+1</a:t>
              </a: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</a:t>
              </a:r>
            </a:p>
          </p:txBody>
        </p:sp>
        <p:sp>
          <p:nvSpPr>
            <p:cNvPr id="28702" name="Rectangle 37"/>
            <p:cNvSpPr>
              <a:spLocks noChangeArrowheads="1"/>
            </p:cNvSpPr>
            <p:nvPr/>
          </p:nvSpPr>
          <p:spPr bwMode="auto">
            <a:xfrm>
              <a:off x="1776" y="2752"/>
              <a:ext cx="238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                </a:t>
              </a:r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</a:t>
              </a:r>
              <a:r>
                <a:rPr lang="en-US" altLang="ja-JP" sz="2000" dirty="0" err="1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 dirty="0" err="1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n</a:t>
              </a:r>
              <a:r>
                <a:rPr lang="en-US" altLang="ja-JP" sz="2000" baseline="-25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         </a:t>
              </a:r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        </a:t>
              </a:r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2285999" y="5700712"/>
            <a:ext cx="79190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FF0000"/>
                </a:solidFill>
                <a:latin typeface="+mn-ea"/>
                <a:ea typeface="+mn-ea"/>
              </a:rPr>
              <a:t>【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質問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  <a:ea typeface="+mn-ea"/>
              </a:rPr>
              <a:t>】</a:t>
            </a:r>
            <a:r>
              <a:rPr lang="ja-JP" altLang="en-US" sz="2000" dirty="0" smtClean="0">
                <a:solidFill>
                  <a:schemeClr val="accent2"/>
                </a:solidFill>
                <a:latin typeface="+mn-ea"/>
                <a:ea typeface="+mn-ea"/>
              </a:rPr>
              <a:t>　</a:t>
            </a:r>
            <a:r>
              <a:rPr lang="ja-JP" altLang="en-US" sz="2000" dirty="0" smtClean="0">
                <a:latin typeface="+mn-ea"/>
                <a:ea typeface="+mn-ea"/>
              </a:rPr>
              <a:t>初期値</a:t>
            </a:r>
            <a:r>
              <a:rPr lang="en-US" altLang="ja-JP" sz="2000" dirty="0">
                <a:latin typeface="+mn-ea"/>
                <a:ea typeface="+mn-ea"/>
              </a:rPr>
              <a:t>x</a:t>
            </a:r>
            <a:r>
              <a:rPr lang="ja-JP" altLang="en-US" sz="2000" baseline="-25000" dirty="0">
                <a:latin typeface="+mn-ea"/>
                <a:ea typeface="+mn-ea"/>
              </a:rPr>
              <a:t>０</a:t>
            </a:r>
            <a:r>
              <a:rPr lang="ja-JP" altLang="en-US" sz="2000" dirty="0">
                <a:latin typeface="+mn-ea"/>
                <a:ea typeface="+mn-ea"/>
              </a:rPr>
              <a:t>が有理数の場合、数列</a:t>
            </a:r>
            <a:r>
              <a:rPr lang="en-US" altLang="ja-JP" sz="2000" dirty="0">
                <a:latin typeface="+mn-ea"/>
                <a:ea typeface="+mn-ea"/>
              </a:rPr>
              <a:t>{</a:t>
            </a:r>
            <a:r>
              <a:rPr lang="en-US" altLang="ja-JP" sz="2000" dirty="0" err="1">
                <a:latin typeface="+mn-ea"/>
                <a:ea typeface="+mn-ea"/>
              </a:rPr>
              <a:t>x</a:t>
            </a:r>
            <a:r>
              <a:rPr lang="en-US" altLang="ja-JP" sz="2000" baseline="-25000" dirty="0" err="1">
                <a:latin typeface="+mn-ea"/>
                <a:ea typeface="+mn-ea"/>
              </a:rPr>
              <a:t>n</a:t>
            </a:r>
            <a:r>
              <a:rPr lang="en-US" altLang="ja-JP" sz="2000" dirty="0">
                <a:latin typeface="+mn-ea"/>
                <a:ea typeface="+mn-ea"/>
              </a:rPr>
              <a:t>}</a:t>
            </a:r>
            <a:r>
              <a:rPr lang="ja-JP" altLang="en-US" sz="2000" dirty="0" err="1">
                <a:latin typeface="+mn-ea"/>
                <a:ea typeface="+mn-ea"/>
              </a:rPr>
              <a:t>はど</a:t>
            </a:r>
            <a:r>
              <a:rPr lang="ja-JP" altLang="en-US" sz="2000" dirty="0">
                <a:latin typeface="+mn-ea"/>
                <a:ea typeface="+mn-ea"/>
              </a:rPr>
              <a:t>うなる？</a:t>
            </a:r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2285999" y="6207155"/>
            <a:ext cx="79190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FF0000"/>
                </a:solidFill>
                <a:latin typeface="+mn-ea"/>
                <a:ea typeface="+mn-ea"/>
              </a:rPr>
              <a:t>【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質問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  <a:ea typeface="+mn-ea"/>
              </a:rPr>
              <a:t>】</a:t>
            </a:r>
            <a:r>
              <a:rPr lang="ja-JP" altLang="en-US" sz="2000" dirty="0" smtClean="0">
                <a:solidFill>
                  <a:schemeClr val="accent2"/>
                </a:solidFill>
                <a:latin typeface="+mn-ea"/>
                <a:ea typeface="+mn-ea"/>
              </a:rPr>
              <a:t>　</a:t>
            </a:r>
            <a:r>
              <a:rPr lang="ja-JP" altLang="en-US" sz="2000" dirty="0" smtClean="0">
                <a:latin typeface="+mn-ea"/>
                <a:ea typeface="+mn-ea"/>
              </a:rPr>
              <a:t>初期値</a:t>
            </a:r>
            <a:r>
              <a:rPr lang="en-US" altLang="ja-JP" sz="2000" dirty="0">
                <a:latin typeface="+mn-ea"/>
                <a:ea typeface="+mn-ea"/>
              </a:rPr>
              <a:t>x</a:t>
            </a:r>
            <a:r>
              <a:rPr lang="ja-JP" altLang="en-US" sz="2000" baseline="-25000" dirty="0">
                <a:latin typeface="+mn-ea"/>
                <a:ea typeface="+mn-ea"/>
              </a:rPr>
              <a:t>０</a:t>
            </a:r>
            <a:r>
              <a:rPr lang="ja-JP" altLang="en-US" sz="2000" dirty="0">
                <a:latin typeface="+mn-ea"/>
                <a:ea typeface="+mn-ea"/>
              </a:rPr>
              <a:t>が無理数の場合、数列</a:t>
            </a:r>
            <a:r>
              <a:rPr lang="en-US" altLang="ja-JP" sz="2000" dirty="0">
                <a:latin typeface="+mn-ea"/>
                <a:ea typeface="+mn-ea"/>
              </a:rPr>
              <a:t>{</a:t>
            </a:r>
            <a:r>
              <a:rPr lang="en-US" altLang="ja-JP" sz="2000" dirty="0" err="1">
                <a:latin typeface="+mn-ea"/>
                <a:ea typeface="+mn-ea"/>
              </a:rPr>
              <a:t>x</a:t>
            </a:r>
            <a:r>
              <a:rPr lang="en-US" altLang="ja-JP" sz="2000" baseline="-25000" dirty="0" err="1">
                <a:latin typeface="+mn-ea"/>
                <a:ea typeface="+mn-ea"/>
              </a:rPr>
              <a:t>n</a:t>
            </a:r>
            <a:r>
              <a:rPr lang="en-US" altLang="ja-JP" sz="2000" dirty="0">
                <a:latin typeface="+mn-ea"/>
                <a:ea typeface="+mn-ea"/>
              </a:rPr>
              <a:t>}</a:t>
            </a:r>
            <a:r>
              <a:rPr lang="ja-JP" altLang="en-US" sz="2000" dirty="0" err="1">
                <a:latin typeface="+mn-ea"/>
                <a:ea typeface="+mn-ea"/>
              </a:rPr>
              <a:t>はど</a:t>
            </a:r>
            <a:r>
              <a:rPr lang="ja-JP" altLang="en-US" sz="2000" dirty="0">
                <a:latin typeface="+mn-ea"/>
                <a:ea typeface="+mn-ea"/>
              </a:rPr>
              <a:t>うなる？</a:t>
            </a:r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2286000" y="5194269"/>
            <a:ext cx="83941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2000" dirty="0">
                <a:latin typeface="+mn-ea"/>
                <a:ea typeface="+mn-ea"/>
              </a:rPr>
              <a:t>初期値</a:t>
            </a:r>
            <a:r>
              <a:rPr lang="en-US" altLang="ja-JP" sz="2000" dirty="0">
                <a:latin typeface="+mn-ea"/>
                <a:ea typeface="+mn-ea"/>
              </a:rPr>
              <a:t>x</a:t>
            </a:r>
            <a:r>
              <a:rPr lang="ja-JP" altLang="en-US" sz="2000" baseline="-25000" dirty="0">
                <a:latin typeface="+mn-ea"/>
                <a:ea typeface="+mn-ea"/>
              </a:rPr>
              <a:t>０</a:t>
            </a:r>
            <a:r>
              <a:rPr lang="ja-JP" altLang="en-US" sz="2000" dirty="0">
                <a:latin typeface="+mn-ea"/>
                <a:ea typeface="+mn-ea"/>
              </a:rPr>
              <a:t>から上の漸化式で求められる数列 </a:t>
            </a:r>
            <a:r>
              <a:rPr lang="en-US" altLang="ja-JP" sz="2000" dirty="0">
                <a:latin typeface="+mn-ea"/>
                <a:ea typeface="+mn-ea"/>
              </a:rPr>
              <a:t>{</a:t>
            </a:r>
            <a:r>
              <a:rPr lang="en-US" altLang="ja-JP" sz="2000" dirty="0" err="1">
                <a:latin typeface="+mn-ea"/>
                <a:ea typeface="+mn-ea"/>
              </a:rPr>
              <a:t>x</a:t>
            </a:r>
            <a:r>
              <a:rPr lang="en-US" altLang="ja-JP" sz="2000" baseline="-25000" dirty="0" err="1">
                <a:latin typeface="+mn-ea"/>
                <a:ea typeface="+mn-ea"/>
              </a:rPr>
              <a:t>n</a:t>
            </a:r>
            <a:r>
              <a:rPr lang="en-US" altLang="ja-JP" sz="2000" dirty="0">
                <a:latin typeface="+mn-ea"/>
                <a:ea typeface="+mn-ea"/>
              </a:rPr>
              <a:t>}</a:t>
            </a:r>
            <a:r>
              <a:rPr lang="ja-JP" altLang="en-US" sz="2000" dirty="0" err="1">
                <a:latin typeface="+mn-ea"/>
                <a:ea typeface="+mn-ea"/>
              </a:rPr>
              <a:t>はど</a:t>
            </a:r>
            <a:r>
              <a:rPr lang="ja-JP" altLang="en-US" sz="2000" dirty="0">
                <a:latin typeface="+mn-ea"/>
                <a:ea typeface="+mn-ea"/>
              </a:rPr>
              <a:t>うなるだろうか？</a:t>
            </a:r>
          </a:p>
        </p:txBody>
      </p:sp>
      <p:grpSp>
        <p:nvGrpSpPr>
          <p:cNvPr id="15" name="Group 56"/>
          <p:cNvGrpSpPr>
            <a:grpSpLocks/>
          </p:cNvGrpSpPr>
          <p:nvPr/>
        </p:nvGrpSpPr>
        <p:grpSpPr bwMode="auto">
          <a:xfrm>
            <a:off x="5029200" y="3505199"/>
            <a:ext cx="762000" cy="1758950"/>
            <a:chOff x="2208" y="2016"/>
            <a:chExt cx="480" cy="1108"/>
          </a:xfrm>
        </p:grpSpPr>
        <p:grpSp>
          <p:nvGrpSpPr>
            <p:cNvPr id="28692" name="Group 51"/>
            <p:cNvGrpSpPr>
              <a:grpSpLocks/>
            </p:cNvGrpSpPr>
            <p:nvPr/>
          </p:nvGrpSpPr>
          <p:grpSpPr bwMode="auto">
            <a:xfrm>
              <a:off x="2304" y="2016"/>
              <a:ext cx="384" cy="720"/>
              <a:chOff x="2304" y="2016"/>
              <a:chExt cx="384" cy="720"/>
            </a:xfrm>
          </p:grpSpPr>
          <p:sp>
            <p:nvSpPr>
              <p:cNvPr id="28694" name="Line 45"/>
              <p:cNvSpPr>
                <a:spLocks noChangeShapeType="1"/>
              </p:cNvSpPr>
              <p:nvPr/>
            </p:nvSpPr>
            <p:spPr bwMode="auto">
              <a:xfrm flipV="1">
                <a:off x="2304" y="2016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  <p:sp>
            <p:nvSpPr>
              <p:cNvPr id="28695" name="Line 46"/>
              <p:cNvSpPr>
                <a:spLocks noChangeShapeType="1"/>
              </p:cNvSpPr>
              <p:nvPr/>
            </p:nvSpPr>
            <p:spPr bwMode="auto">
              <a:xfrm>
                <a:off x="2304" y="201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</p:grpSp>
        <p:sp>
          <p:nvSpPr>
            <p:cNvPr id="28693" name="Rectangle 53"/>
            <p:cNvSpPr>
              <a:spLocks noChangeArrowheads="1"/>
            </p:cNvSpPr>
            <p:nvPr/>
          </p:nvSpPr>
          <p:spPr bwMode="auto">
            <a:xfrm>
              <a:off x="2208" y="2743"/>
              <a:ext cx="264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</a:t>
              </a:r>
            </a:p>
            <a:p>
              <a:pPr eaLnBrk="1" hangingPunct="1"/>
              <a:endParaRPr lang="en-US" altLang="ja-JP" sz="2000" baseline="-2500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20" name="Group 65"/>
          <p:cNvGrpSpPr>
            <a:grpSpLocks/>
          </p:cNvGrpSpPr>
          <p:nvPr/>
        </p:nvGrpSpPr>
        <p:grpSpPr bwMode="auto">
          <a:xfrm>
            <a:off x="5638800" y="2362199"/>
            <a:ext cx="1524000" cy="2901950"/>
            <a:chOff x="2592" y="1296"/>
            <a:chExt cx="960" cy="1828"/>
          </a:xfrm>
        </p:grpSpPr>
        <p:grpSp>
          <p:nvGrpSpPr>
            <p:cNvPr id="28688" name="Group 52"/>
            <p:cNvGrpSpPr>
              <a:grpSpLocks/>
            </p:cNvGrpSpPr>
            <p:nvPr/>
          </p:nvGrpSpPr>
          <p:grpSpPr bwMode="auto">
            <a:xfrm>
              <a:off x="2688" y="1296"/>
              <a:ext cx="864" cy="1440"/>
              <a:chOff x="2688" y="1296"/>
              <a:chExt cx="864" cy="1440"/>
            </a:xfrm>
          </p:grpSpPr>
          <p:sp>
            <p:nvSpPr>
              <p:cNvPr id="28690" name="Line 47"/>
              <p:cNvSpPr>
                <a:spLocks noChangeShapeType="1"/>
              </p:cNvSpPr>
              <p:nvPr/>
            </p:nvSpPr>
            <p:spPr bwMode="auto">
              <a:xfrm flipV="1">
                <a:off x="2688" y="1296"/>
                <a:ext cx="0" cy="144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  <p:sp>
            <p:nvSpPr>
              <p:cNvPr id="28691" name="Line 49"/>
              <p:cNvSpPr>
                <a:spLocks noChangeShapeType="1"/>
              </p:cNvSpPr>
              <p:nvPr/>
            </p:nvSpPr>
            <p:spPr bwMode="auto">
              <a:xfrm>
                <a:off x="2688" y="1296"/>
                <a:ext cx="86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</p:grpSp>
        <p:sp>
          <p:nvSpPr>
            <p:cNvPr id="28689" name="Rectangle 55"/>
            <p:cNvSpPr>
              <a:spLocks noChangeArrowheads="1"/>
            </p:cNvSpPr>
            <p:nvPr/>
          </p:nvSpPr>
          <p:spPr bwMode="auto">
            <a:xfrm>
              <a:off x="2592" y="2743"/>
              <a:ext cx="264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</a:p>
            <a:p>
              <a:pPr eaLnBrk="1" hangingPunct="1"/>
              <a:endParaRPr lang="en-US" altLang="ja-JP" sz="2000" baseline="-2500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25" name="Group 64"/>
          <p:cNvGrpSpPr>
            <a:grpSpLocks/>
          </p:cNvGrpSpPr>
          <p:nvPr/>
        </p:nvGrpSpPr>
        <p:grpSpPr bwMode="auto">
          <a:xfrm>
            <a:off x="6553204" y="2362199"/>
            <a:ext cx="882651" cy="2697163"/>
            <a:chOff x="3168" y="1296"/>
            <a:chExt cx="556" cy="1699"/>
          </a:xfrm>
        </p:grpSpPr>
        <p:grpSp>
          <p:nvGrpSpPr>
            <p:cNvPr id="28683" name="Group 62"/>
            <p:cNvGrpSpPr>
              <a:grpSpLocks/>
            </p:cNvGrpSpPr>
            <p:nvPr/>
          </p:nvGrpSpPr>
          <p:grpSpPr bwMode="auto">
            <a:xfrm>
              <a:off x="3168" y="1296"/>
              <a:ext cx="384" cy="1440"/>
              <a:chOff x="3168" y="1296"/>
              <a:chExt cx="384" cy="1440"/>
            </a:xfrm>
          </p:grpSpPr>
          <p:sp>
            <p:nvSpPr>
              <p:cNvPr id="28685" name="Line 57"/>
              <p:cNvSpPr>
                <a:spLocks noChangeShapeType="1"/>
              </p:cNvSpPr>
              <p:nvPr/>
            </p:nvSpPr>
            <p:spPr bwMode="auto">
              <a:xfrm>
                <a:off x="3552" y="1296"/>
                <a:ext cx="0" cy="144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  <p:sp>
            <p:nvSpPr>
              <p:cNvPr id="28686" name="Line 59"/>
              <p:cNvSpPr>
                <a:spLocks noChangeShapeType="1"/>
              </p:cNvSpPr>
              <p:nvPr/>
            </p:nvSpPr>
            <p:spPr bwMode="auto">
              <a:xfrm>
                <a:off x="3552" y="1296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  <p:sp>
            <p:nvSpPr>
              <p:cNvPr id="28687" name="Line 60"/>
              <p:cNvSpPr>
                <a:spLocks noChangeShapeType="1"/>
              </p:cNvSpPr>
              <p:nvPr/>
            </p:nvSpPr>
            <p:spPr bwMode="auto">
              <a:xfrm flipH="1">
                <a:off x="3168" y="1632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</p:grpSp>
        <p:sp>
          <p:nvSpPr>
            <p:cNvPr id="28684" name="Rectangle 63"/>
            <p:cNvSpPr>
              <a:spLocks noChangeArrowheads="1"/>
            </p:cNvSpPr>
            <p:nvPr/>
          </p:nvSpPr>
          <p:spPr bwMode="auto">
            <a:xfrm>
              <a:off x="3460" y="2743"/>
              <a:ext cx="26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2</a:t>
              </a:r>
            </a:p>
          </p:txBody>
        </p:sp>
      </p:grp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2" name="タイトル 1"/>
          <p:cNvSpPr>
            <a:spLocks noGrp="1"/>
          </p:cNvSpPr>
          <p:nvPr>
            <p:ph type="title"/>
          </p:nvPr>
        </p:nvSpPr>
        <p:spPr>
          <a:xfrm>
            <a:off x="655324" y="69039"/>
            <a:ext cx="10515600" cy="946143"/>
          </a:xfrm>
        </p:spPr>
        <p:txBody>
          <a:bodyPr/>
          <a:lstStyle/>
          <a:p>
            <a:r>
              <a:rPr kumimoji="1" lang="ja-JP" altLang="en-US" dirty="0" smtClean="0"/>
              <a:t>簡単な漸化式の複雑な軌道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668120"/>
      </p:ext>
    </p:extLst>
  </p:cSld>
  <p:clrMapOvr>
    <a:masterClrMapping/>
  </p:clrMapOvr>
  <p:transition spd="slow" advTm="59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utoUpdateAnimBg="0"/>
      <p:bldP spid="12" grpId="0" autoUpdateAnimBg="0"/>
      <p:bldP spid="13" grpId="0" autoUpdateAnimBg="0"/>
      <p:bldP spid="1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3992564" y="966788"/>
            <a:ext cx="4100513" cy="3400425"/>
            <a:chOff x="1536" y="862"/>
            <a:chExt cx="2583" cy="2142"/>
          </a:xfrm>
        </p:grpSpPr>
        <p:sp>
          <p:nvSpPr>
            <p:cNvPr id="29706" name="Rectangle 30"/>
            <p:cNvSpPr>
              <a:spLocks noChangeArrowheads="1"/>
            </p:cNvSpPr>
            <p:nvPr/>
          </p:nvSpPr>
          <p:spPr bwMode="auto">
            <a:xfrm>
              <a:off x="1872" y="960"/>
              <a:ext cx="2064" cy="17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29707" name="Line 31"/>
            <p:cNvSpPr>
              <a:spLocks noChangeShapeType="1"/>
            </p:cNvSpPr>
            <p:nvPr/>
          </p:nvSpPr>
          <p:spPr bwMode="auto">
            <a:xfrm flipV="1">
              <a:off x="1872" y="960"/>
              <a:ext cx="2064" cy="17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9708" name="Line 32"/>
            <p:cNvSpPr>
              <a:spLocks noChangeShapeType="1"/>
            </p:cNvSpPr>
            <p:nvPr/>
          </p:nvSpPr>
          <p:spPr bwMode="auto">
            <a:xfrm flipV="1">
              <a:off x="1872" y="960"/>
              <a:ext cx="1008" cy="17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9709" name="Line 33"/>
            <p:cNvSpPr>
              <a:spLocks noChangeShapeType="1"/>
            </p:cNvSpPr>
            <p:nvPr/>
          </p:nvSpPr>
          <p:spPr bwMode="auto">
            <a:xfrm flipH="1">
              <a:off x="2880" y="960"/>
              <a:ext cx="1056" cy="17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9710" name="Line 34"/>
            <p:cNvSpPr>
              <a:spLocks noChangeShapeType="1"/>
            </p:cNvSpPr>
            <p:nvPr/>
          </p:nvSpPr>
          <p:spPr bwMode="auto">
            <a:xfrm flipV="1">
              <a:off x="2880" y="960"/>
              <a:ext cx="0" cy="17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29711" name="Rectangle 36"/>
            <p:cNvSpPr>
              <a:spLocks noChangeArrowheads="1"/>
            </p:cNvSpPr>
            <p:nvPr/>
          </p:nvSpPr>
          <p:spPr bwMode="auto">
            <a:xfrm>
              <a:off x="1536" y="862"/>
              <a:ext cx="377" cy="1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n+1</a:t>
              </a: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</a:t>
              </a:r>
            </a:p>
          </p:txBody>
        </p:sp>
        <p:sp>
          <p:nvSpPr>
            <p:cNvPr id="29712" name="Rectangle 37"/>
            <p:cNvSpPr>
              <a:spLocks noChangeArrowheads="1"/>
            </p:cNvSpPr>
            <p:nvPr/>
          </p:nvSpPr>
          <p:spPr bwMode="auto">
            <a:xfrm>
              <a:off x="1776" y="2752"/>
              <a:ext cx="234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               </a:t>
              </a:r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</a:t>
              </a:r>
              <a:r>
                <a:rPr lang="en-US" altLang="ja-JP" sz="2000" dirty="0" err="1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 dirty="0" err="1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n</a:t>
              </a:r>
              <a:r>
                <a:rPr lang="en-US" altLang="ja-JP" sz="2000" baseline="-25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              </a:t>
              </a:r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  </a:t>
              </a:r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 </a:t>
              </a:r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</a:p>
          </p:txBody>
        </p:sp>
      </p:grpSp>
      <p:sp>
        <p:nvSpPr>
          <p:cNvPr id="28676" name="右矢印吹き出し 19"/>
          <p:cNvSpPr>
            <a:spLocks noChangeArrowheads="1"/>
          </p:cNvSpPr>
          <p:nvPr/>
        </p:nvSpPr>
        <p:spPr bwMode="auto">
          <a:xfrm>
            <a:off x="2593976" y="1930401"/>
            <a:ext cx="2354263" cy="360363"/>
          </a:xfrm>
          <a:prstGeom prst="rightArrowCallout">
            <a:avLst>
              <a:gd name="adj1" fmla="val 12500"/>
              <a:gd name="adj2" fmla="val 15273"/>
              <a:gd name="adj3" fmla="val 24983"/>
              <a:gd name="adj4" fmla="val 6497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2000" b="1">
                <a:latin typeface="+mn-ea"/>
                <a:ea typeface="+mn-ea"/>
              </a:rPr>
              <a:t>左側は２倍</a:t>
            </a:r>
          </a:p>
        </p:txBody>
      </p:sp>
      <p:sp>
        <p:nvSpPr>
          <p:cNvPr id="28677" name="右矢印吹き出し 22"/>
          <p:cNvSpPr>
            <a:spLocks noChangeArrowheads="1"/>
          </p:cNvSpPr>
          <p:nvPr/>
        </p:nvSpPr>
        <p:spPr bwMode="auto">
          <a:xfrm flipH="1">
            <a:off x="7422960" y="1633400"/>
            <a:ext cx="3747964" cy="393700"/>
          </a:xfrm>
          <a:prstGeom prst="rightArrowCallout">
            <a:avLst>
              <a:gd name="adj1" fmla="val 12500"/>
              <a:gd name="adj2" fmla="val 15273"/>
              <a:gd name="adj3" fmla="val 24993"/>
              <a:gd name="adj4" fmla="val 81102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2000" b="1" dirty="0">
                <a:latin typeface="+mn-ea"/>
                <a:ea typeface="+mn-ea"/>
              </a:rPr>
              <a:t>右側は２倍して１を引く</a:t>
            </a:r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2478167" y="4452799"/>
            <a:ext cx="90076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2000" dirty="0">
                <a:latin typeface="+mn-ea"/>
                <a:ea typeface="+mn-ea"/>
              </a:rPr>
              <a:t>初期値の</a:t>
            </a:r>
            <a:r>
              <a:rPr lang="en-US" altLang="ja-JP" sz="2000" u="sng" dirty="0">
                <a:latin typeface="+mn-ea"/>
                <a:ea typeface="+mn-ea"/>
              </a:rPr>
              <a:t>2</a:t>
            </a:r>
            <a:r>
              <a:rPr lang="ja-JP" altLang="en-US" sz="2000" u="sng" dirty="0" smtClean="0">
                <a:latin typeface="+mn-ea"/>
                <a:ea typeface="+mn-ea"/>
              </a:rPr>
              <a:t>進数表現</a:t>
            </a:r>
            <a:r>
              <a:rPr lang="ja-JP" altLang="en-US" sz="2000" dirty="0">
                <a:latin typeface="+mn-ea"/>
                <a:ea typeface="+mn-ea"/>
              </a:rPr>
              <a:t>　</a:t>
            </a:r>
            <a:r>
              <a:rPr lang="en-US" altLang="ja-JP" sz="2000" dirty="0">
                <a:latin typeface="+mn-ea"/>
                <a:ea typeface="+mn-ea"/>
              </a:rPr>
              <a:t>x</a:t>
            </a:r>
            <a:r>
              <a:rPr lang="ja-JP" altLang="en-US" sz="2000" baseline="-25000" dirty="0">
                <a:latin typeface="+mn-ea"/>
                <a:ea typeface="+mn-ea"/>
              </a:rPr>
              <a:t>０　</a:t>
            </a:r>
            <a:r>
              <a:rPr lang="ja-JP" altLang="en-US" sz="2000" dirty="0" smtClean="0">
                <a:latin typeface="+mn-ea"/>
                <a:ea typeface="+mn-ea"/>
              </a:rPr>
              <a:t>：　</a:t>
            </a:r>
            <a:r>
              <a:rPr lang="en-US" altLang="ja-JP" sz="2000" u="sng" dirty="0" smtClean="0">
                <a:latin typeface="+mn-ea"/>
                <a:ea typeface="+mn-ea"/>
              </a:rPr>
              <a:t>0.00101011000010000…</a:t>
            </a:r>
          </a:p>
          <a:p>
            <a:r>
              <a:rPr lang="ja-JP" altLang="en-US" sz="2000" dirty="0">
                <a:latin typeface="+mn-ea"/>
              </a:rPr>
              <a:t>（以降、下線を引いた小数は２進数とする）</a:t>
            </a:r>
            <a:endParaRPr lang="ja-JP" altLang="en-US" sz="2000" u="sng" dirty="0">
              <a:latin typeface="+mn-ea"/>
              <a:ea typeface="+mn-ea"/>
            </a:endParaRPr>
          </a:p>
        </p:txBody>
      </p:sp>
      <p:sp>
        <p:nvSpPr>
          <p:cNvPr id="25" name="Text Box 42"/>
          <p:cNvSpPr txBox="1">
            <a:spLocks noChangeArrowheads="1"/>
          </p:cNvSpPr>
          <p:nvPr/>
        </p:nvSpPr>
        <p:spPr bwMode="auto">
          <a:xfrm>
            <a:off x="2478167" y="5294253"/>
            <a:ext cx="6835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ja-JP" altLang="en-US" sz="2000" dirty="0">
                <a:latin typeface="+mn-ea"/>
                <a:ea typeface="+mn-ea"/>
              </a:rPr>
              <a:t>次の値の</a:t>
            </a:r>
            <a:r>
              <a:rPr lang="en-US" altLang="ja-JP" sz="2000" u="sng" dirty="0">
                <a:latin typeface="+mn-ea"/>
                <a:ea typeface="+mn-ea"/>
              </a:rPr>
              <a:t>2</a:t>
            </a:r>
            <a:r>
              <a:rPr lang="ja-JP" altLang="en-US" sz="2000" u="sng" dirty="0">
                <a:latin typeface="+mn-ea"/>
                <a:ea typeface="+mn-ea"/>
              </a:rPr>
              <a:t>進数表現</a:t>
            </a:r>
            <a:r>
              <a:rPr lang="ja-JP" altLang="en-US" sz="2000" dirty="0">
                <a:latin typeface="+mn-ea"/>
                <a:ea typeface="+mn-ea"/>
              </a:rPr>
              <a:t>　</a:t>
            </a:r>
            <a:r>
              <a:rPr lang="en-US" altLang="ja-JP" sz="2000" dirty="0">
                <a:latin typeface="+mn-ea"/>
                <a:ea typeface="+mn-ea"/>
              </a:rPr>
              <a:t>x</a:t>
            </a:r>
            <a:r>
              <a:rPr lang="ja-JP" altLang="en-US" sz="2000" baseline="-25000" dirty="0">
                <a:latin typeface="+mn-ea"/>
                <a:ea typeface="+mn-ea"/>
              </a:rPr>
              <a:t>１　</a:t>
            </a:r>
            <a:r>
              <a:rPr lang="ja-JP" altLang="en-US" sz="2000" dirty="0">
                <a:latin typeface="+mn-ea"/>
                <a:ea typeface="+mn-ea"/>
              </a:rPr>
              <a:t>：　</a:t>
            </a:r>
            <a:r>
              <a:rPr lang="en-US" altLang="ja-JP" sz="2000" u="sng" dirty="0" smtClean="0">
                <a:latin typeface="+mn-ea"/>
                <a:ea typeface="+mn-ea"/>
              </a:rPr>
              <a:t>0.0101011000010000…</a:t>
            </a:r>
            <a:endParaRPr lang="ja-JP" altLang="en-US" sz="2000" u="sng" dirty="0">
              <a:latin typeface="+mn-ea"/>
              <a:ea typeface="+mn-ea"/>
            </a:endParaRPr>
          </a:p>
        </p:txBody>
      </p:sp>
      <p:sp>
        <p:nvSpPr>
          <p:cNvPr id="28680" name="テキスト ボックス 26"/>
          <p:cNvSpPr txBox="1">
            <a:spLocks noChangeArrowheads="1"/>
          </p:cNvSpPr>
          <p:nvPr/>
        </p:nvSpPr>
        <p:spPr bwMode="auto">
          <a:xfrm>
            <a:off x="2478167" y="5897642"/>
            <a:ext cx="68531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ja-JP" altLang="en-US" sz="2000" dirty="0">
                <a:latin typeface="+mn-ea"/>
                <a:ea typeface="+mn-ea"/>
              </a:rPr>
              <a:t>二進数表現すると単純に左に</a:t>
            </a:r>
            <a:r>
              <a:rPr lang="ja-JP" altLang="en-US" sz="2000" dirty="0" smtClean="0">
                <a:latin typeface="+mn-ea"/>
                <a:ea typeface="+mn-ea"/>
              </a:rPr>
              <a:t>一桁ずれるだけ</a:t>
            </a:r>
            <a:r>
              <a:rPr lang="ja-JP" altLang="en-US" sz="2000" dirty="0">
                <a:latin typeface="+mn-ea"/>
                <a:ea typeface="+mn-ea"/>
              </a:rPr>
              <a:t>という事は？</a:t>
            </a:r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655324" y="69040"/>
            <a:ext cx="10515600" cy="1053324"/>
          </a:xfrm>
        </p:spPr>
        <p:txBody>
          <a:bodyPr/>
          <a:lstStyle/>
          <a:p>
            <a:r>
              <a:rPr kumimoji="1" lang="ja-JP" altLang="en-US" dirty="0" smtClean="0"/>
              <a:t>単純な機構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7293054"/>
      </p:ext>
    </p:extLst>
  </p:cSld>
  <p:clrMapOvr>
    <a:masterClrMapping/>
  </p:clrMapOvr>
  <p:transition spd="slow" advTm="36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676" grpId="0" animBg="1"/>
      <p:bldP spid="28677" grpId="0" animBg="1"/>
      <p:bldP spid="24" grpId="0" autoUpdateAnimBg="0"/>
      <p:bldP spid="25" grpId="0" autoUpdateAnimBg="0"/>
      <p:bldP spid="286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3897314" y="798214"/>
            <a:ext cx="4084638" cy="3386138"/>
            <a:chOff x="1476" y="871"/>
            <a:chExt cx="2573" cy="2133"/>
          </a:xfrm>
        </p:grpSpPr>
        <p:sp>
          <p:nvSpPr>
            <p:cNvPr id="30743" name="Rectangle 30"/>
            <p:cNvSpPr>
              <a:spLocks noChangeArrowheads="1"/>
            </p:cNvSpPr>
            <p:nvPr/>
          </p:nvSpPr>
          <p:spPr bwMode="auto">
            <a:xfrm>
              <a:off x="1872" y="960"/>
              <a:ext cx="2064" cy="17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30744" name="Line 31"/>
            <p:cNvSpPr>
              <a:spLocks noChangeShapeType="1"/>
            </p:cNvSpPr>
            <p:nvPr/>
          </p:nvSpPr>
          <p:spPr bwMode="auto">
            <a:xfrm flipV="1">
              <a:off x="1872" y="960"/>
              <a:ext cx="2064" cy="17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30745" name="Line 32"/>
            <p:cNvSpPr>
              <a:spLocks noChangeShapeType="1"/>
            </p:cNvSpPr>
            <p:nvPr/>
          </p:nvSpPr>
          <p:spPr bwMode="auto">
            <a:xfrm flipV="1">
              <a:off x="1872" y="960"/>
              <a:ext cx="1008" cy="17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30746" name="Line 33"/>
            <p:cNvSpPr>
              <a:spLocks noChangeShapeType="1"/>
            </p:cNvSpPr>
            <p:nvPr/>
          </p:nvSpPr>
          <p:spPr bwMode="auto">
            <a:xfrm flipH="1">
              <a:off x="2880" y="960"/>
              <a:ext cx="1056" cy="17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30747" name="Line 34"/>
            <p:cNvSpPr>
              <a:spLocks noChangeShapeType="1"/>
            </p:cNvSpPr>
            <p:nvPr/>
          </p:nvSpPr>
          <p:spPr bwMode="auto">
            <a:xfrm flipV="1">
              <a:off x="2880" y="960"/>
              <a:ext cx="0" cy="17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/>
            </a:p>
          </p:txBody>
        </p:sp>
        <p:sp>
          <p:nvSpPr>
            <p:cNvPr id="30748" name="Rectangle 36"/>
            <p:cNvSpPr>
              <a:spLocks noChangeArrowheads="1"/>
            </p:cNvSpPr>
            <p:nvPr/>
          </p:nvSpPr>
          <p:spPr bwMode="auto">
            <a:xfrm>
              <a:off x="1476" y="871"/>
              <a:ext cx="477" cy="1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n+1</a:t>
              </a: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endParaRPr lang="en-US" altLang="ja-JP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</a:t>
              </a:r>
            </a:p>
          </p:txBody>
        </p:sp>
        <p:sp>
          <p:nvSpPr>
            <p:cNvPr id="30749" name="Rectangle 37"/>
            <p:cNvSpPr>
              <a:spLocks noChangeArrowheads="1"/>
            </p:cNvSpPr>
            <p:nvPr/>
          </p:nvSpPr>
          <p:spPr bwMode="auto">
            <a:xfrm>
              <a:off x="1776" y="2752"/>
              <a:ext cx="22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             </a:t>
              </a:r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  </a:t>
              </a:r>
              <a:r>
                <a:rPr lang="en-US" altLang="ja-JP" sz="2000" dirty="0" err="1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 dirty="0" err="1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n</a:t>
              </a:r>
              <a:r>
                <a:rPr lang="en-US" altLang="ja-JP" sz="2000" baseline="-25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         </a:t>
              </a:r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     </a:t>
              </a:r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  </a:t>
              </a:r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</a:p>
          </p:txBody>
        </p:sp>
      </p:grp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2011948" y="4377033"/>
            <a:ext cx="9856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dirty="0">
                <a:latin typeface="+mn-ea"/>
                <a:ea typeface="+mn-ea"/>
              </a:rPr>
              <a:t>初期値が</a:t>
            </a:r>
            <a:r>
              <a:rPr lang="ja-JP" altLang="en-US" b="1" dirty="0">
                <a:latin typeface="+mn-ea"/>
                <a:ea typeface="+mn-ea"/>
              </a:rPr>
              <a:t>有理数</a:t>
            </a:r>
            <a:r>
              <a:rPr lang="ja-JP" altLang="en-US" dirty="0">
                <a:latin typeface="+mn-ea"/>
                <a:ea typeface="+mn-ea"/>
              </a:rPr>
              <a:t>　</a:t>
            </a:r>
            <a:r>
              <a:rPr lang="en-US" altLang="ja-JP" dirty="0">
                <a:latin typeface="+mn-ea"/>
                <a:ea typeface="+mn-ea"/>
              </a:rPr>
              <a:t>x</a:t>
            </a:r>
            <a:r>
              <a:rPr lang="ja-JP" altLang="en-US" baseline="-25000" dirty="0">
                <a:latin typeface="+mn-ea"/>
                <a:ea typeface="+mn-ea"/>
              </a:rPr>
              <a:t>０　</a:t>
            </a:r>
            <a:r>
              <a:rPr lang="ja-JP" altLang="en-US" dirty="0">
                <a:latin typeface="+mn-ea"/>
                <a:ea typeface="+mn-ea"/>
              </a:rPr>
              <a:t>：　</a:t>
            </a:r>
            <a:r>
              <a:rPr lang="en-US" altLang="ja-JP" u="sng" dirty="0">
                <a:latin typeface="+mn-ea"/>
                <a:ea typeface="+mn-ea"/>
              </a:rPr>
              <a:t>0.001010 (</a:t>
            </a:r>
            <a:r>
              <a:rPr lang="en-US" altLang="ja-JP" b="1" u="sng" dirty="0">
                <a:latin typeface="+mn-ea"/>
                <a:ea typeface="+mn-ea"/>
              </a:rPr>
              <a:t>1100) </a:t>
            </a:r>
            <a:r>
              <a:rPr lang="en-US" altLang="ja-JP" u="sng" dirty="0">
                <a:latin typeface="+mn-ea"/>
                <a:ea typeface="+mn-ea"/>
              </a:rPr>
              <a:t>(</a:t>
            </a:r>
            <a:r>
              <a:rPr lang="en-US" altLang="ja-JP" b="1" u="sng" dirty="0">
                <a:latin typeface="+mn-ea"/>
                <a:ea typeface="+mn-ea"/>
              </a:rPr>
              <a:t>1100)</a:t>
            </a:r>
            <a:r>
              <a:rPr lang="ja-JP" altLang="en-US" u="sng" dirty="0">
                <a:latin typeface="+mn-ea"/>
                <a:ea typeface="+mn-ea"/>
              </a:rPr>
              <a:t> </a:t>
            </a:r>
            <a:r>
              <a:rPr lang="en-US" altLang="ja-JP" u="sng" dirty="0">
                <a:latin typeface="+mn-ea"/>
                <a:ea typeface="+mn-ea"/>
              </a:rPr>
              <a:t>(</a:t>
            </a:r>
            <a:r>
              <a:rPr lang="en-US" altLang="ja-JP" b="1" u="sng" dirty="0">
                <a:latin typeface="+mn-ea"/>
                <a:ea typeface="+mn-ea"/>
              </a:rPr>
              <a:t>1100</a:t>
            </a:r>
            <a:r>
              <a:rPr lang="en-US" altLang="ja-JP" b="1" u="sng" dirty="0" smtClean="0">
                <a:latin typeface="+mn-ea"/>
                <a:ea typeface="+mn-ea"/>
              </a:rPr>
              <a:t>)…</a:t>
            </a:r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25" name="Text Box 42"/>
          <p:cNvSpPr txBox="1">
            <a:spLocks noChangeArrowheads="1"/>
          </p:cNvSpPr>
          <p:nvPr/>
        </p:nvSpPr>
        <p:spPr bwMode="auto">
          <a:xfrm>
            <a:off x="2011950" y="5329711"/>
            <a:ext cx="68943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dirty="0">
                <a:latin typeface="+mn-ea"/>
                <a:ea typeface="+mn-ea"/>
              </a:rPr>
              <a:t>初期値が</a:t>
            </a:r>
            <a:r>
              <a:rPr lang="ja-JP" altLang="en-US" b="1" dirty="0">
                <a:latin typeface="+mn-ea"/>
                <a:ea typeface="+mn-ea"/>
              </a:rPr>
              <a:t>無理数</a:t>
            </a:r>
            <a:r>
              <a:rPr lang="ja-JP" altLang="en-US" dirty="0">
                <a:latin typeface="+mn-ea"/>
                <a:ea typeface="+mn-ea"/>
              </a:rPr>
              <a:t>　</a:t>
            </a:r>
            <a:r>
              <a:rPr lang="en-US" altLang="ja-JP" dirty="0">
                <a:latin typeface="+mn-ea"/>
                <a:ea typeface="+mn-ea"/>
              </a:rPr>
              <a:t>x</a:t>
            </a:r>
            <a:r>
              <a:rPr lang="ja-JP" altLang="en-US" baseline="-25000" dirty="0">
                <a:latin typeface="+mn-ea"/>
                <a:ea typeface="+mn-ea"/>
              </a:rPr>
              <a:t>１　</a:t>
            </a:r>
            <a:r>
              <a:rPr lang="ja-JP" altLang="en-US" dirty="0">
                <a:latin typeface="+mn-ea"/>
                <a:ea typeface="+mn-ea"/>
              </a:rPr>
              <a:t>：</a:t>
            </a:r>
            <a:r>
              <a:rPr lang="en-US" altLang="ja-JP" u="sng" dirty="0" smtClean="0">
                <a:latin typeface="+mn-ea"/>
                <a:ea typeface="+mn-ea"/>
              </a:rPr>
              <a:t>0.0101011000010000…</a:t>
            </a:r>
            <a:endParaRPr lang="ja-JP" altLang="en-US" u="sng" dirty="0">
              <a:latin typeface="+mn-ea"/>
              <a:ea typeface="+mn-ea"/>
            </a:endParaRPr>
          </a:p>
        </p:txBody>
      </p:sp>
      <p:sp>
        <p:nvSpPr>
          <p:cNvPr id="17" name="Text Box 42"/>
          <p:cNvSpPr txBox="1">
            <a:spLocks noChangeArrowheads="1"/>
          </p:cNvSpPr>
          <p:nvPr/>
        </p:nvSpPr>
        <p:spPr bwMode="auto">
          <a:xfrm>
            <a:off x="2011949" y="4859633"/>
            <a:ext cx="70564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dirty="0">
                <a:latin typeface="+mn-ea"/>
                <a:ea typeface="+mn-ea"/>
              </a:rPr>
              <a:t>ある回数に至ると必ず数列は</a:t>
            </a:r>
            <a:r>
              <a:rPr lang="ja-JP" altLang="en-US" dirty="0" smtClean="0">
                <a:latin typeface="+mn-ea"/>
                <a:ea typeface="+mn-ea"/>
              </a:rPr>
              <a:t>繰り返す</a:t>
            </a:r>
            <a:r>
              <a:rPr lang="ja-JP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周期軌道</a:t>
            </a:r>
            <a:r>
              <a:rPr lang="ja-JP" altLang="en-US" dirty="0" smtClean="0">
                <a:latin typeface="+mn-ea"/>
                <a:ea typeface="+mn-ea"/>
              </a:rPr>
              <a:t>となる</a:t>
            </a:r>
            <a:endParaRPr lang="ja-JP" altLang="en-US" dirty="0">
              <a:latin typeface="+mn-ea"/>
              <a:ea typeface="+mn-ea"/>
            </a:endParaRPr>
          </a:p>
        </p:txBody>
      </p:sp>
      <p:grpSp>
        <p:nvGrpSpPr>
          <p:cNvPr id="18" name="Group 56"/>
          <p:cNvGrpSpPr>
            <a:grpSpLocks/>
          </p:cNvGrpSpPr>
          <p:nvPr/>
        </p:nvGrpSpPr>
        <p:grpSpPr bwMode="auto">
          <a:xfrm>
            <a:off x="4999038" y="2742901"/>
            <a:ext cx="696912" cy="1662112"/>
            <a:chOff x="2208" y="2077"/>
            <a:chExt cx="439" cy="1047"/>
          </a:xfrm>
        </p:grpSpPr>
        <p:grpSp>
          <p:nvGrpSpPr>
            <p:cNvPr id="30739" name="Group 51"/>
            <p:cNvGrpSpPr>
              <a:grpSpLocks/>
            </p:cNvGrpSpPr>
            <p:nvPr/>
          </p:nvGrpSpPr>
          <p:grpSpPr bwMode="auto">
            <a:xfrm>
              <a:off x="2298" y="2077"/>
              <a:ext cx="349" cy="720"/>
              <a:chOff x="2298" y="2077"/>
              <a:chExt cx="349" cy="720"/>
            </a:xfrm>
          </p:grpSpPr>
          <p:sp>
            <p:nvSpPr>
              <p:cNvPr id="30741" name="Line 45"/>
              <p:cNvSpPr>
                <a:spLocks noChangeShapeType="1"/>
              </p:cNvSpPr>
              <p:nvPr/>
            </p:nvSpPr>
            <p:spPr bwMode="auto">
              <a:xfrm flipV="1">
                <a:off x="2298" y="2077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  <p:sp>
            <p:nvSpPr>
              <p:cNvPr id="30742" name="Line 46"/>
              <p:cNvSpPr>
                <a:spLocks noChangeShapeType="1"/>
              </p:cNvSpPr>
              <p:nvPr/>
            </p:nvSpPr>
            <p:spPr bwMode="auto">
              <a:xfrm flipV="1">
                <a:off x="2304" y="2077"/>
                <a:ext cx="343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</p:grpSp>
        <p:sp>
          <p:nvSpPr>
            <p:cNvPr id="30740" name="Rectangle 53"/>
            <p:cNvSpPr>
              <a:spLocks noChangeArrowheads="1"/>
            </p:cNvSpPr>
            <p:nvPr/>
          </p:nvSpPr>
          <p:spPr bwMode="auto">
            <a:xfrm>
              <a:off x="2208" y="2743"/>
              <a:ext cx="264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</a:t>
              </a:r>
            </a:p>
            <a:p>
              <a:pPr eaLnBrk="1" hangingPunct="1"/>
              <a:endParaRPr lang="en-US" altLang="ja-JP" sz="2000" baseline="-2500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23" name="Group 65"/>
          <p:cNvGrpSpPr>
            <a:grpSpLocks/>
          </p:cNvGrpSpPr>
          <p:nvPr/>
        </p:nvGrpSpPr>
        <p:grpSpPr bwMode="auto">
          <a:xfrm>
            <a:off x="5573713" y="1750714"/>
            <a:ext cx="1174750" cy="2689920"/>
            <a:chOff x="2592" y="1296"/>
            <a:chExt cx="824" cy="1867"/>
          </a:xfrm>
        </p:grpSpPr>
        <p:grpSp>
          <p:nvGrpSpPr>
            <p:cNvPr id="30735" name="Group 52"/>
            <p:cNvGrpSpPr>
              <a:grpSpLocks/>
            </p:cNvGrpSpPr>
            <p:nvPr/>
          </p:nvGrpSpPr>
          <p:grpSpPr bwMode="auto">
            <a:xfrm>
              <a:off x="2688" y="1296"/>
              <a:ext cx="728" cy="720"/>
              <a:chOff x="2688" y="1296"/>
              <a:chExt cx="728" cy="720"/>
            </a:xfrm>
          </p:grpSpPr>
          <p:sp>
            <p:nvSpPr>
              <p:cNvPr id="30737" name="Line 47"/>
              <p:cNvSpPr>
                <a:spLocks noChangeShapeType="1"/>
              </p:cNvSpPr>
              <p:nvPr/>
            </p:nvSpPr>
            <p:spPr bwMode="auto">
              <a:xfrm flipV="1">
                <a:off x="2688" y="1296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  <p:sp>
            <p:nvSpPr>
              <p:cNvPr id="30738" name="Line 49"/>
              <p:cNvSpPr>
                <a:spLocks noChangeShapeType="1"/>
              </p:cNvSpPr>
              <p:nvPr/>
            </p:nvSpPr>
            <p:spPr bwMode="auto">
              <a:xfrm>
                <a:off x="2688" y="1308"/>
                <a:ext cx="728" cy="1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</p:grpSp>
        <p:sp>
          <p:nvSpPr>
            <p:cNvPr id="30736" name="Rectangle 55"/>
            <p:cNvSpPr>
              <a:spLocks noChangeArrowheads="1"/>
            </p:cNvSpPr>
            <p:nvPr/>
          </p:nvSpPr>
          <p:spPr bwMode="auto">
            <a:xfrm>
              <a:off x="2592" y="2743"/>
              <a:ext cx="294" cy="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</a:p>
            <a:p>
              <a:pPr eaLnBrk="1" hangingPunct="1"/>
              <a:endParaRPr lang="en-US" altLang="ja-JP" sz="2000" baseline="-2500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30" name="Group 64"/>
          <p:cNvGrpSpPr>
            <a:grpSpLocks/>
          </p:cNvGrpSpPr>
          <p:nvPr/>
        </p:nvGrpSpPr>
        <p:grpSpPr bwMode="auto">
          <a:xfrm>
            <a:off x="5737227" y="1817388"/>
            <a:ext cx="1401148" cy="2398635"/>
            <a:chOff x="2832" y="1353"/>
            <a:chExt cx="895" cy="1668"/>
          </a:xfrm>
        </p:grpSpPr>
        <p:grpSp>
          <p:nvGrpSpPr>
            <p:cNvPr id="30731" name="Group 62"/>
            <p:cNvGrpSpPr>
              <a:grpSpLocks/>
            </p:cNvGrpSpPr>
            <p:nvPr/>
          </p:nvGrpSpPr>
          <p:grpSpPr bwMode="auto">
            <a:xfrm>
              <a:off x="2832" y="1353"/>
              <a:ext cx="646" cy="657"/>
              <a:chOff x="2832" y="1353"/>
              <a:chExt cx="646" cy="657"/>
            </a:xfrm>
          </p:grpSpPr>
          <p:sp>
            <p:nvSpPr>
              <p:cNvPr id="30733" name="Line 59"/>
              <p:cNvSpPr>
                <a:spLocks noChangeShapeType="1"/>
              </p:cNvSpPr>
              <p:nvPr/>
            </p:nvSpPr>
            <p:spPr bwMode="auto">
              <a:xfrm>
                <a:off x="3468" y="1353"/>
                <a:ext cx="10" cy="65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  <p:sp>
            <p:nvSpPr>
              <p:cNvPr id="30734" name="Line 60"/>
              <p:cNvSpPr>
                <a:spLocks noChangeShapeType="1"/>
              </p:cNvSpPr>
              <p:nvPr/>
            </p:nvSpPr>
            <p:spPr bwMode="auto">
              <a:xfrm flipH="1">
                <a:off x="2832" y="1996"/>
                <a:ext cx="628" cy="14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</p:grpSp>
        <p:sp>
          <p:nvSpPr>
            <p:cNvPr id="30732" name="Rectangle 63"/>
            <p:cNvSpPr>
              <a:spLocks noChangeArrowheads="1"/>
            </p:cNvSpPr>
            <p:nvPr/>
          </p:nvSpPr>
          <p:spPr bwMode="auto">
            <a:xfrm>
              <a:off x="3460" y="2743"/>
              <a:ext cx="267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x</a:t>
              </a:r>
              <a:r>
                <a:rPr lang="en-US" altLang="ja-JP" sz="2000" baseline="-25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2</a:t>
              </a:r>
            </a:p>
          </p:txBody>
        </p:sp>
      </p:grp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2011948" y="5812311"/>
            <a:ext cx="63784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dirty="0">
                <a:latin typeface="+mn-ea"/>
                <a:ea typeface="+mn-ea"/>
              </a:rPr>
              <a:t>永遠に繰り返すことは</a:t>
            </a:r>
            <a:r>
              <a:rPr lang="ja-JP" altLang="en-US" dirty="0" smtClean="0">
                <a:latin typeface="+mn-ea"/>
                <a:ea typeface="+mn-ea"/>
              </a:rPr>
              <a:t>ない乱数</a:t>
            </a:r>
            <a:r>
              <a:rPr lang="ja-JP" altLang="en-US" dirty="0">
                <a:latin typeface="+mn-ea"/>
                <a:ea typeface="+mn-ea"/>
              </a:rPr>
              <a:t>と</a:t>
            </a:r>
            <a:r>
              <a:rPr lang="ja-JP" altLang="en-US" dirty="0" smtClean="0">
                <a:latin typeface="+mn-ea"/>
                <a:ea typeface="+mn-ea"/>
              </a:rPr>
              <a:t>なる</a:t>
            </a:r>
            <a:r>
              <a:rPr lang="ja-JP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非周期軌道</a:t>
            </a:r>
            <a:r>
              <a:rPr lang="ja-JP" altLang="en-US" dirty="0" smtClean="0">
                <a:latin typeface="+mn-ea"/>
                <a:ea typeface="+mn-ea"/>
              </a:rPr>
              <a:t>となる</a:t>
            </a:r>
            <a:endParaRPr lang="ja-JP" altLang="en-US" dirty="0">
              <a:latin typeface="+mn-ea"/>
              <a:ea typeface="+mn-ea"/>
            </a:endParaRP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5544823"/>
            <a:ext cx="609600" cy="609600"/>
          </a:xfrm>
          <a:prstGeom prst="rect">
            <a:avLst/>
          </a:prstGeom>
        </p:spPr>
      </p:pic>
      <p:sp>
        <p:nvSpPr>
          <p:cNvPr id="32" name="タイトル 1"/>
          <p:cNvSpPr txBox="1">
            <a:spLocks/>
          </p:cNvSpPr>
          <p:nvPr/>
        </p:nvSpPr>
        <p:spPr>
          <a:xfrm>
            <a:off x="655324" y="69040"/>
            <a:ext cx="10515600" cy="986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答え</a:t>
            </a:r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512046"/>
      </p:ext>
    </p:extLst>
  </p:cSld>
  <p:clrMapOvr>
    <a:masterClrMapping/>
  </p:clrMapOvr>
  <p:transition spd="slow" advTm="51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utoUpdateAnimBg="0"/>
      <p:bldP spid="25" grpId="0" autoUpdateAnimBg="0"/>
      <p:bldP spid="17" grpId="0" autoUpdateAnimBg="0"/>
      <p:bldP spid="3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86025" y="257175"/>
            <a:ext cx="4113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600" b="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〔</a:t>
            </a:r>
            <a:r>
              <a:rPr lang="ja-JP" altLang="en-US" sz="1600" b="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１．１０</a:t>
            </a:r>
            <a:r>
              <a:rPr lang="en-US" altLang="ja-JP" sz="1600" b="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〕</a:t>
            </a:r>
            <a:r>
              <a:rPr lang="ja-JP" altLang="en-US" sz="1600" b="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どのくらい複雑な軌道があるのか？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908318" y="4577310"/>
            <a:ext cx="1094577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dirty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上の写像</a:t>
            </a:r>
            <a:r>
              <a:rPr lang="ja-JP" altLang="en-US" dirty="0" smtClean="0">
                <a:latin typeface="+mn-ea"/>
              </a:rPr>
              <a:t>に</a:t>
            </a:r>
            <a:r>
              <a:rPr lang="ja-JP" altLang="en-US" dirty="0" smtClean="0">
                <a:latin typeface="+mn-ea"/>
              </a:rPr>
              <a:t>ついて次の設問</a:t>
            </a:r>
            <a:r>
              <a:rPr lang="ja-JP" altLang="en-US" dirty="0" smtClean="0">
                <a:latin typeface="+mn-ea"/>
              </a:rPr>
              <a:t>に答えよ。</a:t>
            </a:r>
            <a:endParaRPr lang="en-US" altLang="ja-JP" dirty="0" smtClean="0">
              <a:latin typeface="+mn-ea"/>
            </a:endParaRPr>
          </a:p>
          <a:p>
            <a:r>
              <a:rPr lang="en-US" altLang="ja-JP" dirty="0" smtClean="0">
                <a:latin typeface="+mn-ea"/>
              </a:rPr>
              <a:t>【</a:t>
            </a:r>
            <a:r>
              <a:rPr lang="ja-JP" altLang="en-US" dirty="0" smtClean="0">
                <a:latin typeface="+mn-ea"/>
              </a:rPr>
              <a:t>１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b="0" dirty="0" smtClean="0">
                <a:effectLst/>
                <a:latin typeface="+mn-ea"/>
              </a:rPr>
              <a:t>軌道</a:t>
            </a:r>
            <a:r>
              <a:rPr lang="ja-JP" altLang="en-US" b="0" dirty="0" smtClean="0">
                <a:effectLst/>
                <a:latin typeface="+mn-ea"/>
              </a:rPr>
              <a:t>の</a:t>
            </a:r>
            <a:r>
              <a:rPr lang="ja-JP" altLang="en-US" b="0" dirty="0">
                <a:effectLst/>
                <a:latin typeface="+mn-ea"/>
              </a:rPr>
              <a:t>中に</a:t>
            </a:r>
            <a:r>
              <a:rPr lang="ja-JP" altLang="en-US" b="0" dirty="0" smtClean="0">
                <a:effectLst/>
                <a:latin typeface="+mn-ea"/>
              </a:rPr>
              <a:t>は可算</a:t>
            </a:r>
            <a:r>
              <a:rPr lang="ja-JP" altLang="en-US" b="0" dirty="0">
                <a:effectLst/>
                <a:latin typeface="+mn-ea"/>
              </a:rPr>
              <a:t>個の点</a:t>
            </a:r>
            <a:r>
              <a:rPr lang="ja-JP" altLang="en-US" b="0" dirty="0" smtClean="0">
                <a:effectLst/>
                <a:latin typeface="+mn-ea"/>
              </a:rPr>
              <a:t>で </a:t>
            </a:r>
            <a:r>
              <a:rPr lang="en-US" altLang="ja-JP" b="0" dirty="0" smtClean="0">
                <a:effectLst/>
                <a:latin typeface="+mn-ea"/>
              </a:rPr>
              <a:t>[</a:t>
            </a:r>
            <a:r>
              <a:rPr lang="en-US" altLang="ja-JP" b="0" dirty="0">
                <a:effectLst/>
                <a:latin typeface="+mn-ea"/>
              </a:rPr>
              <a:t>0,1]</a:t>
            </a:r>
            <a:r>
              <a:rPr lang="ja-JP" altLang="en-US" b="0" dirty="0" smtClean="0">
                <a:effectLst/>
                <a:latin typeface="+mn-ea"/>
              </a:rPr>
              <a:t>を埋めつくす</a:t>
            </a:r>
            <a:r>
              <a:rPr lang="ja-JP" altLang="en-US" b="0" dirty="0">
                <a:effectLst/>
                <a:latin typeface="+mn-ea"/>
              </a:rPr>
              <a:t>稠密な軌道が存在</a:t>
            </a:r>
            <a:r>
              <a:rPr lang="ja-JP" altLang="en-US" b="0" dirty="0" smtClean="0">
                <a:effectLst/>
                <a:latin typeface="+mn-ea"/>
              </a:rPr>
              <a:t>することを示せ．</a:t>
            </a:r>
            <a:endParaRPr lang="en-US" altLang="ja-JP" b="0" dirty="0" smtClean="0">
              <a:effectLst/>
              <a:latin typeface="+mn-ea"/>
            </a:endParaRPr>
          </a:p>
          <a:p>
            <a:r>
              <a:rPr lang="ja-JP" altLang="en-US" dirty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　　</a:t>
            </a:r>
            <a:r>
              <a:rPr lang="ja-JP" altLang="en-US" b="0" dirty="0" smtClean="0">
                <a:effectLst/>
                <a:latin typeface="+mn-ea"/>
              </a:rPr>
              <a:t>（ヒント：そのような初期条件</a:t>
            </a:r>
            <a:r>
              <a:rPr lang="ja-JP" altLang="en-US" b="0" dirty="0" smtClean="0">
                <a:effectLst/>
                <a:latin typeface="+mn-ea"/>
              </a:rPr>
              <a:t>を２進小数で作れ</a:t>
            </a:r>
            <a:r>
              <a:rPr lang="ja-JP" altLang="en-US" b="0" dirty="0" smtClean="0">
                <a:effectLst/>
                <a:latin typeface="+mn-ea"/>
              </a:rPr>
              <a:t>）</a:t>
            </a:r>
            <a:endParaRPr lang="en-US" altLang="ja-JP" b="0" dirty="0" smtClean="0">
              <a:effectLst/>
              <a:latin typeface="+mn-ea"/>
            </a:endParaRPr>
          </a:p>
          <a:p>
            <a:r>
              <a:rPr lang="en-US" altLang="ja-JP" b="0" dirty="0" smtClean="0">
                <a:effectLst/>
                <a:latin typeface="+mn-ea"/>
              </a:rPr>
              <a:t>【</a:t>
            </a:r>
            <a:r>
              <a:rPr lang="ja-JP" altLang="en-US" b="0" dirty="0" smtClean="0">
                <a:effectLst/>
                <a:latin typeface="+mn-ea"/>
              </a:rPr>
              <a:t>２</a:t>
            </a:r>
            <a:r>
              <a:rPr lang="en-US" altLang="ja-JP" b="0" dirty="0" smtClean="0">
                <a:effectLst/>
                <a:latin typeface="+mn-ea"/>
              </a:rPr>
              <a:t>】</a:t>
            </a:r>
            <a:r>
              <a:rPr lang="ja-JP" altLang="en-US" b="0" dirty="0" smtClean="0">
                <a:effectLst/>
                <a:latin typeface="+mn-ea"/>
              </a:rPr>
              <a:t>閉じない</a:t>
            </a:r>
            <a:r>
              <a:rPr lang="ja-JP" altLang="en-US" b="0" dirty="0" smtClean="0">
                <a:effectLst/>
                <a:latin typeface="+mn-ea"/>
              </a:rPr>
              <a:t>軌道（非周期軌道）</a:t>
            </a:r>
            <a:r>
              <a:rPr lang="ja-JP" altLang="en-US" dirty="0" smtClean="0">
                <a:latin typeface="+mn-ea"/>
              </a:rPr>
              <a:t>は</a:t>
            </a:r>
            <a:r>
              <a:rPr lang="en-US" altLang="ja-JP" dirty="0" smtClean="0">
                <a:latin typeface="+mn-ea"/>
              </a:rPr>
              <a:t>[</a:t>
            </a:r>
            <a:r>
              <a:rPr lang="en-US" altLang="ja-JP" dirty="0">
                <a:latin typeface="+mn-ea"/>
              </a:rPr>
              <a:t>0,1</a:t>
            </a:r>
            <a:r>
              <a:rPr lang="en-US" altLang="ja-JP" dirty="0" smtClean="0">
                <a:latin typeface="+mn-ea"/>
              </a:rPr>
              <a:t>]</a:t>
            </a:r>
            <a:r>
              <a:rPr lang="ja-JP" altLang="en-US" dirty="0" smtClean="0">
                <a:latin typeface="+mn-ea"/>
              </a:rPr>
              <a:t>上にいくつ</a:t>
            </a:r>
            <a:r>
              <a:rPr lang="ja-JP" altLang="en-US" b="0" dirty="0" smtClean="0">
                <a:effectLst/>
                <a:latin typeface="+mn-ea"/>
              </a:rPr>
              <a:t>存在する</a:t>
            </a:r>
            <a:r>
              <a:rPr lang="ja-JP" altLang="en-US" b="0" dirty="0" smtClean="0">
                <a:effectLst/>
                <a:latin typeface="+mn-ea"/>
              </a:rPr>
              <a:t>か答えよ．</a:t>
            </a:r>
            <a:endParaRPr lang="en-US" altLang="ja-JP" b="0" dirty="0" smtClean="0">
              <a:effectLst/>
              <a:latin typeface="+mn-ea"/>
            </a:endParaRPr>
          </a:p>
          <a:p>
            <a:r>
              <a:rPr lang="en-US" altLang="ja-JP" dirty="0" smtClean="0">
                <a:latin typeface="+mn-ea"/>
              </a:rPr>
              <a:t>【</a:t>
            </a:r>
            <a:r>
              <a:rPr lang="ja-JP" altLang="en-US" dirty="0" smtClean="0">
                <a:latin typeface="+mn-ea"/>
              </a:rPr>
              <a:t>３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閉じる</a:t>
            </a:r>
            <a:r>
              <a:rPr lang="ja-JP" altLang="en-US" dirty="0" smtClean="0">
                <a:latin typeface="+mn-ea"/>
              </a:rPr>
              <a:t>軌道・やがて閉じる軌道（周期軌道・実質周期軌道）</a:t>
            </a:r>
            <a:r>
              <a:rPr lang="ja-JP" altLang="en-US" dirty="0" smtClean="0">
                <a:latin typeface="+mn-ea"/>
              </a:rPr>
              <a:t>は </a:t>
            </a:r>
            <a:r>
              <a:rPr lang="en-US" altLang="ja-JP" dirty="0" smtClean="0">
                <a:latin typeface="+mn-ea"/>
              </a:rPr>
              <a:t>[</a:t>
            </a:r>
            <a:r>
              <a:rPr lang="en-US" altLang="ja-JP" dirty="0">
                <a:latin typeface="+mn-ea"/>
              </a:rPr>
              <a:t>0,1]</a:t>
            </a:r>
            <a:r>
              <a:rPr lang="ja-JP" altLang="en-US" dirty="0">
                <a:latin typeface="+mn-ea"/>
              </a:rPr>
              <a:t>上</a:t>
            </a:r>
            <a:r>
              <a:rPr lang="ja-JP" altLang="en-US" dirty="0" smtClean="0">
                <a:latin typeface="+mn-ea"/>
              </a:rPr>
              <a:t>にいくつ存在</a:t>
            </a:r>
            <a:r>
              <a:rPr lang="ja-JP" altLang="en-US" dirty="0">
                <a:latin typeface="+mn-ea"/>
              </a:rPr>
              <a:t>する</a:t>
            </a:r>
            <a:r>
              <a:rPr lang="ja-JP" altLang="en-US" dirty="0" smtClean="0">
                <a:latin typeface="+mn-ea"/>
              </a:rPr>
              <a:t>か</a:t>
            </a:r>
            <a:r>
              <a:rPr lang="ja-JP" altLang="en-US" dirty="0">
                <a:latin typeface="+mn-ea"/>
              </a:rPr>
              <a:t>答えよ．</a:t>
            </a:r>
            <a:endParaRPr lang="ja-JP" altLang="en-US" dirty="0">
              <a:latin typeface="+mn-ea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655324" y="69039"/>
            <a:ext cx="10515600" cy="951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第一回レポート</a:t>
            </a:r>
            <a:endParaRPr lang="ja-JP" altLang="en-US" dirty="0"/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933404" y="890680"/>
            <a:ext cx="3970338" cy="3532187"/>
            <a:chOff x="1576" y="871"/>
            <a:chExt cx="2501" cy="2225"/>
          </a:xfrm>
        </p:grpSpPr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872" y="960"/>
              <a:ext cx="2064" cy="17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1872" y="960"/>
              <a:ext cx="2064" cy="17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1872" y="960"/>
              <a:ext cx="1008" cy="17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>
              <a:off x="2880" y="960"/>
              <a:ext cx="1056" cy="17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2880" y="960"/>
              <a:ext cx="0" cy="17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1576" y="871"/>
              <a:ext cx="1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endParaRPr lang="ja-JP" altLang="ja-JP" sz="1600" b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730" y="2884"/>
              <a:ext cx="234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Symbol" panose="05050102010706020507" pitchFamily="18" charset="2"/>
                  <a:ea typeface="ＭＳ 明朝" panose="02020609040205080304" pitchFamily="17" charset="-128"/>
                </a:defRPr>
              </a:lvl9pPr>
            </a:lstStyle>
            <a:p>
              <a:pPr eaLnBrk="1" hangingPunct="1"/>
              <a:r>
                <a:rPr lang="en-US" altLang="ja-JP" sz="1600" b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0                          x</a:t>
              </a:r>
              <a:r>
                <a:rPr lang="ja-JP" altLang="en-US" sz="1600" b="0" baseline="-25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          </a:t>
              </a:r>
              <a:r>
                <a:rPr lang="ja-JP" altLang="en-US" sz="1600" b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                 </a:t>
              </a:r>
              <a:r>
                <a:rPr lang="en-US" altLang="ja-JP" sz="1600" b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</a:p>
          </p:txBody>
        </p:sp>
      </p:grp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74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96"/>
    </mc:Choice>
    <mc:Fallback>
      <p:transition spd="slow" advTm="54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8866" y="304171"/>
            <a:ext cx="10515600" cy="67989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参考文献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616619"/>
            <a:ext cx="10515600" cy="4351338"/>
          </a:xfrm>
        </p:spPr>
        <p:txBody>
          <a:bodyPr>
            <a:normAutofit/>
          </a:bodyPr>
          <a:lstStyle/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●</a:t>
            </a:r>
            <a:r>
              <a:rPr lang="en-US" altLang="ja-JP" sz="1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J.Guckenheimer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&amp; P. 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Holmes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Nonlinear 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Oscillations, Dynamical </a:t>
            </a:r>
            <a:r>
              <a:rPr lang="en-US" altLang="ja-JP" sz="1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Systems,and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Bifurcations of 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Vector 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Fields</a:t>
            </a:r>
            <a:r>
              <a:rPr lang="ja-JP" altLang="en-US" sz="1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Springer-</a:t>
            </a:r>
            <a:r>
              <a:rPr lang="en-US" altLang="ja-JP" sz="1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Verlag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(1989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●S.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ウィギンス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非線形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の力学系とカオス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スプリンガー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・フェアラーク東京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(1992) </a:t>
            </a:r>
          </a:p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●</a:t>
            </a:r>
            <a:r>
              <a:rPr lang="en-US" altLang="ja-JP" sz="1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T.Matsumoto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K. </a:t>
            </a:r>
            <a:r>
              <a:rPr lang="en-US" altLang="ja-JP" sz="1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Komuro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H. </a:t>
            </a:r>
            <a:r>
              <a:rPr lang="en-US" altLang="ja-JP" sz="1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Kokubu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and R. 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Tokunaga</a:t>
            </a:r>
            <a:endParaRPr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"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Bifurcations"</a:t>
            </a:r>
            <a:r>
              <a:rPr lang="ja-JP" altLang="en-US" sz="1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Springer-</a:t>
            </a:r>
            <a:r>
              <a:rPr lang="en-US" altLang="ja-JP" sz="1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Verlag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(1993) </a:t>
            </a:r>
          </a:p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●</a:t>
            </a:r>
            <a:r>
              <a:rPr lang="en-US" altLang="ja-JP" sz="1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R.L.Devaney</a:t>
            </a:r>
            <a:endParaRPr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カオス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力学系入門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共立出版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(1993) </a:t>
            </a:r>
          </a:p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●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青木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統夫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力学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系・カオス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共立出版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(1996) </a:t>
            </a:r>
          </a:p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●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国府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寛司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57200" lvl="1" indent="0" eaLnBrk="0" hangingPunc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力学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系の基礎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朝倉書店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(2000)</a:t>
            </a:r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1"/>
    </mc:Choice>
    <mc:Fallback>
      <p:transition spd="slow" advTm="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1593668" y="215868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dirty="0" smtClean="0"/>
              <a:t>第一回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一次元写像の決定論的カオス</a:t>
            </a:r>
            <a:endParaRPr lang="ja-JP" altLang="en-US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9"/>
    </mc:Choice>
    <mc:Fallback>
      <p:transition spd="slow" advTm="7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80208" y="1564448"/>
            <a:ext cx="10820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b="0" dirty="0">
                <a:effectLst/>
                <a:latin typeface="+mn-ea"/>
              </a:rPr>
              <a:t>【</a:t>
            </a:r>
            <a:r>
              <a:rPr lang="ja-JP" altLang="en-US" sz="2000" b="0" dirty="0">
                <a:effectLst/>
                <a:latin typeface="+mn-ea"/>
              </a:rPr>
              <a:t>用語１：決定論と確率論</a:t>
            </a:r>
            <a:r>
              <a:rPr lang="en-US" altLang="ja-JP" sz="2000" b="0" dirty="0">
                <a:effectLst/>
                <a:latin typeface="+mn-ea"/>
              </a:rPr>
              <a:t>】</a:t>
            </a:r>
            <a:r>
              <a:rPr lang="ja-JP" altLang="en-US" sz="2000" b="0" dirty="0">
                <a:effectLst/>
                <a:latin typeface="+mn-ea"/>
              </a:rPr>
              <a:t>系を記述する変数間の関数関係において再現性のない</a:t>
            </a:r>
          </a:p>
          <a:p>
            <a:r>
              <a:rPr lang="ja-JP" altLang="en-US" sz="2000" b="0" dirty="0">
                <a:effectLst/>
                <a:latin typeface="+mn-ea"/>
              </a:rPr>
              <a:t>　確率的要因が介在しない系は決定論的であるという．そうでない系は確率論的で</a:t>
            </a:r>
          </a:p>
          <a:p>
            <a:r>
              <a:rPr lang="ja-JP" altLang="en-US" sz="2000" b="0" dirty="0">
                <a:effectLst/>
                <a:latin typeface="+mn-ea"/>
              </a:rPr>
              <a:t>　あるという．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80208" y="5433886"/>
            <a:ext cx="108225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b="0" dirty="0">
                <a:effectLst/>
                <a:latin typeface="+mn-ea"/>
              </a:rPr>
              <a:t>【</a:t>
            </a:r>
            <a:r>
              <a:rPr lang="ja-JP" altLang="en-US" sz="2000" b="0" dirty="0">
                <a:effectLst/>
                <a:latin typeface="+mn-ea"/>
              </a:rPr>
              <a:t>本講義の目的</a:t>
            </a:r>
            <a:r>
              <a:rPr lang="en-US" altLang="ja-JP" sz="2000" b="0" dirty="0">
                <a:effectLst/>
                <a:latin typeface="+mn-ea"/>
              </a:rPr>
              <a:t>】</a:t>
            </a:r>
            <a:r>
              <a:rPr lang="ja-JP" altLang="en-US" sz="2000" b="0" dirty="0">
                <a:effectLst/>
                <a:latin typeface="+mn-ea"/>
              </a:rPr>
              <a:t>決定論的非線形関数系が生成する確立論的挙動である</a:t>
            </a:r>
            <a:r>
              <a:rPr lang="ja-JP" altLang="en-US" sz="2000" b="0" dirty="0" smtClean="0">
                <a:solidFill>
                  <a:srgbClr val="FF0000"/>
                </a:solidFill>
                <a:effectLst/>
                <a:latin typeface="+mn-ea"/>
              </a:rPr>
              <a:t>決定論的カオス</a:t>
            </a:r>
            <a:r>
              <a:rPr lang="ja-JP" altLang="en-US" sz="2000" b="0" dirty="0" smtClean="0">
                <a:effectLst/>
                <a:latin typeface="+mn-ea"/>
              </a:rPr>
              <a:t>と</a:t>
            </a:r>
            <a:endParaRPr lang="en-US" altLang="ja-JP" sz="2000" b="0" dirty="0" smtClean="0">
              <a:effectLst/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ja-JP" altLang="en-US" sz="2000" b="0" dirty="0" smtClean="0">
                <a:effectLst/>
                <a:latin typeface="+mn-ea"/>
              </a:rPr>
              <a:t>非要素</a:t>
            </a:r>
            <a:r>
              <a:rPr lang="ja-JP" altLang="en-US" sz="2000" b="0" dirty="0">
                <a:effectLst/>
                <a:latin typeface="+mn-ea"/>
              </a:rPr>
              <a:t>還元論的な</a:t>
            </a:r>
            <a:r>
              <a:rPr lang="ja-JP" altLang="en-US" sz="2000" b="0" dirty="0">
                <a:solidFill>
                  <a:srgbClr val="FF0000"/>
                </a:solidFill>
                <a:effectLst/>
                <a:latin typeface="+mn-ea"/>
              </a:rPr>
              <a:t>フラクタル幾何学</a:t>
            </a:r>
            <a:r>
              <a:rPr lang="ja-JP" altLang="en-US" sz="2000" b="0" dirty="0">
                <a:effectLst/>
                <a:latin typeface="+mn-ea"/>
              </a:rPr>
              <a:t>ついて講義する．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580208" y="2839584"/>
            <a:ext cx="107267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b="0" dirty="0">
                <a:effectLst/>
                <a:latin typeface="+mn-ea"/>
              </a:rPr>
              <a:t>【</a:t>
            </a:r>
            <a:r>
              <a:rPr lang="ja-JP" altLang="en-US" sz="2000" b="0" dirty="0">
                <a:effectLst/>
                <a:latin typeface="+mn-ea"/>
              </a:rPr>
              <a:t>用語２：要素還元論</a:t>
            </a:r>
            <a:r>
              <a:rPr lang="en-US" altLang="ja-JP" sz="2000" b="0" dirty="0">
                <a:effectLst/>
                <a:latin typeface="+mn-ea"/>
              </a:rPr>
              <a:t>】</a:t>
            </a:r>
            <a:r>
              <a:rPr lang="ja-JP" altLang="en-US" sz="2000" b="0" dirty="0">
                <a:effectLst/>
                <a:latin typeface="+mn-ea"/>
              </a:rPr>
              <a:t>大規模な系の機能は，より小さな部分系の機能の合成に</a:t>
            </a:r>
          </a:p>
          <a:p>
            <a:r>
              <a:rPr lang="ja-JP" altLang="en-US" sz="2000" b="0" dirty="0">
                <a:effectLst/>
                <a:latin typeface="+mn-ea"/>
              </a:rPr>
              <a:t>　よって実現することができるとする立場を要素還元論という．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573674" y="3806943"/>
            <a:ext cx="106919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b="0" dirty="0">
                <a:effectLst/>
                <a:latin typeface="+mn-ea"/>
              </a:rPr>
              <a:t>【</a:t>
            </a:r>
            <a:r>
              <a:rPr lang="ja-JP" altLang="en-US" sz="2000" b="0" dirty="0">
                <a:effectLst/>
                <a:latin typeface="+mn-ea"/>
              </a:rPr>
              <a:t>用語３：線形と非線形</a:t>
            </a:r>
            <a:r>
              <a:rPr lang="en-US" altLang="ja-JP" sz="2000" b="0" dirty="0">
                <a:effectLst/>
                <a:latin typeface="+mn-ea"/>
              </a:rPr>
              <a:t>】</a:t>
            </a:r>
            <a:r>
              <a:rPr lang="ja-JP" altLang="en-US" sz="2000" b="0" dirty="0">
                <a:effectLst/>
                <a:latin typeface="+mn-ea"/>
              </a:rPr>
              <a:t>系の入力および出力に関して，重畳の理が成り立つ系を</a:t>
            </a:r>
          </a:p>
          <a:p>
            <a:r>
              <a:rPr lang="ja-JP" altLang="en-US" sz="2000" b="0" dirty="0">
                <a:effectLst/>
                <a:latin typeface="+mn-ea"/>
              </a:rPr>
              <a:t>　線形系といい，そうでない系を非線形系という．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32310" y="4774302"/>
            <a:ext cx="112725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b="0" dirty="0">
                <a:effectLst/>
                <a:latin typeface="+mn-ea"/>
              </a:rPr>
              <a:t>【</a:t>
            </a:r>
            <a:r>
              <a:rPr lang="ja-JP" altLang="en-US" sz="2000" b="0" dirty="0">
                <a:effectLst/>
                <a:latin typeface="+mn-ea"/>
              </a:rPr>
              <a:t>例</a:t>
            </a:r>
            <a:r>
              <a:rPr lang="en-US" altLang="ja-JP" sz="2000" b="0" dirty="0">
                <a:effectLst/>
                <a:latin typeface="+mn-ea"/>
              </a:rPr>
              <a:t>】</a:t>
            </a:r>
            <a:r>
              <a:rPr lang="ja-JP" altLang="en-US" sz="2000" b="0" dirty="0">
                <a:effectLst/>
                <a:latin typeface="+mn-ea"/>
              </a:rPr>
              <a:t>現在のほとんどの工学系は，</a:t>
            </a:r>
            <a:r>
              <a:rPr lang="ja-JP" altLang="en-US" sz="2000" b="0" dirty="0">
                <a:solidFill>
                  <a:srgbClr val="FF0000"/>
                </a:solidFill>
                <a:effectLst/>
                <a:latin typeface="+mn-ea"/>
              </a:rPr>
              <a:t>要素還元論的視点</a:t>
            </a:r>
            <a:r>
              <a:rPr lang="ja-JP" altLang="en-US" sz="2000" b="0" dirty="0">
                <a:effectLst/>
                <a:latin typeface="+mn-ea"/>
              </a:rPr>
              <a:t>の下に設計された</a:t>
            </a:r>
            <a:r>
              <a:rPr lang="ja-JP" altLang="en-US" sz="2000" b="0" dirty="0">
                <a:solidFill>
                  <a:srgbClr val="FF0000"/>
                </a:solidFill>
                <a:effectLst/>
                <a:latin typeface="+mn-ea"/>
              </a:rPr>
              <a:t>決定論的</a:t>
            </a:r>
            <a:r>
              <a:rPr lang="ja-JP" altLang="en-US" sz="2000" b="0" dirty="0" smtClean="0">
                <a:solidFill>
                  <a:srgbClr val="FF0000"/>
                </a:solidFill>
                <a:effectLst/>
                <a:latin typeface="+mn-ea"/>
              </a:rPr>
              <a:t>な線形</a:t>
            </a:r>
            <a:r>
              <a:rPr lang="ja-JP" altLang="en-US" sz="2000" b="0" dirty="0">
                <a:solidFill>
                  <a:srgbClr val="FF0000"/>
                </a:solidFill>
                <a:effectLst/>
                <a:latin typeface="+mn-ea"/>
              </a:rPr>
              <a:t>系</a:t>
            </a:r>
            <a:r>
              <a:rPr lang="ja-JP" altLang="en-US" sz="2000" b="0" dirty="0">
                <a:effectLst/>
                <a:latin typeface="+mn-ea"/>
              </a:rPr>
              <a:t>である．</a:t>
            </a: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580208" y="288999"/>
            <a:ext cx="10515600" cy="888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一次元写像のカオス</a:t>
            </a: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1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62"/>
    </mc:Choice>
    <mc:Fallback>
      <p:transition spd="slow" advTm="84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057399" y="1513813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有理数１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既約</a:t>
            </a:r>
            <a:r>
              <a:rPr lang="ja-JP" altLang="en-US" sz="2000" dirty="0">
                <a:latin typeface="+mn-ea"/>
              </a:rPr>
              <a:t>な分数（</a:t>
            </a:r>
            <a:r>
              <a:rPr lang="en-US" altLang="ja-JP" sz="2000" dirty="0">
                <a:latin typeface="+mn-ea"/>
              </a:rPr>
              <a:t>n/m</a:t>
            </a:r>
            <a:r>
              <a:rPr lang="ja-JP" altLang="en-US" sz="2000" dirty="0">
                <a:latin typeface="+mn-ea"/>
              </a:rPr>
              <a:t>）で表現できる実数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057399" y="1971013"/>
            <a:ext cx="7315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無理数１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既約</a:t>
            </a:r>
            <a:r>
              <a:rPr lang="ja-JP" altLang="en-US" sz="2000" dirty="0">
                <a:latin typeface="+mn-ea"/>
              </a:rPr>
              <a:t>な分数で表現できない実数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057399" y="1072488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実数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実数</a:t>
            </a:r>
            <a:r>
              <a:rPr lang="ja-JP" altLang="en-US" sz="2000" dirty="0">
                <a:latin typeface="+mn-ea"/>
              </a:rPr>
              <a:t>は、有理数と無理数からなる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057400" y="3891888"/>
            <a:ext cx="8458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/>
                </a:solidFill>
                <a:latin typeface="+mn-ea"/>
              </a:rPr>
              <a:t>【</a:t>
            </a:r>
            <a:r>
              <a:rPr lang="ja-JP" altLang="en-US" sz="2000" dirty="0">
                <a:solidFill>
                  <a:schemeClr val="accent2"/>
                </a:solidFill>
                <a:latin typeface="+mn-ea"/>
              </a:rPr>
              <a:t>質問</a:t>
            </a:r>
            <a:r>
              <a:rPr lang="en-US" altLang="ja-JP" sz="2000" dirty="0" smtClean="0">
                <a:solidFill>
                  <a:schemeClr val="accent2"/>
                </a:solidFill>
                <a:latin typeface="+mn-ea"/>
              </a:rPr>
              <a:t>】</a:t>
            </a:r>
            <a:r>
              <a:rPr lang="ja-JP" altLang="en-US" sz="2000" dirty="0" smtClean="0">
                <a:solidFill>
                  <a:schemeClr val="accent2"/>
                </a:solidFill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デジタル</a:t>
            </a:r>
            <a:r>
              <a:rPr lang="ja-JP" altLang="en-US" sz="2000" dirty="0">
                <a:latin typeface="+mn-ea"/>
              </a:rPr>
              <a:t>計算機の中に無理数は存在</a:t>
            </a:r>
            <a:r>
              <a:rPr lang="ja-JP" altLang="en-US" sz="2000" dirty="0" smtClean="0">
                <a:latin typeface="+mn-ea"/>
              </a:rPr>
              <a:t>するか</a:t>
            </a:r>
            <a:r>
              <a:rPr lang="ja-JP" altLang="en-US" sz="2000" dirty="0">
                <a:latin typeface="+mn-ea"/>
              </a:rPr>
              <a:t>？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2057400" y="5339688"/>
            <a:ext cx="8458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/>
                </a:solidFill>
                <a:latin typeface="+mn-ea"/>
              </a:rPr>
              <a:t>【</a:t>
            </a:r>
            <a:r>
              <a:rPr lang="ja-JP" altLang="en-US" sz="2000" dirty="0" smtClean="0">
                <a:solidFill>
                  <a:schemeClr val="accent2"/>
                </a:solidFill>
                <a:latin typeface="+mn-ea"/>
              </a:rPr>
              <a:t>疑問</a:t>
            </a:r>
            <a:r>
              <a:rPr lang="en-US" altLang="ja-JP" sz="2000" dirty="0" smtClean="0">
                <a:solidFill>
                  <a:schemeClr val="accent2"/>
                </a:solidFill>
                <a:latin typeface="+mn-ea"/>
              </a:rPr>
              <a:t>】</a:t>
            </a:r>
            <a:r>
              <a:rPr lang="ja-JP" altLang="en-US" sz="2000" dirty="0" smtClean="0">
                <a:solidFill>
                  <a:schemeClr val="accent2"/>
                </a:solidFill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デジタル</a:t>
            </a:r>
            <a:r>
              <a:rPr lang="ja-JP" altLang="en-US" sz="2000" dirty="0">
                <a:latin typeface="+mn-ea"/>
              </a:rPr>
              <a:t>計算機は、無理数をいかにして扱うのか？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2057400" y="2504413"/>
            <a:ext cx="8458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/>
                </a:solidFill>
                <a:latin typeface="+mn-ea"/>
              </a:rPr>
              <a:t>【</a:t>
            </a:r>
            <a:r>
              <a:rPr lang="ja-JP" altLang="en-US" sz="2000" dirty="0">
                <a:solidFill>
                  <a:schemeClr val="accent2"/>
                </a:solidFill>
                <a:latin typeface="+mn-ea"/>
              </a:rPr>
              <a:t>質問</a:t>
            </a:r>
            <a:r>
              <a:rPr lang="en-US" altLang="ja-JP" sz="2000" dirty="0" smtClean="0">
                <a:solidFill>
                  <a:schemeClr val="accent2"/>
                </a:solidFill>
                <a:latin typeface="+mn-ea"/>
              </a:rPr>
              <a:t>】</a:t>
            </a:r>
            <a:r>
              <a:rPr lang="ja-JP" altLang="en-US" sz="2000" dirty="0" smtClean="0">
                <a:solidFill>
                  <a:schemeClr val="accent2"/>
                </a:solidFill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小数</a:t>
            </a:r>
            <a:r>
              <a:rPr lang="ja-JP" altLang="en-US" sz="2000" dirty="0">
                <a:latin typeface="+mn-ea"/>
              </a:rPr>
              <a:t>表現を前提として、有理数と無理数を再定義せよ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057399" y="2961613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有理数２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循環</a:t>
            </a:r>
            <a:r>
              <a:rPr lang="ja-JP" altLang="en-US" sz="2000" dirty="0">
                <a:latin typeface="+mn-ea"/>
              </a:rPr>
              <a:t>する小数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2057399" y="3418813"/>
            <a:ext cx="472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無理数２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循環</a:t>
            </a:r>
            <a:r>
              <a:rPr lang="ja-JP" altLang="en-US" sz="2000" dirty="0">
                <a:latin typeface="+mn-ea"/>
              </a:rPr>
              <a:t>しない小数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2057399" y="4409413"/>
            <a:ext cx="70430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有理数３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有限のビット長で</a:t>
            </a:r>
            <a:r>
              <a:rPr lang="ja-JP" altLang="en-US" sz="2000" dirty="0">
                <a:latin typeface="+mn-ea"/>
              </a:rPr>
              <a:t>記述できる可能性がある実数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2057399" y="4866613"/>
            <a:ext cx="8077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無理数３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有限のビット長で</a:t>
            </a:r>
            <a:r>
              <a:rPr lang="ja-JP" altLang="en-US" sz="2000" dirty="0">
                <a:latin typeface="+mn-ea"/>
              </a:rPr>
              <a:t>は記述できない実数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2057399" y="5949288"/>
            <a:ext cx="7663218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2000" dirty="0" smtClean="0">
                <a:latin typeface="+mn-ea"/>
                <a:ea typeface="+mn-ea"/>
              </a:rPr>
              <a:t>なぜ有理数</a:t>
            </a:r>
            <a:r>
              <a:rPr lang="ja-JP" altLang="en-US" sz="2000" dirty="0">
                <a:latin typeface="+mn-ea"/>
                <a:ea typeface="+mn-ea"/>
              </a:rPr>
              <a:t>で無理数を扱えるのだろうか？　</a:t>
            </a:r>
            <a:r>
              <a:rPr lang="ja-JP" altLang="en-US" sz="2000" dirty="0" smtClean="0">
                <a:latin typeface="+mn-ea"/>
                <a:ea typeface="+mn-ea"/>
              </a:rPr>
              <a:t>調べてみよう！</a:t>
            </a:r>
            <a:endParaRPr lang="ja-JP" altLang="en-US" sz="2000" dirty="0">
              <a:latin typeface="+mn-ea"/>
              <a:ea typeface="+mn-ea"/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655324" y="69040"/>
            <a:ext cx="10515600" cy="930484"/>
          </a:xfrm>
        </p:spPr>
        <p:txBody>
          <a:bodyPr/>
          <a:lstStyle/>
          <a:p>
            <a:r>
              <a:rPr kumimoji="1" lang="ja-JP" altLang="en-US" dirty="0" smtClean="0"/>
              <a:t>実数の成り立ち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582055"/>
      </p:ext>
    </p:extLst>
  </p:cSld>
  <p:clrMapOvr>
    <a:masterClrMapping/>
  </p:clrMapOvr>
  <p:transition spd="slow" advTm="93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1923" grpId="0" autoUpdateAnimBg="0"/>
      <p:bldP spid="81924" grpId="0" autoUpdateAnimBg="0"/>
      <p:bldP spid="81925" grpId="0" autoUpdateAnimBg="0"/>
      <p:bldP spid="81926" grpId="0" autoUpdateAnimBg="0"/>
      <p:bldP spid="81927" grpId="0" autoUpdateAnimBg="0"/>
      <p:bldP spid="81928" grpId="0" autoUpdateAnimBg="0"/>
      <p:bldP spid="81929" grpId="0" autoUpdateAnimBg="0"/>
      <p:bldP spid="81930" grpId="0" autoUpdateAnimBg="0"/>
      <p:bldP spid="81931" grpId="0" autoUpdateAnimBg="0"/>
      <p:bldP spid="81932" grpId="0" autoUpdateAnimBg="0"/>
      <p:bldP spid="81933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171700" y="1004888"/>
            <a:ext cx="815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有限集合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　元</a:t>
            </a:r>
            <a:r>
              <a:rPr lang="ja-JP" altLang="en-US" dirty="0">
                <a:latin typeface="+mn-ea"/>
              </a:rPr>
              <a:t>の総数が有限である集合</a:t>
            </a:r>
            <a:endParaRPr lang="ja-JP" altLang="en-US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171700" y="3062288"/>
            <a:ext cx="655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+mn-ea"/>
              </a:rPr>
              <a:t>【</a:t>
            </a:r>
            <a:r>
              <a:rPr lang="ja-JP" altLang="en-US" dirty="0" smtClean="0">
                <a:solidFill>
                  <a:srgbClr val="FF0000"/>
                </a:solidFill>
                <a:latin typeface="+mn-ea"/>
              </a:rPr>
              <a:t>命題</a:t>
            </a:r>
            <a:r>
              <a:rPr lang="en-US" altLang="ja-JP" dirty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ja-JP" altLang="en-US" dirty="0" smtClean="0">
                <a:solidFill>
                  <a:srgbClr val="FF0000"/>
                </a:solidFill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単位閉</a:t>
            </a:r>
            <a:r>
              <a:rPr lang="ja-JP" altLang="en-US" dirty="0">
                <a:latin typeface="+mn-ea"/>
              </a:rPr>
              <a:t>区間</a:t>
            </a:r>
            <a:r>
              <a:rPr lang="en-US" altLang="ja-JP" dirty="0">
                <a:latin typeface="+mn-ea"/>
              </a:rPr>
              <a:t>[0,1]</a:t>
            </a:r>
            <a:r>
              <a:rPr lang="ja-JP" altLang="en-US" dirty="0">
                <a:latin typeface="+mn-ea"/>
              </a:rPr>
              <a:t>上の有理数は可算集合</a:t>
            </a:r>
          </a:p>
        </p:txBody>
      </p:sp>
      <p:grpSp>
        <p:nvGrpSpPr>
          <p:cNvPr id="68648" name="Group 40"/>
          <p:cNvGrpSpPr>
            <a:grpSpLocks/>
          </p:cNvGrpSpPr>
          <p:nvPr/>
        </p:nvGrpSpPr>
        <p:grpSpPr bwMode="auto">
          <a:xfrm>
            <a:off x="2800350" y="4178343"/>
            <a:ext cx="1016000" cy="1152525"/>
            <a:chOff x="684" y="3100"/>
            <a:chExt cx="640" cy="726"/>
          </a:xfrm>
        </p:grpSpPr>
        <p:grpSp>
          <p:nvGrpSpPr>
            <p:cNvPr id="15404" name="Group 27"/>
            <p:cNvGrpSpPr>
              <a:grpSpLocks/>
            </p:cNvGrpSpPr>
            <p:nvPr/>
          </p:nvGrpSpPr>
          <p:grpSpPr bwMode="auto">
            <a:xfrm>
              <a:off x="816" y="3380"/>
              <a:ext cx="398" cy="446"/>
              <a:chOff x="816" y="2587"/>
              <a:chExt cx="398" cy="446"/>
            </a:xfrm>
          </p:grpSpPr>
          <p:sp>
            <p:nvSpPr>
              <p:cNvPr id="15406" name="Rectangle 7"/>
              <p:cNvSpPr>
                <a:spLocks noChangeArrowheads="1"/>
              </p:cNvSpPr>
              <p:nvPr/>
            </p:nvSpPr>
            <p:spPr bwMode="auto">
              <a:xfrm>
                <a:off x="816" y="2587"/>
                <a:ext cx="21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u="sng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0</a:t>
                </a:r>
              </a:p>
              <a:p>
                <a:pPr eaLnBrk="1" hangingPunct="1"/>
                <a:r>
                  <a:rPr lang="en-US" altLang="ja-JP" sz="2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1</a:t>
                </a:r>
              </a:p>
            </p:txBody>
          </p:sp>
          <p:sp>
            <p:nvSpPr>
              <p:cNvPr id="15407" name="Rectangle 8"/>
              <p:cNvSpPr>
                <a:spLocks noChangeArrowheads="1"/>
              </p:cNvSpPr>
              <p:nvPr/>
            </p:nvSpPr>
            <p:spPr bwMode="auto">
              <a:xfrm>
                <a:off x="1004" y="2587"/>
                <a:ext cx="21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u="sng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1</a:t>
                </a:r>
              </a:p>
              <a:p>
                <a:pPr eaLnBrk="1" hangingPunct="1"/>
                <a:r>
                  <a:rPr lang="en-US" altLang="ja-JP" sz="2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1</a:t>
                </a:r>
              </a:p>
            </p:txBody>
          </p:sp>
        </p:grpSp>
        <p:sp>
          <p:nvSpPr>
            <p:cNvPr id="15405" name="Rectangle 12"/>
            <p:cNvSpPr>
              <a:spLocks noChangeArrowheads="1"/>
            </p:cNvSpPr>
            <p:nvPr/>
          </p:nvSpPr>
          <p:spPr bwMode="auto">
            <a:xfrm>
              <a:off x="684" y="3100"/>
              <a:ext cx="6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分母</a:t>
              </a:r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  <a:endPara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68649" name="Group 41"/>
          <p:cNvGrpSpPr>
            <a:grpSpLocks/>
          </p:cNvGrpSpPr>
          <p:nvPr/>
        </p:nvGrpSpPr>
        <p:grpSpPr bwMode="auto">
          <a:xfrm>
            <a:off x="4108450" y="4184693"/>
            <a:ext cx="1101725" cy="1146175"/>
            <a:chOff x="1508" y="3104"/>
            <a:chExt cx="694" cy="722"/>
          </a:xfrm>
        </p:grpSpPr>
        <p:grpSp>
          <p:nvGrpSpPr>
            <p:cNvPr id="15399" name="Group 28"/>
            <p:cNvGrpSpPr>
              <a:grpSpLocks/>
            </p:cNvGrpSpPr>
            <p:nvPr/>
          </p:nvGrpSpPr>
          <p:grpSpPr bwMode="auto">
            <a:xfrm>
              <a:off x="1604" y="3380"/>
              <a:ext cx="594" cy="446"/>
              <a:chOff x="1604" y="2587"/>
              <a:chExt cx="594" cy="446"/>
            </a:xfrm>
          </p:grpSpPr>
          <p:sp>
            <p:nvSpPr>
              <p:cNvPr id="15401" name="Rectangle 9"/>
              <p:cNvSpPr>
                <a:spLocks noChangeArrowheads="1"/>
              </p:cNvSpPr>
              <p:nvPr/>
            </p:nvSpPr>
            <p:spPr bwMode="auto">
              <a:xfrm>
                <a:off x="1604" y="2587"/>
                <a:ext cx="21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u="sng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0</a:t>
                </a:r>
              </a:p>
              <a:p>
                <a:pPr eaLnBrk="1" hangingPunct="1"/>
                <a:r>
                  <a:rPr lang="en-US" altLang="ja-JP" sz="2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2</a:t>
                </a:r>
              </a:p>
            </p:txBody>
          </p:sp>
          <p:sp>
            <p:nvSpPr>
              <p:cNvPr id="15402" name="Rectangle 10"/>
              <p:cNvSpPr>
                <a:spLocks noChangeArrowheads="1"/>
              </p:cNvSpPr>
              <p:nvPr/>
            </p:nvSpPr>
            <p:spPr bwMode="auto">
              <a:xfrm>
                <a:off x="1796" y="2587"/>
                <a:ext cx="21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u="sng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1</a:t>
                </a:r>
              </a:p>
              <a:p>
                <a:pPr eaLnBrk="1" hangingPunct="1"/>
                <a:r>
                  <a:rPr lang="en-US" altLang="ja-JP" sz="2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2</a:t>
                </a:r>
              </a:p>
            </p:txBody>
          </p:sp>
          <p:sp>
            <p:nvSpPr>
              <p:cNvPr id="15403" name="Rectangle 11"/>
              <p:cNvSpPr>
                <a:spLocks noChangeArrowheads="1"/>
              </p:cNvSpPr>
              <p:nvPr/>
            </p:nvSpPr>
            <p:spPr bwMode="auto">
              <a:xfrm>
                <a:off x="1988" y="2587"/>
                <a:ext cx="21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u="sng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2</a:t>
                </a:r>
              </a:p>
              <a:p>
                <a:pPr eaLnBrk="1" hangingPunct="1"/>
                <a:r>
                  <a:rPr lang="en-US" altLang="ja-JP" sz="2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2</a:t>
                </a:r>
              </a:p>
            </p:txBody>
          </p:sp>
        </p:grpSp>
        <p:sp>
          <p:nvSpPr>
            <p:cNvPr id="15400" name="Rectangle 13"/>
            <p:cNvSpPr>
              <a:spLocks noChangeArrowheads="1"/>
            </p:cNvSpPr>
            <p:nvPr/>
          </p:nvSpPr>
          <p:spPr bwMode="auto">
            <a:xfrm>
              <a:off x="1508" y="3104"/>
              <a:ext cx="69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</a:t>
              </a:r>
              <a:r>
                <a:rPr lang="ja-JP" altLang="en-US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</a:t>
              </a:r>
              <a:r>
                <a:rPr lang="ja-JP" altLang="en-US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分母</a:t>
              </a:r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2</a:t>
              </a:r>
              <a:endPara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sp>
        <p:nvSpPr>
          <p:cNvPr id="68631" name="Rectangle 23"/>
          <p:cNvSpPr>
            <a:spLocks noChangeArrowheads="1"/>
          </p:cNvSpPr>
          <p:nvPr/>
        </p:nvSpPr>
        <p:spPr bwMode="auto">
          <a:xfrm>
            <a:off x="2171701" y="2514600"/>
            <a:ext cx="91871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数えるとは？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　集合</a:t>
            </a:r>
            <a:r>
              <a:rPr lang="ja-JP" altLang="en-US" dirty="0">
                <a:latin typeface="+mn-ea"/>
              </a:rPr>
              <a:t>の元を一列に並べて左から正の整数を１：１で割り当てる操作</a:t>
            </a:r>
          </a:p>
        </p:txBody>
      </p:sp>
      <p:grpSp>
        <p:nvGrpSpPr>
          <p:cNvPr id="68652" name="Group 44"/>
          <p:cNvGrpSpPr>
            <a:grpSpLocks/>
          </p:cNvGrpSpPr>
          <p:nvPr/>
        </p:nvGrpSpPr>
        <p:grpSpPr bwMode="auto">
          <a:xfrm>
            <a:off x="6807201" y="4184693"/>
            <a:ext cx="2435225" cy="1146175"/>
            <a:chOff x="3208" y="3104"/>
            <a:chExt cx="1534" cy="722"/>
          </a:xfrm>
        </p:grpSpPr>
        <p:grpSp>
          <p:nvGrpSpPr>
            <p:cNvPr id="15390" name="Group 43"/>
            <p:cNvGrpSpPr>
              <a:grpSpLocks/>
            </p:cNvGrpSpPr>
            <p:nvPr/>
          </p:nvGrpSpPr>
          <p:grpSpPr bwMode="auto">
            <a:xfrm>
              <a:off x="3552" y="3104"/>
              <a:ext cx="860" cy="722"/>
              <a:chOff x="3552" y="3104"/>
              <a:chExt cx="860" cy="722"/>
            </a:xfrm>
          </p:grpSpPr>
          <p:sp>
            <p:nvSpPr>
              <p:cNvPr id="15393" name="Rectangle 21"/>
              <p:cNvSpPr>
                <a:spLocks noChangeArrowheads="1"/>
              </p:cNvSpPr>
              <p:nvPr/>
            </p:nvSpPr>
            <p:spPr bwMode="auto">
              <a:xfrm>
                <a:off x="3552" y="3104"/>
                <a:ext cx="729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ja-JP" altLang="en-US" sz="2000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　　分母</a:t>
                </a:r>
                <a:r>
                  <a:rPr lang="en-US" altLang="ja-JP" sz="2000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n</a:t>
                </a:r>
                <a:endParaRPr lang="ja-JP" altLang="en-US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</p:txBody>
          </p:sp>
          <p:grpSp>
            <p:nvGrpSpPr>
              <p:cNvPr id="15394" name="Group 30"/>
              <p:cNvGrpSpPr>
                <a:grpSpLocks/>
              </p:cNvGrpSpPr>
              <p:nvPr/>
            </p:nvGrpSpPr>
            <p:grpSpPr bwMode="auto">
              <a:xfrm>
                <a:off x="3572" y="3380"/>
                <a:ext cx="840" cy="446"/>
                <a:chOff x="3476" y="2587"/>
                <a:chExt cx="840" cy="446"/>
              </a:xfrm>
            </p:grpSpPr>
            <p:sp>
              <p:nvSpPr>
                <p:cNvPr id="15395" name="Rectangle 18"/>
                <p:cNvSpPr>
                  <a:spLocks noChangeArrowheads="1"/>
                </p:cNvSpPr>
                <p:nvPr/>
              </p:nvSpPr>
              <p:spPr bwMode="auto">
                <a:xfrm>
                  <a:off x="3476" y="2587"/>
                  <a:ext cx="210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</a:t>
                  </a:r>
                </a:p>
                <a:p>
                  <a:pPr eaLnBrk="1" hangingPunct="1"/>
                  <a:r>
                    <a:rPr lang="en-US" altLang="ja-JP" sz="200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n</a:t>
                  </a:r>
                </a:p>
              </p:txBody>
            </p:sp>
            <p:sp>
              <p:nvSpPr>
                <p:cNvPr id="15396" name="Rectangle 19"/>
                <p:cNvSpPr>
                  <a:spLocks noChangeArrowheads="1"/>
                </p:cNvSpPr>
                <p:nvPr/>
              </p:nvSpPr>
              <p:spPr bwMode="auto">
                <a:xfrm>
                  <a:off x="3668" y="2587"/>
                  <a:ext cx="210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</a:t>
                  </a:r>
                </a:p>
                <a:p>
                  <a:pPr eaLnBrk="1" hangingPunct="1"/>
                  <a:r>
                    <a:rPr lang="en-US" altLang="ja-JP" sz="200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n</a:t>
                  </a:r>
                </a:p>
              </p:txBody>
            </p:sp>
            <p:sp>
              <p:nvSpPr>
                <p:cNvPr id="15397" name="Rectangle 20"/>
                <p:cNvSpPr>
                  <a:spLocks noChangeArrowheads="1"/>
                </p:cNvSpPr>
                <p:nvPr/>
              </p:nvSpPr>
              <p:spPr bwMode="auto">
                <a:xfrm>
                  <a:off x="4124" y="2587"/>
                  <a:ext cx="192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n</a:t>
                  </a:r>
                </a:p>
                <a:p>
                  <a:pPr eaLnBrk="1" hangingPunct="1"/>
                  <a:r>
                    <a:rPr lang="en-US" altLang="ja-JP" sz="200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n</a:t>
                  </a:r>
                </a:p>
              </p:txBody>
            </p:sp>
            <p:sp>
              <p:nvSpPr>
                <p:cNvPr id="15398" name="Rectangle 22"/>
                <p:cNvSpPr>
                  <a:spLocks noChangeArrowheads="1"/>
                </p:cNvSpPr>
                <p:nvPr/>
              </p:nvSpPr>
              <p:spPr bwMode="auto">
                <a:xfrm>
                  <a:off x="3812" y="2616"/>
                  <a:ext cx="278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…</a:t>
                  </a:r>
                </a:p>
              </p:txBody>
            </p:sp>
          </p:grpSp>
        </p:grpSp>
        <p:sp>
          <p:nvSpPr>
            <p:cNvPr id="15391" name="Rectangle 25"/>
            <p:cNvSpPr>
              <a:spLocks noChangeArrowheads="1"/>
            </p:cNvSpPr>
            <p:nvPr/>
          </p:nvSpPr>
          <p:spPr bwMode="auto">
            <a:xfrm>
              <a:off x="3208" y="3409"/>
              <a:ext cx="2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…</a:t>
              </a:r>
            </a:p>
          </p:txBody>
        </p:sp>
        <p:sp>
          <p:nvSpPr>
            <p:cNvPr id="15392" name="Rectangle 26"/>
            <p:cNvSpPr>
              <a:spLocks noChangeArrowheads="1"/>
            </p:cNvSpPr>
            <p:nvPr/>
          </p:nvSpPr>
          <p:spPr bwMode="auto">
            <a:xfrm>
              <a:off x="4464" y="3409"/>
              <a:ext cx="2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…</a:t>
              </a:r>
            </a:p>
          </p:txBody>
        </p:sp>
      </p:grpSp>
      <p:grpSp>
        <p:nvGrpSpPr>
          <p:cNvPr id="68656" name="Group 48"/>
          <p:cNvGrpSpPr>
            <a:grpSpLocks/>
          </p:cNvGrpSpPr>
          <p:nvPr/>
        </p:nvGrpSpPr>
        <p:grpSpPr bwMode="auto">
          <a:xfrm>
            <a:off x="4192586" y="4740323"/>
            <a:ext cx="1012825" cy="471488"/>
            <a:chOff x="1561" y="3429"/>
            <a:chExt cx="638" cy="297"/>
          </a:xfrm>
        </p:grpSpPr>
        <p:sp>
          <p:nvSpPr>
            <p:cNvPr id="15388" name="Text Box 32"/>
            <p:cNvSpPr txBox="1">
              <a:spLocks noChangeArrowheads="1"/>
            </p:cNvSpPr>
            <p:nvPr/>
          </p:nvSpPr>
          <p:spPr bwMode="auto">
            <a:xfrm>
              <a:off x="1561" y="3429"/>
              <a:ext cx="27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×</a:t>
              </a:r>
            </a:p>
          </p:txBody>
        </p:sp>
        <p:sp>
          <p:nvSpPr>
            <p:cNvPr id="15389" name="Text Box 33"/>
            <p:cNvSpPr txBox="1">
              <a:spLocks noChangeArrowheads="1"/>
            </p:cNvSpPr>
            <p:nvPr/>
          </p:nvSpPr>
          <p:spPr bwMode="auto">
            <a:xfrm>
              <a:off x="1939" y="3474"/>
              <a:ext cx="2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×</a:t>
              </a:r>
            </a:p>
          </p:txBody>
        </p:sp>
      </p:grpSp>
      <p:grpSp>
        <p:nvGrpSpPr>
          <p:cNvPr id="68658" name="Group 50"/>
          <p:cNvGrpSpPr>
            <a:grpSpLocks/>
          </p:cNvGrpSpPr>
          <p:nvPr/>
        </p:nvGrpSpPr>
        <p:grpSpPr bwMode="auto">
          <a:xfrm>
            <a:off x="7326313" y="4745080"/>
            <a:ext cx="1477963" cy="466725"/>
            <a:chOff x="3535" y="3432"/>
            <a:chExt cx="931" cy="294"/>
          </a:xfrm>
        </p:grpSpPr>
        <p:sp>
          <p:nvSpPr>
            <p:cNvPr id="15386" name="Text Box 35"/>
            <p:cNvSpPr txBox="1">
              <a:spLocks noChangeArrowheads="1"/>
            </p:cNvSpPr>
            <p:nvPr/>
          </p:nvSpPr>
          <p:spPr bwMode="auto">
            <a:xfrm>
              <a:off x="3535" y="3474"/>
              <a:ext cx="24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×</a:t>
              </a:r>
            </a:p>
          </p:txBody>
        </p:sp>
        <p:sp>
          <p:nvSpPr>
            <p:cNvPr id="15387" name="Text Box 36"/>
            <p:cNvSpPr txBox="1">
              <a:spLocks noChangeArrowheads="1"/>
            </p:cNvSpPr>
            <p:nvPr/>
          </p:nvSpPr>
          <p:spPr bwMode="auto">
            <a:xfrm>
              <a:off x="4187" y="3432"/>
              <a:ext cx="27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×</a:t>
              </a:r>
            </a:p>
          </p:txBody>
        </p:sp>
      </p:grpSp>
      <p:grpSp>
        <p:nvGrpSpPr>
          <p:cNvPr id="68650" name="Group 42"/>
          <p:cNvGrpSpPr>
            <a:grpSpLocks/>
          </p:cNvGrpSpPr>
          <p:nvPr/>
        </p:nvGrpSpPr>
        <p:grpSpPr bwMode="auto">
          <a:xfrm>
            <a:off x="5480050" y="4184693"/>
            <a:ext cx="1339850" cy="1146175"/>
            <a:chOff x="2372" y="3104"/>
            <a:chExt cx="844" cy="722"/>
          </a:xfrm>
        </p:grpSpPr>
        <p:sp>
          <p:nvSpPr>
            <p:cNvPr id="15379" name="Rectangle 17"/>
            <p:cNvSpPr>
              <a:spLocks noChangeArrowheads="1"/>
            </p:cNvSpPr>
            <p:nvPr/>
          </p:nvSpPr>
          <p:spPr bwMode="auto">
            <a:xfrm>
              <a:off x="2372" y="3104"/>
              <a:ext cx="74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　分母</a:t>
              </a:r>
              <a:r>
                <a:rPr lang="en-US" altLang="ja-JP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3</a:t>
              </a:r>
              <a:endPara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grpSp>
          <p:nvGrpSpPr>
            <p:cNvPr id="15380" name="Group 38"/>
            <p:cNvGrpSpPr>
              <a:grpSpLocks/>
            </p:cNvGrpSpPr>
            <p:nvPr/>
          </p:nvGrpSpPr>
          <p:grpSpPr bwMode="auto">
            <a:xfrm>
              <a:off x="2448" y="3365"/>
              <a:ext cx="768" cy="461"/>
              <a:chOff x="2448" y="2572"/>
              <a:chExt cx="768" cy="461"/>
            </a:xfrm>
          </p:grpSpPr>
          <p:grpSp>
            <p:nvGrpSpPr>
              <p:cNvPr id="15381" name="Group 29"/>
              <p:cNvGrpSpPr>
                <a:grpSpLocks/>
              </p:cNvGrpSpPr>
              <p:nvPr/>
            </p:nvGrpSpPr>
            <p:grpSpPr bwMode="auto">
              <a:xfrm>
                <a:off x="2448" y="2587"/>
                <a:ext cx="594" cy="446"/>
                <a:chOff x="2468" y="2587"/>
                <a:chExt cx="594" cy="446"/>
              </a:xfrm>
            </p:grpSpPr>
            <p:sp>
              <p:nvSpPr>
                <p:cNvPr id="15383" name="Rectangle 14"/>
                <p:cNvSpPr>
                  <a:spLocks noChangeArrowheads="1"/>
                </p:cNvSpPr>
                <p:nvPr/>
              </p:nvSpPr>
              <p:spPr bwMode="auto">
                <a:xfrm>
                  <a:off x="2468" y="2587"/>
                  <a:ext cx="210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0</a:t>
                  </a:r>
                </a:p>
                <a:p>
                  <a:pPr eaLnBrk="1" hangingPunct="1"/>
                  <a:r>
                    <a:rPr lang="en-US" altLang="ja-JP" sz="200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3</a:t>
                  </a:r>
                </a:p>
              </p:txBody>
            </p:sp>
            <p:sp>
              <p:nvSpPr>
                <p:cNvPr id="15384" name="Rectangle 15"/>
                <p:cNvSpPr>
                  <a:spLocks noChangeArrowheads="1"/>
                </p:cNvSpPr>
                <p:nvPr/>
              </p:nvSpPr>
              <p:spPr bwMode="auto">
                <a:xfrm>
                  <a:off x="2660" y="2587"/>
                  <a:ext cx="210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1</a:t>
                  </a:r>
                </a:p>
                <a:p>
                  <a:pPr eaLnBrk="1" hangingPunct="1"/>
                  <a:r>
                    <a:rPr lang="en-US" altLang="ja-JP" sz="200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3</a:t>
                  </a:r>
                </a:p>
              </p:txBody>
            </p:sp>
            <p:sp>
              <p:nvSpPr>
                <p:cNvPr id="15385" name="Rectangle 16"/>
                <p:cNvSpPr>
                  <a:spLocks noChangeArrowheads="1"/>
                </p:cNvSpPr>
                <p:nvPr/>
              </p:nvSpPr>
              <p:spPr bwMode="auto">
                <a:xfrm>
                  <a:off x="2852" y="2587"/>
                  <a:ext cx="210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2</a:t>
                  </a:r>
                </a:p>
                <a:p>
                  <a:pPr eaLnBrk="1" hangingPunct="1"/>
                  <a:r>
                    <a:rPr lang="en-US" altLang="ja-JP" sz="2000"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3</a:t>
                  </a:r>
                </a:p>
              </p:txBody>
            </p:sp>
          </p:grpSp>
          <p:sp>
            <p:nvSpPr>
              <p:cNvPr id="15382" name="Rectangle 37"/>
              <p:cNvSpPr>
                <a:spLocks noChangeArrowheads="1"/>
              </p:cNvSpPr>
              <p:nvPr/>
            </p:nvSpPr>
            <p:spPr bwMode="auto">
              <a:xfrm>
                <a:off x="3024" y="2572"/>
                <a:ext cx="192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2000" u="sng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3</a:t>
                </a:r>
                <a:r>
                  <a:rPr lang="en-US" altLang="ja-JP" sz="2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3</a:t>
                </a:r>
              </a:p>
            </p:txBody>
          </p:sp>
        </p:grpSp>
      </p:grpSp>
      <p:grpSp>
        <p:nvGrpSpPr>
          <p:cNvPr id="68657" name="Group 49"/>
          <p:cNvGrpSpPr>
            <a:grpSpLocks/>
          </p:cNvGrpSpPr>
          <p:nvPr/>
        </p:nvGrpSpPr>
        <p:grpSpPr bwMode="auto">
          <a:xfrm>
            <a:off x="5492750" y="4811755"/>
            <a:ext cx="1357313" cy="400050"/>
            <a:chOff x="2380" y="3474"/>
            <a:chExt cx="855" cy="252"/>
          </a:xfrm>
        </p:grpSpPr>
        <p:sp>
          <p:nvSpPr>
            <p:cNvPr id="15377" name="Text Box 34"/>
            <p:cNvSpPr txBox="1">
              <a:spLocks noChangeArrowheads="1"/>
            </p:cNvSpPr>
            <p:nvPr/>
          </p:nvSpPr>
          <p:spPr bwMode="auto">
            <a:xfrm>
              <a:off x="2380" y="3474"/>
              <a:ext cx="27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×</a:t>
              </a:r>
            </a:p>
          </p:txBody>
        </p:sp>
        <p:sp>
          <p:nvSpPr>
            <p:cNvPr id="15378" name="Text Box 39"/>
            <p:cNvSpPr txBox="1">
              <a:spLocks noChangeArrowheads="1"/>
            </p:cNvSpPr>
            <p:nvPr/>
          </p:nvSpPr>
          <p:spPr bwMode="auto">
            <a:xfrm>
              <a:off x="2995" y="3474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×</a:t>
              </a:r>
            </a:p>
          </p:txBody>
        </p:sp>
      </p:grpSp>
      <p:sp>
        <p:nvSpPr>
          <p:cNvPr id="68653" name="Rectangle 45"/>
          <p:cNvSpPr>
            <a:spLocks noChangeArrowheads="1"/>
          </p:cNvSpPr>
          <p:nvPr/>
        </p:nvSpPr>
        <p:spPr bwMode="auto">
          <a:xfrm>
            <a:off x="2171700" y="3589140"/>
            <a:ext cx="8837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証明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　閉</a:t>
            </a:r>
            <a:r>
              <a:rPr lang="ja-JP" altLang="en-US" dirty="0">
                <a:latin typeface="+mn-ea"/>
              </a:rPr>
              <a:t>区間 </a:t>
            </a:r>
            <a:r>
              <a:rPr lang="en-US" altLang="ja-JP" dirty="0">
                <a:latin typeface="+mn-ea"/>
              </a:rPr>
              <a:t>[0,1] </a:t>
            </a:r>
            <a:r>
              <a:rPr lang="ja-JP" altLang="en-US" dirty="0">
                <a:latin typeface="+mn-ea"/>
              </a:rPr>
              <a:t>上の有理数</a:t>
            </a:r>
            <a:r>
              <a:rPr lang="ja-JP" altLang="en-US" dirty="0" smtClean="0">
                <a:latin typeface="+mn-ea"/>
              </a:rPr>
              <a:t>が、左</a:t>
            </a:r>
            <a:r>
              <a:rPr lang="ja-JP" altLang="en-US" dirty="0">
                <a:latin typeface="+mn-ea"/>
              </a:rPr>
              <a:t>から右へ順に並べられることを例証</a:t>
            </a:r>
            <a:r>
              <a:rPr lang="ja-JP" altLang="en-US" dirty="0" smtClean="0">
                <a:latin typeface="+mn-ea"/>
              </a:rPr>
              <a:t>する</a:t>
            </a:r>
            <a:r>
              <a:rPr lang="ja-JP" altLang="en-US" dirty="0">
                <a:latin typeface="+mn-ea"/>
              </a:rPr>
              <a:t>．</a:t>
            </a:r>
          </a:p>
        </p:txBody>
      </p:sp>
      <p:sp>
        <p:nvSpPr>
          <p:cNvPr id="68654" name="Rectangle 46"/>
          <p:cNvSpPr>
            <a:spLocks noChangeArrowheads="1"/>
          </p:cNvSpPr>
          <p:nvPr/>
        </p:nvSpPr>
        <p:spPr bwMode="auto">
          <a:xfrm>
            <a:off x="2171700" y="1462088"/>
            <a:ext cx="701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無限集合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　元</a:t>
            </a:r>
            <a:r>
              <a:rPr lang="ja-JP" altLang="en-US" dirty="0">
                <a:latin typeface="+mn-ea"/>
              </a:rPr>
              <a:t>の総数が有限ではない集合</a:t>
            </a:r>
            <a:endParaRPr lang="ja-JP" altLang="en-US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8655" name="Rectangle 47"/>
          <p:cNvSpPr>
            <a:spLocks noChangeArrowheads="1"/>
          </p:cNvSpPr>
          <p:nvPr/>
        </p:nvSpPr>
        <p:spPr bwMode="auto">
          <a:xfrm>
            <a:off x="2171700" y="1946275"/>
            <a:ext cx="43396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可算集合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　元</a:t>
            </a:r>
            <a:r>
              <a:rPr lang="ja-JP" altLang="en-US" dirty="0">
                <a:latin typeface="+mn-ea"/>
              </a:rPr>
              <a:t>が数えられる無限集合</a:t>
            </a:r>
          </a:p>
        </p:txBody>
      </p:sp>
      <p:sp>
        <p:nvSpPr>
          <p:cNvPr id="68659" name="Rectangle 51"/>
          <p:cNvSpPr>
            <a:spLocks noChangeArrowheads="1"/>
          </p:cNvSpPr>
          <p:nvPr/>
        </p:nvSpPr>
        <p:spPr bwMode="auto">
          <a:xfrm>
            <a:off x="2376487" y="5832445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dirty="0" smtClean="0">
                <a:latin typeface="+mn-ea"/>
                <a:ea typeface="+mn-ea"/>
              </a:rPr>
              <a:t>　左から順に正の整数を割り当てることができる</a:t>
            </a:r>
            <a:r>
              <a:rPr lang="ja-JP" altLang="en-US" dirty="0">
                <a:latin typeface="+mn-ea"/>
                <a:ea typeface="+mn-ea"/>
              </a:rPr>
              <a:t>． </a:t>
            </a:r>
            <a:r>
              <a:rPr lang="ja-JP" altLang="en-US" dirty="0" smtClean="0">
                <a:latin typeface="+mn-ea"/>
                <a:ea typeface="+mn-ea"/>
              </a:rPr>
              <a:t>　■</a:t>
            </a:r>
            <a:endParaRPr lang="ja-JP" altLang="en-US" dirty="0">
              <a:latin typeface="+mn-ea"/>
              <a:ea typeface="+mn-ea"/>
            </a:endParaRP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2935367" y="5306281"/>
            <a:ext cx="6400621" cy="430913"/>
            <a:chOff x="2935367" y="5306281"/>
            <a:chExt cx="6400621" cy="430913"/>
          </a:xfrm>
        </p:grpSpPr>
        <p:sp>
          <p:nvSpPr>
            <p:cNvPr id="4" name="正方形/長方形 3"/>
            <p:cNvSpPr/>
            <p:nvPr/>
          </p:nvSpPr>
          <p:spPr>
            <a:xfrm>
              <a:off x="5945316" y="5367862"/>
              <a:ext cx="3390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4  </a:t>
              </a:r>
              <a:r>
                <a:rPr lang="en-US" altLang="ja-JP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5    ……      </a:t>
              </a:r>
              <a:r>
                <a:rPr lang="ja-JP" altLang="en-US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　</a:t>
              </a:r>
              <a:r>
                <a:rPr lang="en-US" altLang="ja-JP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m </a:t>
              </a:r>
              <a:r>
                <a:rPr lang="en-US" altLang="ja-JP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……………</a:t>
              </a:r>
              <a:endParaRPr lang="ja-JP" altLang="en-US" dirty="0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2935367" y="5318575"/>
              <a:ext cx="4732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1 </a:t>
              </a:r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3328977" y="5306281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2 </a:t>
              </a:r>
              <a:endParaRPr lang="ja-JP" altLang="en-US" dirty="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564369" y="5317714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3 </a:t>
              </a:r>
              <a:endParaRPr lang="ja-JP" altLang="en-US" dirty="0"/>
            </a:p>
          </p:txBody>
        </p:sp>
      </p:grpSp>
      <p:sp>
        <p:nvSpPr>
          <p:cNvPr id="54" name="タイトル 1"/>
          <p:cNvSpPr>
            <a:spLocks noGrp="1"/>
          </p:cNvSpPr>
          <p:nvPr>
            <p:ph type="title"/>
          </p:nvPr>
        </p:nvSpPr>
        <p:spPr>
          <a:xfrm>
            <a:off x="655324" y="69039"/>
            <a:ext cx="10515600" cy="935849"/>
          </a:xfrm>
        </p:spPr>
        <p:txBody>
          <a:bodyPr/>
          <a:lstStyle/>
          <a:p>
            <a:r>
              <a:rPr kumimoji="1" lang="ja-JP" altLang="en-US" dirty="0" smtClean="0"/>
              <a:t>可算集合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8869301"/>
      </p:ext>
    </p:extLst>
  </p:cSld>
  <p:clrMapOvr>
    <a:masterClrMapping/>
  </p:clrMapOvr>
  <p:transition spd="slow" advTm="133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6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6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6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6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6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8612" grpId="0" autoUpdateAnimBg="0"/>
      <p:bldP spid="68613" grpId="0" autoUpdateAnimBg="0"/>
      <p:bldP spid="68631" grpId="0" autoUpdateAnimBg="0"/>
      <p:bldP spid="68653" grpId="0" autoUpdateAnimBg="0"/>
      <p:bldP spid="68654" grpId="0" autoUpdateAnimBg="0"/>
      <p:bldP spid="68655" grpId="0" autoUpdateAnimBg="0"/>
      <p:bldP spid="6865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1028"/>
          <p:cNvSpPr txBox="1">
            <a:spLocks noChangeArrowheads="1"/>
          </p:cNvSpPr>
          <p:nvPr/>
        </p:nvSpPr>
        <p:spPr bwMode="auto">
          <a:xfrm>
            <a:off x="1981200" y="1010197"/>
            <a:ext cx="7239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非可算集合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可算</a:t>
            </a:r>
            <a:r>
              <a:rPr lang="ja-JP" altLang="en-US" sz="2000" dirty="0">
                <a:latin typeface="+mn-ea"/>
              </a:rPr>
              <a:t>集合ではない無限集合</a:t>
            </a:r>
          </a:p>
        </p:txBody>
      </p:sp>
      <p:sp>
        <p:nvSpPr>
          <p:cNvPr id="69638" name="Text Box 1030"/>
          <p:cNvSpPr txBox="1">
            <a:spLocks noChangeArrowheads="1"/>
          </p:cNvSpPr>
          <p:nvPr/>
        </p:nvSpPr>
        <p:spPr bwMode="auto">
          <a:xfrm>
            <a:off x="1981200" y="1405485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FF0000"/>
                </a:solidFill>
                <a:latin typeface="+mn-ea"/>
              </a:rPr>
              <a:t>【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</a:rPr>
              <a:t>命題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単位閉</a:t>
            </a:r>
            <a:r>
              <a:rPr lang="ja-JP" altLang="en-US" sz="2000" dirty="0">
                <a:latin typeface="+mn-ea"/>
              </a:rPr>
              <a:t>区間 </a:t>
            </a:r>
            <a:r>
              <a:rPr lang="en-US" altLang="ja-JP" sz="2000" dirty="0">
                <a:latin typeface="+mn-ea"/>
              </a:rPr>
              <a:t>[0,1] </a:t>
            </a:r>
            <a:r>
              <a:rPr lang="ja-JP" altLang="en-US" sz="2000" dirty="0">
                <a:latin typeface="+mn-ea"/>
              </a:rPr>
              <a:t>上の実数は非可算集合</a:t>
            </a:r>
          </a:p>
        </p:txBody>
      </p:sp>
      <p:sp>
        <p:nvSpPr>
          <p:cNvPr id="69670" name="Rectangle 1062"/>
          <p:cNvSpPr>
            <a:spLocks noChangeArrowheads="1"/>
          </p:cNvSpPr>
          <p:nvPr/>
        </p:nvSpPr>
        <p:spPr bwMode="auto">
          <a:xfrm>
            <a:off x="1981200" y="1786485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証明</a:t>
            </a:r>
            <a:r>
              <a:rPr lang="en-US" altLang="ja-JP" sz="2000" dirty="0">
                <a:latin typeface="+mn-ea"/>
              </a:rPr>
              <a:t>】</a:t>
            </a:r>
          </a:p>
        </p:txBody>
      </p:sp>
      <p:sp>
        <p:nvSpPr>
          <p:cNvPr id="69671" name="Rectangle 1063"/>
          <p:cNvSpPr>
            <a:spLocks noChangeArrowheads="1"/>
          </p:cNvSpPr>
          <p:nvPr/>
        </p:nvSpPr>
        <p:spPr bwMode="auto">
          <a:xfrm>
            <a:off x="1981200" y="2270672"/>
            <a:ext cx="96744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dirty="0">
                <a:latin typeface="+mn-ea"/>
                <a:ea typeface="+mn-ea"/>
              </a:rPr>
              <a:t>〔</a:t>
            </a:r>
            <a:r>
              <a:rPr lang="ja-JP" altLang="en-US" sz="2000" dirty="0">
                <a:latin typeface="+mn-ea"/>
                <a:ea typeface="+mn-ea"/>
              </a:rPr>
              <a:t>仮定</a:t>
            </a:r>
            <a:r>
              <a:rPr lang="en-US" altLang="ja-JP" sz="2000" dirty="0" smtClean="0">
                <a:latin typeface="+mn-ea"/>
                <a:ea typeface="+mn-ea"/>
              </a:rPr>
              <a:t>〕</a:t>
            </a:r>
            <a:r>
              <a:rPr lang="ja-JP" altLang="en-US" sz="2000" dirty="0" smtClean="0">
                <a:latin typeface="+mn-ea"/>
                <a:ea typeface="+mn-ea"/>
              </a:rPr>
              <a:t>　単位</a:t>
            </a:r>
            <a:r>
              <a:rPr lang="ja-JP" altLang="en-US" sz="2000" dirty="0">
                <a:latin typeface="+mn-ea"/>
                <a:ea typeface="+mn-ea"/>
              </a:rPr>
              <a:t>区間上の実数</a:t>
            </a:r>
            <a:r>
              <a:rPr lang="ja-JP" altLang="en-US" sz="2000" dirty="0" smtClean="0">
                <a:latin typeface="+mn-ea"/>
                <a:ea typeface="+mn-ea"/>
              </a:rPr>
              <a:t>は、小数</a:t>
            </a:r>
            <a:r>
              <a:rPr lang="ja-JP" altLang="en-US" sz="2000" dirty="0">
                <a:latin typeface="+mn-ea"/>
                <a:ea typeface="+mn-ea"/>
              </a:rPr>
              <a:t>として上から下へ順に並べることが</a:t>
            </a:r>
            <a:r>
              <a:rPr lang="ja-JP" altLang="en-US" sz="2000" dirty="0" smtClean="0">
                <a:latin typeface="+mn-ea"/>
                <a:ea typeface="+mn-ea"/>
              </a:rPr>
              <a:t>できる</a:t>
            </a:r>
            <a:endParaRPr lang="ja-JP" altLang="en-US" sz="2000" dirty="0">
              <a:latin typeface="+mn-ea"/>
              <a:ea typeface="+mn-ea"/>
            </a:endParaRPr>
          </a:p>
        </p:txBody>
      </p:sp>
      <p:sp>
        <p:nvSpPr>
          <p:cNvPr id="69672" name="Rectangle 1064"/>
          <p:cNvSpPr>
            <a:spLocks noChangeArrowheads="1"/>
          </p:cNvSpPr>
          <p:nvPr/>
        </p:nvSpPr>
        <p:spPr bwMode="auto">
          <a:xfrm>
            <a:off x="2139950" y="2877097"/>
            <a:ext cx="831349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0.  0  0  0  0  0  0  0  0  0  0  0  0  0  0  0  0  0  0  0  0  0  0  0  0  0  </a:t>
            </a:r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……</a:t>
            </a:r>
            <a:endParaRPr lang="en-US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0. </a:t>
            </a:r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0  0  </a:t>
            </a:r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0  0  0  0  0  0  0  0  0  0  0  0  0  0  0  0  a  b  c  d  e  f  g   </a:t>
            </a:r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……</a:t>
            </a:r>
            <a:endParaRPr lang="en-US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0.  0  0  0  0  0  0  0  0  0  0  0  0  a’ b’ c’ d’ e’ f’ g’ h’ </a:t>
            </a:r>
            <a:r>
              <a:rPr lang="en-US" altLang="ja-JP" dirty="0" err="1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i</a:t>
            </a:r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’ j’ k’ l’ m</a:t>
            </a:r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’……</a:t>
            </a:r>
            <a:endParaRPr lang="en-US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eaLnBrk="1" hangingPunct="1"/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                                    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0.  5  0  0  0  0  0  0  0  0  0  0  0  0  0  0  0  0  0  a” b” c” d” e” f” g” </a:t>
            </a:r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……</a:t>
            </a:r>
            <a:endParaRPr lang="en-US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eaLnBrk="1" hangingPunct="1"/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                                    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1.  0  0  0  0  0  0  0  0  0  0  0  0  0  0  0  0  0  0  0  0  0  0  0  0  </a:t>
            </a:r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0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</a:t>
            </a:r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……</a:t>
            </a:r>
            <a:endParaRPr lang="en-US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69689" name="Group 1081"/>
          <p:cNvGrpSpPr>
            <a:grpSpLocks/>
          </p:cNvGrpSpPr>
          <p:nvPr/>
        </p:nvGrpSpPr>
        <p:grpSpPr bwMode="auto">
          <a:xfrm>
            <a:off x="2178050" y="2961303"/>
            <a:ext cx="703263" cy="3260725"/>
            <a:chOff x="422" y="1888"/>
            <a:chExt cx="443" cy="2054"/>
          </a:xfrm>
        </p:grpSpPr>
        <p:sp>
          <p:nvSpPr>
            <p:cNvPr id="16406" name="Rectangle 1066"/>
            <p:cNvSpPr>
              <a:spLocks noChangeArrowheads="1"/>
            </p:cNvSpPr>
            <p:nvPr/>
          </p:nvSpPr>
          <p:spPr bwMode="auto">
            <a:xfrm>
              <a:off x="644" y="1888"/>
              <a:ext cx="148" cy="1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16407" name="Rectangle 1073"/>
            <p:cNvSpPr>
              <a:spLocks noChangeArrowheads="1"/>
            </p:cNvSpPr>
            <p:nvPr/>
          </p:nvSpPr>
          <p:spPr bwMode="auto">
            <a:xfrm>
              <a:off x="422" y="3690"/>
              <a:ext cx="44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2000" dirty="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0.  8</a:t>
              </a:r>
            </a:p>
          </p:txBody>
        </p:sp>
      </p:grpSp>
      <p:sp>
        <p:nvSpPr>
          <p:cNvPr id="69684" name="Rectangle 1076"/>
          <p:cNvSpPr>
            <a:spLocks noChangeArrowheads="1"/>
          </p:cNvSpPr>
          <p:nvPr/>
        </p:nvSpPr>
        <p:spPr bwMode="auto">
          <a:xfrm>
            <a:off x="3429000" y="5833022"/>
            <a:ext cx="3071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A  B ………………………</a:t>
            </a:r>
          </a:p>
        </p:txBody>
      </p:sp>
      <p:grpSp>
        <p:nvGrpSpPr>
          <p:cNvPr id="69690" name="Group 1082"/>
          <p:cNvGrpSpPr>
            <a:grpSpLocks/>
          </p:cNvGrpSpPr>
          <p:nvPr/>
        </p:nvGrpSpPr>
        <p:grpSpPr bwMode="auto">
          <a:xfrm>
            <a:off x="2793210" y="3410289"/>
            <a:ext cx="333375" cy="2813051"/>
            <a:chOff x="808" y="2192"/>
            <a:chExt cx="210" cy="1772"/>
          </a:xfrm>
        </p:grpSpPr>
        <p:sp>
          <p:nvSpPr>
            <p:cNvPr id="16404" name="Rectangle 1074"/>
            <p:cNvSpPr>
              <a:spLocks noChangeArrowheads="1"/>
            </p:cNvSpPr>
            <p:nvPr/>
          </p:nvSpPr>
          <p:spPr bwMode="auto">
            <a:xfrm>
              <a:off x="808" y="3712"/>
              <a:ext cx="21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2000" dirty="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</a:p>
          </p:txBody>
        </p:sp>
        <p:sp>
          <p:nvSpPr>
            <p:cNvPr id="16405" name="Rectangle 1077"/>
            <p:cNvSpPr>
              <a:spLocks noChangeArrowheads="1"/>
            </p:cNvSpPr>
            <p:nvPr/>
          </p:nvSpPr>
          <p:spPr bwMode="auto">
            <a:xfrm>
              <a:off x="816" y="2192"/>
              <a:ext cx="148" cy="1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69691" name="Group 1083"/>
          <p:cNvGrpSpPr>
            <a:grpSpLocks/>
          </p:cNvGrpSpPr>
          <p:nvPr/>
        </p:nvGrpSpPr>
        <p:grpSpPr bwMode="auto">
          <a:xfrm>
            <a:off x="3049817" y="3802760"/>
            <a:ext cx="363538" cy="2419344"/>
            <a:chOff x="916" y="2525"/>
            <a:chExt cx="229" cy="1524"/>
          </a:xfrm>
        </p:grpSpPr>
        <p:sp>
          <p:nvSpPr>
            <p:cNvPr id="16402" name="Rectangle 1075"/>
            <p:cNvSpPr>
              <a:spLocks noChangeArrowheads="1"/>
            </p:cNvSpPr>
            <p:nvPr/>
          </p:nvSpPr>
          <p:spPr bwMode="auto">
            <a:xfrm>
              <a:off x="935" y="3797"/>
              <a:ext cx="21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2000" dirty="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3</a:t>
              </a:r>
            </a:p>
          </p:txBody>
        </p:sp>
        <p:sp>
          <p:nvSpPr>
            <p:cNvPr id="16403" name="Rectangle 1078"/>
            <p:cNvSpPr>
              <a:spLocks noChangeArrowheads="1"/>
            </p:cNvSpPr>
            <p:nvPr/>
          </p:nvSpPr>
          <p:spPr bwMode="auto">
            <a:xfrm>
              <a:off x="916" y="2525"/>
              <a:ext cx="197" cy="1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69692" name="Group 1084"/>
          <p:cNvGrpSpPr>
            <a:grpSpLocks/>
          </p:cNvGrpSpPr>
          <p:nvPr/>
        </p:nvGrpSpPr>
        <p:grpSpPr bwMode="auto">
          <a:xfrm>
            <a:off x="6747532" y="4461505"/>
            <a:ext cx="2022474" cy="1731971"/>
            <a:chOff x="3409" y="3032"/>
            <a:chExt cx="1274" cy="1091"/>
          </a:xfrm>
        </p:grpSpPr>
        <p:sp>
          <p:nvSpPr>
            <p:cNvPr id="16400" name="Rectangle 1079"/>
            <p:cNvSpPr>
              <a:spLocks noChangeArrowheads="1"/>
            </p:cNvSpPr>
            <p:nvPr/>
          </p:nvSpPr>
          <p:spPr bwMode="auto">
            <a:xfrm>
              <a:off x="3428" y="3032"/>
              <a:ext cx="148" cy="1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16401" name="Rectangle 1080"/>
            <p:cNvSpPr>
              <a:spLocks noChangeArrowheads="1"/>
            </p:cNvSpPr>
            <p:nvPr/>
          </p:nvSpPr>
          <p:spPr bwMode="auto">
            <a:xfrm>
              <a:off x="3409" y="3871"/>
              <a:ext cx="127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2000" dirty="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A’………………</a:t>
              </a:r>
            </a:p>
          </p:txBody>
        </p:sp>
      </p:grpSp>
      <p:grpSp>
        <p:nvGrpSpPr>
          <p:cNvPr id="69694" name="Group 1086"/>
          <p:cNvGrpSpPr>
            <a:grpSpLocks/>
          </p:cNvGrpSpPr>
          <p:nvPr/>
        </p:nvGrpSpPr>
        <p:grpSpPr bwMode="auto">
          <a:xfrm>
            <a:off x="2133600" y="5810797"/>
            <a:ext cx="7848600" cy="947738"/>
            <a:chOff x="384" y="3600"/>
            <a:chExt cx="4944" cy="597"/>
          </a:xfrm>
        </p:grpSpPr>
        <p:sp>
          <p:nvSpPr>
            <p:cNvPr id="16398" name="Rectangle 1072"/>
            <p:cNvSpPr>
              <a:spLocks noChangeArrowheads="1"/>
            </p:cNvSpPr>
            <p:nvPr/>
          </p:nvSpPr>
          <p:spPr bwMode="auto">
            <a:xfrm>
              <a:off x="384" y="3945"/>
              <a:ext cx="494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この実数</a:t>
              </a:r>
              <a:r>
                <a:rPr lang="ja-JP" altLang="en-US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は、上</a:t>
              </a:r>
              <a:r>
                <a:rPr lang="ja-JP" altLang="en-US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の数表（区間</a:t>
              </a:r>
              <a:r>
                <a:rPr lang="en-US" altLang="ja-JP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[0,1] </a:t>
              </a:r>
              <a:r>
                <a:rPr lang="ja-JP" altLang="en-US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上の実数）に存在</a:t>
              </a:r>
              <a:r>
                <a:rPr lang="ja-JP" altLang="en-US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しない</a:t>
              </a:r>
              <a:r>
                <a:rPr lang="ja-JP" altLang="en-US" sz="20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．</a:t>
              </a:r>
              <a:r>
                <a:rPr lang="ja-JP" altLang="en-US" sz="20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■</a:t>
              </a:r>
              <a:endPara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16399" name="Rectangle 1085"/>
            <p:cNvSpPr>
              <a:spLocks noChangeArrowheads="1"/>
            </p:cNvSpPr>
            <p:nvPr/>
          </p:nvSpPr>
          <p:spPr bwMode="auto">
            <a:xfrm>
              <a:off x="432" y="3600"/>
              <a:ext cx="4512" cy="2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hangingPunct="1"/>
              <a:endParaRPr lang="ja-JP" altLang="ja-JP" sz="200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5" name="タイトル 1"/>
          <p:cNvSpPr>
            <a:spLocks noGrp="1"/>
          </p:cNvSpPr>
          <p:nvPr>
            <p:ph type="title"/>
          </p:nvPr>
        </p:nvSpPr>
        <p:spPr>
          <a:xfrm>
            <a:off x="655324" y="69039"/>
            <a:ext cx="10515600" cy="939479"/>
          </a:xfrm>
        </p:spPr>
        <p:txBody>
          <a:bodyPr/>
          <a:lstStyle/>
          <a:p>
            <a:r>
              <a:rPr kumimoji="1" lang="ja-JP" altLang="en-US" dirty="0" smtClean="0"/>
              <a:t>非可算集合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6186574"/>
      </p:ext>
    </p:extLst>
  </p:cSld>
  <p:clrMapOvr>
    <a:masterClrMapping/>
  </p:clrMapOvr>
  <p:transition spd="slow" advTm="116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9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6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6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69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9636" grpId="0" autoUpdateAnimBg="0"/>
      <p:bldP spid="69638" grpId="0" autoUpdateAnimBg="0"/>
      <p:bldP spid="69670" grpId="0" autoUpdateAnimBg="0"/>
      <p:bldP spid="69671" grpId="0" autoUpdateAnimBg="0"/>
      <p:bldP spid="69672" grpId="0" autoUpdateAnimBg="0"/>
      <p:bldP spid="6968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95437" y="1076395"/>
            <a:ext cx="93376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コーシー列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　距離</a:t>
            </a:r>
            <a:r>
              <a:rPr lang="ja-JP" altLang="en-US" dirty="0">
                <a:latin typeface="+mn-ea"/>
              </a:rPr>
              <a:t>空間</a:t>
            </a:r>
            <a:r>
              <a:rPr lang="en-US" altLang="ja-JP" dirty="0">
                <a:latin typeface="+mn-ea"/>
              </a:rPr>
              <a:t>(</a:t>
            </a:r>
            <a:r>
              <a:rPr lang="en-US" altLang="ja-JP" dirty="0" err="1">
                <a:latin typeface="+mn-ea"/>
              </a:rPr>
              <a:t>X,d</a:t>
            </a:r>
            <a:r>
              <a:rPr lang="en-US" altLang="ja-JP" dirty="0">
                <a:latin typeface="+mn-ea"/>
              </a:rPr>
              <a:t>)</a:t>
            </a:r>
            <a:r>
              <a:rPr lang="ja-JP" altLang="en-US" dirty="0" err="1">
                <a:latin typeface="+mn-ea"/>
              </a:rPr>
              <a:t>の可算</a:t>
            </a:r>
            <a:r>
              <a:rPr lang="ja-JP" altLang="en-US" dirty="0">
                <a:latin typeface="+mn-ea"/>
              </a:rPr>
              <a:t>個の点列</a:t>
            </a:r>
            <a:r>
              <a:rPr lang="en-US" altLang="ja-JP" dirty="0">
                <a:latin typeface="+mn-ea"/>
              </a:rPr>
              <a:t>{</a:t>
            </a:r>
            <a:r>
              <a:rPr lang="en-US" altLang="ja-JP" dirty="0" err="1">
                <a:latin typeface="+mn-ea"/>
              </a:rPr>
              <a:t>x</a:t>
            </a:r>
            <a:r>
              <a:rPr lang="en-US" altLang="ja-JP" baseline="-25000" dirty="0" err="1">
                <a:latin typeface="+mn-ea"/>
              </a:rPr>
              <a:t>i</a:t>
            </a:r>
            <a:r>
              <a:rPr lang="en-US" altLang="ja-JP" dirty="0" err="1">
                <a:latin typeface="+mn-ea"/>
              </a:rPr>
              <a:t>∈</a:t>
            </a:r>
            <a:r>
              <a:rPr lang="en-US" altLang="ja-JP" dirty="0" err="1" smtClean="0">
                <a:latin typeface="+mn-ea"/>
              </a:rPr>
              <a:t>X:i</a:t>
            </a:r>
            <a:r>
              <a:rPr lang="en-US" altLang="ja-JP" dirty="0" smtClean="0">
                <a:latin typeface="+mn-ea"/>
              </a:rPr>
              <a:t>=0,1,2</a:t>
            </a:r>
            <a:r>
              <a:rPr lang="en-US" altLang="ja-JP" dirty="0">
                <a:latin typeface="+mn-ea"/>
              </a:rPr>
              <a:t>,…}</a:t>
            </a:r>
            <a:r>
              <a:rPr lang="ja-JP" altLang="en-US" dirty="0" smtClean="0">
                <a:latin typeface="+mn-ea"/>
              </a:rPr>
              <a:t>が，</a:t>
            </a:r>
            <a:endParaRPr lang="en-US" altLang="ja-JP" dirty="0" smtClean="0">
              <a:latin typeface="+mn-ea"/>
            </a:endParaRPr>
          </a:p>
          <a:p>
            <a:pPr>
              <a:defRPr/>
            </a:pPr>
            <a:endParaRPr lang="en-US" altLang="ja-JP" dirty="0" smtClean="0">
              <a:latin typeface="+mn-ea"/>
            </a:endParaRPr>
          </a:p>
          <a:p>
            <a:pPr>
              <a:defRPr/>
            </a:pPr>
            <a:r>
              <a:rPr lang="en-US" altLang="ja-JP" dirty="0">
                <a:latin typeface="+mn-ea"/>
              </a:rPr>
              <a:t>	</a:t>
            </a:r>
            <a:r>
              <a:rPr lang="en-US" altLang="ja-JP" dirty="0" err="1" smtClean="0">
                <a:latin typeface="+mn-ea"/>
              </a:rPr>
              <a:t>lim</a:t>
            </a:r>
            <a:r>
              <a:rPr lang="en-US" altLang="ja-JP" baseline="-25000" dirty="0" err="1" smtClean="0">
                <a:latin typeface="+mn-ea"/>
              </a:rPr>
              <a:t>i,j</a:t>
            </a:r>
            <a:r>
              <a:rPr lang="en-US" altLang="ja-JP" baseline="-25000" dirty="0">
                <a:latin typeface="+mn-ea"/>
              </a:rPr>
              <a:t>→∞</a:t>
            </a:r>
            <a:r>
              <a:rPr lang="en-US" altLang="ja-JP" dirty="0">
                <a:latin typeface="+mn-ea"/>
              </a:rPr>
              <a:t> d(x</a:t>
            </a:r>
            <a:r>
              <a:rPr lang="en-US" altLang="ja-JP" baseline="-25000" dirty="0">
                <a:latin typeface="+mn-ea"/>
              </a:rPr>
              <a:t>i</a:t>
            </a:r>
            <a:r>
              <a:rPr lang="en-US" altLang="ja-JP" dirty="0">
                <a:latin typeface="+mn-ea"/>
              </a:rPr>
              <a:t>, </a:t>
            </a:r>
            <a:r>
              <a:rPr lang="en-US" altLang="ja-JP" dirty="0" err="1">
                <a:latin typeface="+mn-ea"/>
              </a:rPr>
              <a:t>x</a:t>
            </a:r>
            <a:r>
              <a:rPr lang="en-US" altLang="ja-JP" baseline="-25000" dirty="0" err="1">
                <a:latin typeface="+mn-ea"/>
              </a:rPr>
              <a:t>j</a:t>
            </a:r>
            <a:r>
              <a:rPr lang="en-US" altLang="ja-JP" dirty="0">
                <a:latin typeface="+mn-ea"/>
              </a:rPr>
              <a:t>)</a:t>
            </a:r>
            <a:r>
              <a:rPr lang="en-US" altLang="ja-JP" baseline="-25000" dirty="0">
                <a:latin typeface="+mn-ea"/>
              </a:rPr>
              <a:t> </a:t>
            </a:r>
            <a:r>
              <a:rPr lang="en-US" altLang="ja-JP" dirty="0">
                <a:latin typeface="+mn-ea"/>
              </a:rPr>
              <a:t>→0</a:t>
            </a:r>
          </a:p>
          <a:p>
            <a:pPr>
              <a:defRPr/>
            </a:pPr>
            <a:endParaRPr lang="en-US" altLang="ja-JP" dirty="0" smtClean="0">
              <a:latin typeface="+mn-ea"/>
            </a:endParaRPr>
          </a:p>
          <a:p>
            <a:pPr>
              <a:defRPr/>
            </a:pPr>
            <a:r>
              <a:rPr lang="ja-JP" altLang="en-US" dirty="0">
                <a:latin typeface="+mn-ea"/>
              </a:rPr>
              <a:t>　を満足する</a:t>
            </a:r>
            <a:r>
              <a:rPr lang="ja-JP" altLang="en-US" dirty="0" smtClean="0">
                <a:latin typeface="+mn-ea"/>
              </a:rPr>
              <a:t>とき、これ</a:t>
            </a:r>
            <a:r>
              <a:rPr lang="ja-JP" altLang="en-US" dirty="0">
                <a:latin typeface="+mn-ea"/>
              </a:rPr>
              <a:t>を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コーシー列</a:t>
            </a:r>
            <a:r>
              <a:rPr lang="ja-JP" altLang="en-US" dirty="0">
                <a:latin typeface="+mn-ea"/>
              </a:rPr>
              <a:t>と</a:t>
            </a:r>
            <a:r>
              <a:rPr lang="ja-JP" altLang="en-US" dirty="0" smtClean="0">
                <a:latin typeface="+mn-ea"/>
              </a:rPr>
              <a:t>いう</a:t>
            </a:r>
            <a:r>
              <a:rPr lang="ja-JP" altLang="en-US" dirty="0">
                <a:latin typeface="+mn-ea"/>
              </a:rPr>
              <a:t>．</a:t>
            </a:r>
          </a:p>
        </p:txBody>
      </p:sp>
      <p:sp>
        <p:nvSpPr>
          <p:cNvPr id="70690" name="Rectangle 34"/>
          <p:cNvSpPr>
            <a:spLocks noChangeArrowheads="1"/>
          </p:cNvSpPr>
          <p:nvPr/>
        </p:nvSpPr>
        <p:spPr bwMode="auto">
          <a:xfrm>
            <a:off x="1595437" y="3183305"/>
            <a:ext cx="8512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距離空間の完備性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　すべて</a:t>
            </a:r>
            <a:r>
              <a:rPr lang="ja-JP" altLang="en-US" dirty="0">
                <a:latin typeface="+mn-ea"/>
              </a:rPr>
              <a:t>のコーシー列が収束する距離空間は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完備</a:t>
            </a:r>
            <a:r>
              <a:rPr lang="ja-JP" altLang="en-US" dirty="0">
                <a:latin typeface="+mn-ea"/>
              </a:rPr>
              <a:t>で</a:t>
            </a:r>
            <a:r>
              <a:rPr lang="ja-JP" altLang="en-US" dirty="0" smtClean="0">
                <a:latin typeface="+mn-ea"/>
              </a:rPr>
              <a:t>ある</a:t>
            </a:r>
            <a:r>
              <a:rPr lang="ja-JP" altLang="en-US" dirty="0">
                <a:latin typeface="+mn-ea"/>
              </a:rPr>
              <a:t>．</a:t>
            </a:r>
          </a:p>
        </p:txBody>
      </p:sp>
      <p:sp>
        <p:nvSpPr>
          <p:cNvPr id="70692" name="Text Box 36"/>
          <p:cNvSpPr txBox="1">
            <a:spLocks noChangeArrowheads="1"/>
          </p:cNvSpPr>
          <p:nvPr/>
        </p:nvSpPr>
        <p:spPr bwMode="auto">
          <a:xfrm>
            <a:off x="1637567" y="3740563"/>
            <a:ext cx="825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+mn-ea"/>
              </a:rPr>
              <a:t>【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例</a:t>
            </a:r>
            <a:r>
              <a:rPr lang="en-US" altLang="ja-JP" dirty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ja-JP" altLang="en-US" dirty="0" smtClean="0">
                <a:solidFill>
                  <a:schemeClr val="accent2"/>
                </a:solidFill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開</a:t>
            </a:r>
            <a:r>
              <a:rPr lang="ja-JP" altLang="en-US" dirty="0">
                <a:latin typeface="+mn-ea"/>
              </a:rPr>
              <a:t>円盤Ｄ＝</a:t>
            </a:r>
            <a:r>
              <a:rPr lang="en-US" altLang="ja-JP" dirty="0">
                <a:latin typeface="+mn-ea"/>
              </a:rPr>
              <a:t>{x : </a:t>
            </a:r>
            <a:r>
              <a:rPr lang="en-US" altLang="ja-JP" dirty="0">
                <a:latin typeface="+mn-ea"/>
                <a:sym typeface="Wingdings" panose="05000000000000000000" pitchFamily="2" charset="2"/>
              </a:rPr>
              <a:t>|x|&lt;r</a:t>
            </a:r>
            <a:r>
              <a:rPr lang="en-US" altLang="ja-JP" dirty="0">
                <a:latin typeface="+mn-ea"/>
              </a:rPr>
              <a:t>}</a:t>
            </a:r>
            <a:r>
              <a:rPr lang="ja-JP" altLang="en-US" dirty="0">
                <a:latin typeface="+mn-ea"/>
              </a:rPr>
              <a:t>上のコーシー列を考えて</a:t>
            </a:r>
            <a:r>
              <a:rPr lang="ja-JP" altLang="en-US" dirty="0" smtClean="0">
                <a:latin typeface="+mn-ea"/>
              </a:rPr>
              <a:t>みよう</a:t>
            </a:r>
            <a:r>
              <a:rPr lang="ja-JP" altLang="en-US" dirty="0">
                <a:latin typeface="+mn-ea"/>
              </a:rPr>
              <a:t>．</a:t>
            </a:r>
          </a:p>
        </p:txBody>
      </p:sp>
      <p:sp>
        <p:nvSpPr>
          <p:cNvPr id="70693" name="Oval 37"/>
          <p:cNvSpPr>
            <a:spLocks noChangeArrowheads="1"/>
          </p:cNvSpPr>
          <p:nvPr/>
        </p:nvSpPr>
        <p:spPr bwMode="auto">
          <a:xfrm>
            <a:off x="2279650" y="4619259"/>
            <a:ext cx="20574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endParaRPr lang="ja-JP" altLang="en-US" b="1">
              <a:latin typeface="+mn-ea"/>
              <a:ea typeface="+mn-ea"/>
            </a:endParaRPr>
          </a:p>
        </p:txBody>
      </p:sp>
      <p:grpSp>
        <p:nvGrpSpPr>
          <p:cNvPr id="70705" name="Group 49"/>
          <p:cNvGrpSpPr>
            <a:grpSpLocks/>
          </p:cNvGrpSpPr>
          <p:nvPr/>
        </p:nvGrpSpPr>
        <p:grpSpPr bwMode="auto">
          <a:xfrm>
            <a:off x="2279652" y="4390661"/>
            <a:ext cx="7745413" cy="960438"/>
            <a:chOff x="720" y="2304"/>
            <a:chExt cx="4879" cy="605"/>
          </a:xfrm>
        </p:grpSpPr>
        <p:grpSp>
          <p:nvGrpSpPr>
            <p:cNvPr id="18448" name="Group 42"/>
            <p:cNvGrpSpPr>
              <a:grpSpLocks/>
            </p:cNvGrpSpPr>
            <p:nvPr/>
          </p:nvGrpSpPr>
          <p:grpSpPr bwMode="auto">
            <a:xfrm>
              <a:off x="720" y="2754"/>
              <a:ext cx="925" cy="155"/>
              <a:chOff x="720" y="2754"/>
              <a:chExt cx="925" cy="155"/>
            </a:xfrm>
          </p:grpSpPr>
          <p:sp>
            <p:nvSpPr>
              <p:cNvPr id="18452" name="Oval 40"/>
              <p:cNvSpPr>
                <a:spLocks noChangeArrowheads="1"/>
              </p:cNvSpPr>
              <p:nvPr/>
            </p:nvSpPr>
            <p:spPr bwMode="auto">
              <a:xfrm>
                <a:off x="1584" y="27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b="1">
                  <a:latin typeface="+mn-ea"/>
                  <a:ea typeface="+mn-ea"/>
                </a:endParaRPr>
              </a:p>
            </p:txBody>
          </p:sp>
          <p:sp>
            <p:nvSpPr>
              <p:cNvPr id="18453" name="Text Box 41"/>
              <p:cNvSpPr txBox="1">
                <a:spLocks noChangeArrowheads="1"/>
              </p:cNvSpPr>
              <p:nvPr/>
            </p:nvSpPr>
            <p:spPr bwMode="auto">
              <a:xfrm>
                <a:off x="720" y="2754"/>
                <a:ext cx="925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ja-JP" altLang="en-US" sz="1000" b="1" dirty="0">
                    <a:latin typeface="+mn-ea"/>
                    <a:ea typeface="+mn-ea"/>
                  </a:rPr>
                  <a:t>・ ・ ・ ・ ・ ・ ・ ・</a:t>
                </a:r>
              </a:p>
            </p:txBody>
          </p:sp>
        </p:grpSp>
        <p:grpSp>
          <p:nvGrpSpPr>
            <p:cNvPr id="18449" name="Group 45"/>
            <p:cNvGrpSpPr>
              <a:grpSpLocks/>
            </p:cNvGrpSpPr>
            <p:nvPr/>
          </p:nvGrpSpPr>
          <p:grpSpPr bwMode="auto">
            <a:xfrm>
              <a:off x="1680" y="2304"/>
              <a:ext cx="3919" cy="480"/>
              <a:chOff x="1680" y="2304"/>
              <a:chExt cx="3919" cy="480"/>
            </a:xfrm>
          </p:grpSpPr>
          <p:sp>
            <p:nvSpPr>
              <p:cNvPr id="18450" name="Line 43"/>
              <p:cNvSpPr>
                <a:spLocks noChangeShapeType="1"/>
              </p:cNvSpPr>
              <p:nvPr/>
            </p:nvSpPr>
            <p:spPr bwMode="auto">
              <a:xfrm flipV="1">
                <a:off x="1680" y="2437"/>
                <a:ext cx="517" cy="3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8451" name="Rectangle 44"/>
              <p:cNvSpPr>
                <a:spLocks noChangeArrowheads="1"/>
              </p:cNvSpPr>
              <p:nvPr/>
            </p:nvSpPr>
            <p:spPr bwMode="auto">
              <a:xfrm>
                <a:off x="2273" y="2304"/>
                <a:ext cx="332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r>
                  <a:rPr lang="ja-JP" altLang="en-US" b="1" dirty="0">
                    <a:solidFill>
                      <a:srgbClr val="FF0000"/>
                    </a:solidFill>
                    <a:latin typeface="+mn-ea"/>
                    <a:ea typeface="+mn-ea"/>
                  </a:rPr>
                  <a:t>内側の点</a:t>
                </a:r>
                <a:r>
                  <a:rPr lang="ja-JP" altLang="en-US" dirty="0">
                    <a:latin typeface="+mn-ea"/>
                    <a:ea typeface="+mn-ea"/>
                  </a:rPr>
                  <a:t>を極限とするコーシー列は収束</a:t>
                </a:r>
                <a:r>
                  <a:rPr lang="ja-JP" altLang="en-US" dirty="0" smtClean="0">
                    <a:latin typeface="+mn-ea"/>
                    <a:ea typeface="+mn-ea"/>
                  </a:rPr>
                  <a:t>する</a:t>
                </a:r>
                <a:r>
                  <a:rPr lang="ja-JP" altLang="en-US" dirty="0">
                    <a:latin typeface="+mn-ea"/>
                    <a:ea typeface="+mn-ea"/>
                  </a:rPr>
                  <a:t>．</a:t>
                </a:r>
              </a:p>
            </p:txBody>
          </p:sp>
        </p:grpSp>
      </p:grpSp>
      <p:grpSp>
        <p:nvGrpSpPr>
          <p:cNvPr id="70706" name="Group 50"/>
          <p:cNvGrpSpPr>
            <a:grpSpLocks/>
          </p:cNvGrpSpPr>
          <p:nvPr/>
        </p:nvGrpSpPr>
        <p:grpSpPr bwMode="auto">
          <a:xfrm>
            <a:off x="3041651" y="5041535"/>
            <a:ext cx="6892953" cy="1096963"/>
            <a:chOff x="931" y="2208"/>
            <a:chExt cx="4092" cy="691"/>
          </a:xfrm>
        </p:grpSpPr>
        <p:grpSp>
          <p:nvGrpSpPr>
            <p:cNvPr id="18442" name="Group 51"/>
            <p:cNvGrpSpPr>
              <a:grpSpLocks/>
            </p:cNvGrpSpPr>
            <p:nvPr/>
          </p:nvGrpSpPr>
          <p:grpSpPr bwMode="auto">
            <a:xfrm>
              <a:off x="931" y="2744"/>
              <a:ext cx="774" cy="155"/>
              <a:chOff x="931" y="2744"/>
              <a:chExt cx="774" cy="155"/>
            </a:xfrm>
          </p:grpSpPr>
          <p:sp>
            <p:nvSpPr>
              <p:cNvPr id="18446" name="Oval 52"/>
              <p:cNvSpPr>
                <a:spLocks noChangeArrowheads="1"/>
              </p:cNvSpPr>
              <p:nvPr/>
            </p:nvSpPr>
            <p:spPr bwMode="auto">
              <a:xfrm>
                <a:off x="1584" y="27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b="1">
                  <a:latin typeface="+mn-ea"/>
                  <a:ea typeface="+mn-ea"/>
                </a:endParaRPr>
              </a:p>
            </p:txBody>
          </p:sp>
          <p:sp>
            <p:nvSpPr>
              <p:cNvPr id="18447" name="Text Box 53"/>
              <p:cNvSpPr txBox="1">
                <a:spLocks noChangeArrowheads="1"/>
              </p:cNvSpPr>
              <p:nvPr/>
            </p:nvSpPr>
            <p:spPr bwMode="auto">
              <a:xfrm>
                <a:off x="931" y="2744"/>
                <a:ext cx="774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ja-JP" altLang="en-US" sz="1000" b="1" dirty="0">
                    <a:latin typeface="+mn-ea"/>
                    <a:ea typeface="+mn-ea"/>
                  </a:rPr>
                  <a:t>・ ・ ・ ・ ・ ・ </a:t>
                </a:r>
                <a:r>
                  <a:rPr lang="ja-JP" altLang="en-US" sz="1000" b="1" dirty="0" smtClean="0">
                    <a:latin typeface="+mn-ea"/>
                    <a:ea typeface="+mn-ea"/>
                  </a:rPr>
                  <a:t>・</a:t>
                </a:r>
                <a:endParaRPr lang="ja-JP" altLang="en-US" b="1" dirty="0">
                  <a:latin typeface="+mn-ea"/>
                  <a:ea typeface="+mn-ea"/>
                </a:endParaRPr>
              </a:p>
            </p:txBody>
          </p:sp>
        </p:grpSp>
        <p:grpSp>
          <p:nvGrpSpPr>
            <p:cNvPr id="18443" name="Group 54"/>
            <p:cNvGrpSpPr>
              <a:grpSpLocks/>
            </p:cNvGrpSpPr>
            <p:nvPr/>
          </p:nvGrpSpPr>
          <p:grpSpPr bwMode="auto">
            <a:xfrm>
              <a:off x="1680" y="2208"/>
              <a:ext cx="3343" cy="576"/>
              <a:chOff x="1680" y="2208"/>
              <a:chExt cx="3343" cy="576"/>
            </a:xfrm>
          </p:grpSpPr>
          <p:sp>
            <p:nvSpPr>
              <p:cNvPr id="18444" name="Line 55"/>
              <p:cNvSpPr>
                <a:spLocks noChangeShapeType="1"/>
              </p:cNvSpPr>
              <p:nvPr/>
            </p:nvSpPr>
            <p:spPr bwMode="auto">
              <a:xfrm flipV="1">
                <a:off x="1680" y="2514"/>
                <a:ext cx="480" cy="2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+mn-ea"/>
                </a:endParaRPr>
              </a:p>
            </p:txBody>
          </p:sp>
          <p:sp>
            <p:nvSpPr>
              <p:cNvPr id="18445" name="Rectangle 56"/>
              <p:cNvSpPr>
                <a:spLocks noChangeArrowheads="1"/>
              </p:cNvSpPr>
              <p:nvPr/>
            </p:nvSpPr>
            <p:spPr bwMode="auto">
              <a:xfrm>
                <a:off x="2175" y="2208"/>
                <a:ext cx="2848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r>
                  <a:rPr lang="ja-JP" altLang="en-US" b="1" dirty="0">
                    <a:solidFill>
                      <a:srgbClr val="FF0000"/>
                    </a:solidFill>
                    <a:latin typeface="+mn-ea"/>
                    <a:ea typeface="+mn-ea"/>
                  </a:rPr>
                  <a:t>境界の点</a:t>
                </a:r>
                <a:r>
                  <a:rPr lang="ja-JP" altLang="en-US" dirty="0">
                    <a:latin typeface="+mn-ea"/>
                    <a:ea typeface="+mn-ea"/>
                  </a:rPr>
                  <a:t>を極限とするコーシー列</a:t>
                </a:r>
                <a:r>
                  <a:rPr lang="ja-JP" altLang="en-US" dirty="0" smtClean="0">
                    <a:latin typeface="+mn-ea"/>
                    <a:ea typeface="+mn-ea"/>
                  </a:rPr>
                  <a:t>は、境界点</a:t>
                </a:r>
                <a:r>
                  <a:rPr lang="ja-JP" altLang="en-US" dirty="0">
                    <a:latin typeface="+mn-ea"/>
                    <a:ea typeface="+mn-ea"/>
                  </a:rPr>
                  <a:t>がＤに含まれていないので収束</a:t>
                </a:r>
                <a:r>
                  <a:rPr lang="ja-JP" altLang="en-US" dirty="0" smtClean="0">
                    <a:latin typeface="+mn-ea"/>
                    <a:ea typeface="+mn-ea"/>
                  </a:rPr>
                  <a:t>しない</a:t>
                </a:r>
                <a:r>
                  <a:rPr lang="ja-JP" altLang="en-US" dirty="0">
                    <a:latin typeface="+mn-ea"/>
                    <a:ea typeface="+mn-ea"/>
                  </a:rPr>
                  <a:t>．</a:t>
                </a:r>
              </a:p>
            </p:txBody>
          </p:sp>
        </p:grp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595437" y="2722516"/>
            <a:ext cx="86756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dirty="0" smtClean="0">
                <a:latin typeface="+mn-ea"/>
              </a:rPr>
              <a:t>先端</a:t>
            </a:r>
            <a:r>
              <a:rPr lang="ja-JP" altLang="en-US" dirty="0">
                <a:latin typeface="+mn-ea"/>
              </a:rPr>
              <a:t>へ行くほど、点の間隔が無限</a:t>
            </a:r>
            <a:r>
              <a:rPr lang="ja-JP" altLang="en-US" dirty="0" smtClean="0">
                <a:latin typeface="+mn-ea"/>
              </a:rPr>
              <a:t>に密集する点列</a:t>
            </a:r>
            <a:r>
              <a:rPr lang="ja-JP" altLang="en-US" dirty="0">
                <a:latin typeface="+mn-ea"/>
              </a:rPr>
              <a:t>をイメージすれば</a:t>
            </a:r>
            <a:r>
              <a:rPr lang="ja-JP" altLang="en-US" dirty="0" smtClean="0">
                <a:latin typeface="+mn-ea"/>
              </a:rPr>
              <a:t>いい</a:t>
            </a:r>
            <a:r>
              <a:rPr lang="ja-JP" altLang="en-US" dirty="0">
                <a:latin typeface="+mn-ea"/>
              </a:rPr>
              <a:t>．</a:t>
            </a: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3" name="タイトル 1"/>
          <p:cNvSpPr>
            <a:spLocks noGrp="1"/>
          </p:cNvSpPr>
          <p:nvPr>
            <p:ph type="title"/>
          </p:nvPr>
        </p:nvSpPr>
        <p:spPr>
          <a:xfrm>
            <a:off x="655324" y="69039"/>
            <a:ext cx="10515600" cy="946677"/>
          </a:xfrm>
        </p:spPr>
        <p:txBody>
          <a:bodyPr/>
          <a:lstStyle/>
          <a:p>
            <a:r>
              <a:rPr kumimoji="1" lang="ja-JP" altLang="en-US" dirty="0" smtClean="0"/>
              <a:t>距離空間上のコーシー列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251877"/>
      </p:ext>
    </p:extLst>
  </p:cSld>
  <p:clrMapOvr>
    <a:masterClrMapping/>
  </p:clrMapOvr>
  <p:transition spd="slow" advTm="69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0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0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0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0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0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0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0659" grpId="0" autoUpdateAnimBg="0"/>
      <p:bldP spid="70690" grpId="0" autoUpdateAnimBg="0"/>
      <p:bldP spid="70692" grpId="0" autoUpdateAnimBg="0"/>
      <p:bldP spid="2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1522412" y="1160270"/>
            <a:ext cx="9093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完備化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　大きさ</a:t>
            </a:r>
            <a:r>
              <a:rPr lang="ja-JP" altLang="en-US" dirty="0">
                <a:latin typeface="+mn-ea"/>
              </a:rPr>
              <a:t>の決まった集合（有界集合）</a:t>
            </a:r>
            <a:r>
              <a:rPr lang="en-US" altLang="ja-JP" dirty="0">
                <a:latin typeface="+mn-ea"/>
              </a:rPr>
              <a:t>X</a:t>
            </a:r>
            <a:r>
              <a:rPr lang="ja-JP" altLang="en-US" dirty="0">
                <a:latin typeface="+mn-ea"/>
              </a:rPr>
              <a:t>上であるコーシー列に収束すべき極限が存在しない場合は，その点を加えることで収束させることが</a:t>
            </a:r>
            <a:r>
              <a:rPr lang="ja-JP" altLang="en-US" dirty="0" smtClean="0">
                <a:latin typeface="+mn-ea"/>
              </a:rPr>
              <a:t>できる</a:t>
            </a:r>
            <a:r>
              <a:rPr lang="ja-JP" altLang="en-US" dirty="0">
                <a:latin typeface="+mn-ea"/>
              </a:rPr>
              <a:t>．</a:t>
            </a:r>
            <a:r>
              <a:rPr lang="ja-JP" altLang="en-US" dirty="0" smtClean="0">
                <a:latin typeface="+mn-ea"/>
              </a:rPr>
              <a:t>この操作を</a:t>
            </a:r>
            <a:r>
              <a:rPr lang="ja-JP" altLang="en-US" dirty="0">
                <a:latin typeface="+mn-ea"/>
              </a:rPr>
              <a:t>集合の完備化といい，その結果を集合</a:t>
            </a:r>
            <a:r>
              <a:rPr lang="en-US" altLang="ja-JP" dirty="0">
                <a:latin typeface="+mn-ea"/>
              </a:rPr>
              <a:t>X</a:t>
            </a:r>
            <a:r>
              <a:rPr lang="ja-JP" altLang="en-US" dirty="0" err="1">
                <a:latin typeface="+mn-ea"/>
              </a:rPr>
              <a:t>の閉</a:t>
            </a:r>
            <a:r>
              <a:rPr lang="ja-JP" altLang="en-US" dirty="0">
                <a:latin typeface="+mn-ea"/>
              </a:rPr>
              <a:t>包と</a:t>
            </a:r>
            <a:r>
              <a:rPr lang="ja-JP" altLang="en-US" dirty="0" smtClean="0">
                <a:latin typeface="+mn-ea"/>
              </a:rPr>
              <a:t>いう</a:t>
            </a:r>
            <a:r>
              <a:rPr lang="ja-JP" altLang="en-US" dirty="0">
                <a:latin typeface="+mn-ea"/>
              </a:rPr>
              <a:t>．</a:t>
            </a: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1522412" y="2941441"/>
            <a:ext cx="88534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稠密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　集合</a:t>
            </a:r>
            <a:r>
              <a:rPr lang="en-US" altLang="ja-JP" dirty="0">
                <a:latin typeface="+mn-ea"/>
              </a:rPr>
              <a:t>A</a:t>
            </a:r>
            <a:r>
              <a:rPr lang="ja-JP" altLang="en-US" dirty="0">
                <a:latin typeface="+mn-ea"/>
              </a:rPr>
              <a:t>の部分集合</a:t>
            </a:r>
            <a:r>
              <a:rPr lang="en-US" altLang="ja-JP" dirty="0">
                <a:latin typeface="+mn-ea"/>
              </a:rPr>
              <a:t>B</a:t>
            </a:r>
            <a:r>
              <a:rPr lang="ja-JP" altLang="en-US" dirty="0" err="1">
                <a:latin typeface="+mn-ea"/>
              </a:rPr>
              <a:t>の閉</a:t>
            </a:r>
            <a:r>
              <a:rPr lang="ja-JP" altLang="en-US" dirty="0">
                <a:latin typeface="+mn-ea"/>
              </a:rPr>
              <a:t>包が，</a:t>
            </a:r>
            <a:r>
              <a:rPr lang="en-US" altLang="ja-JP" dirty="0">
                <a:latin typeface="+mn-ea"/>
              </a:rPr>
              <a:t>A</a:t>
            </a:r>
            <a:r>
              <a:rPr lang="ja-JP" altLang="en-US" dirty="0">
                <a:latin typeface="+mn-ea"/>
              </a:rPr>
              <a:t>に一致するならば</a:t>
            </a:r>
            <a:r>
              <a:rPr lang="en-US" altLang="ja-JP" dirty="0">
                <a:latin typeface="+mn-ea"/>
              </a:rPr>
              <a:t>B</a:t>
            </a:r>
            <a:r>
              <a:rPr lang="ja-JP" altLang="en-US" dirty="0">
                <a:latin typeface="+mn-ea"/>
              </a:rPr>
              <a:t>は、稠密であると</a:t>
            </a:r>
            <a:r>
              <a:rPr lang="ja-JP" altLang="en-US" dirty="0" smtClean="0">
                <a:latin typeface="+mn-ea"/>
              </a:rPr>
              <a:t>いう</a:t>
            </a:r>
            <a:r>
              <a:rPr lang="ja-JP" altLang="en-US" dirty="0">
                <a:latin typeface="+mn-ea"/>
              </a:rPr>
              <a:t>．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1522412" y="3524251"/>
            <a:ext cx="9191398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en-US" altLang="ja-JP" dirty="0" smtClean="0">
                <a:solidFill>
                  <a:srgbClr val="FF0000"/>
                </a:solidFill>
                <a:latin typeface="+mn-ea"/>
                <a:ea typeface="+mn-ea"/>
              </a:rPr>
              <a:t>【</a:t>
            </a:r>
            <a:r>
              <a:rPr lang="ja-JP" altLang="en-US" dirty="0" smtClean="0">
                <a:solidFill>
                  <a:srgbClr val="FF0000"/>
                </a:solidFill>
                <a:latin typeface="+mn-ea"/>
                <a:ea typeface="+mn-ea"/>
              </a:rPr>
              <a:t>命題</a:t>
            </a:r>
            <a:r>
              <a:rPr lang="en-US" altLang="ja-JP" dirty="0" smtClean="0">
                <a:solidFill>
                  <a:srgbClr val="FF0000"/>
                </a:solidFill>
                <a:latin typeface="+mn-ea"/>
                <a:ea typeface="+mn-ea"/>
              </a:rPr>
              <a:t>】</a:t>
            </a:r>
            <a:r>
              <a:rPr lang="ja-JP" altLang="en-US" dirty="0" smtClean="0">
                <a:solidFill>
                  <a:srgbClr val="FF0000"/>
                </a:solidFill>
                <a:latin typeface="+mn-ea"/>
                <a:ea typeface="+mn-ea"/>
              </a:rPr>
              <a:t>　</a:t>
            </a:r>
            <a:r>
              <a:rPr lang="ja-JP" altLang="en-US" dirty="0" smtClean="0">
                <a:latin typeface="+mn-ea"/>
                <a:ea typeface="+mn-ea"/>
              </a:rPr>
              <a:t>単位閉</a:t>
            </a:r>
            <a:r>
              <a:rPr lang="ja-JP" altLang="en-US" dirty="0">
                <a:latin typeface="+mn-ea"/>
                <a:ea typeface="+mn-ea"/>
              </a:rPr>
              <a:t>区間 </a:t>
            </a:r>
            <a:r>
              <a:rPr lang="en-US" altLang="ja-JP" dirty="0">
                <a:latin typeface="+mn-ea"/>
                <a:ea typeface="+mn-ea"/>
              </a:rPr>
              <a:t>[0,1] </a:t>
            </a:r>
            <a:r>
              <a:rPr lang="ja-JP" altLang="en-US" dirty="0">
                <a:latin typeface="+mn-ea"/>
                <a:ea typeface="+mn-ea"/>
              </a:rPr>
              <a:t>上で有理数は稠密で</a:t>
            </a:r>
            <a:r>
              <a:rPr lang="ja-JP" altLang="en-US" dirty="0" smtClean="0">
                <a:latin typeface="+mn-ea"/>
                <a:ea typeface="+mn-ea"/>
              </a:rPr>
              <a:t>ある</a:t>
            </a:r>
            <a:r>
              <a:rPr lang="ja-JP" altLang="en-US" dirty="0">
                <a:latin typeface="+mn-ea"/>
                <a:ea typeface="+mn-ea"/>
              </a:rPr>
              <a:t>．</a:t>
            </a:r>
            <a:endParaRPr lang="en-US" altLang="ja-JP" dirty="0">
              <a:latin typeface="+mn-ea"/>
              <a:ea typeface="+mn-ea"/>
            </a:endParaRPr>
          </a:p>
          <a:p>
            <a:pPr eaLnBrk="1" hangingPunct="1"/>
            <a:endParaRPr lang="en-US" altLang="ja-JP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lang="ja-JP" altLang="en-US" dirty="0" smtClean="0">
                <a:latin typeface="+mn-ea"/>
                <a:ea typeface="+mn-ea"/>
              </a:rPr>
              <a:t>　無理数</a:t>
            </a:r>
            <a:r>
              <a:rPr lang="ja-JP" altLang="en-US" dirty="0">
                <a:latin typeface="+mn-ea"/>
                <a:ea typeface="+mn-ea"/>
              </a:rPr>
              <a:t>の小数部の桁数を打ち切れば有理数と</a:t>
            </a:r>
            <a:r>
              <a:rPr lang="ja-JP" altLang="en-US" dirty="0" smtClean="0">
                <a:latin typeface="+mn-ea"/>
                <a:ea typeface="+mn-ea"/>
              </a:rPr>
              <a:t>なる</a:t>
            </a:r>
            <a:r>
              <a:rPr lang="ja-JP" altLang="en-US" dirty="0">
                <a:latin typeface="+mn-ea"/>
                <a:ea typeface="+mn-ea"/>
              </a:rPr>
              <a:t>．</a:t>
            </a:r>
            <a:r>
              <a:rPr lang="ja-JP" altLang="en-US" dirty="0" smtClean="0">
                <a:latin typeface="+mn-ea"/>
                <a:ea typeface="+mn-ea"/>
              </a:rPr>
              <a:t>例えば、円周率</a:t>
            </a:r>
            <a:r>
              <a:rPr lang="en-US" altLang="ja-JP" dirty="0" smtClean="0">
                <a:latin typeface="+mn-ea"/>
                <a:ea typeface="+mn-ea"/>
              </a:rPr>
              <a:t>π</a:t>
            </a:r>
            <a:r>
              <a:rPr lang="ja-JP" altLang="en-US" dirty="0" smtClean="0">
                <a:latin typeface="+mn-ea"/>
                <a:ea typeface="+mn-ea"/>
              </a:rPr>
              <a:t>は</a:t>
            </a:r>
            <a:endParaRPr lang="en-US" altLang="ja-JP" dirty="0">
              <a:latin typeface="+mn-ea"/>
              <a:ea typeface="+mn-ea"/>
            </a:endParaRPr>
          </a:p>
          <a:p>
            <a:pPr eaLnBrk="1" hangingPunct="1"/>
            <a:endParaRPr lang="en-US" altLang="ja-JP" dirty="0">
              <a:latin typeface="+mn-ea"/>
              <a:ea typeface="+mn-ea"/>
            </a:endParaRPr>
          </a:p>
          <a:p>
            <a:pPr algn="ctr" eaLnBrk="1" hangingPunct="1"/>
            <a:r>
              <a:rPr lang="en-US" altLang="ja-JP" dirty="0">
                <a:latin typeface="+mn-ea"/>
                <a:ea typeface="+mn-ea"/>
              </a:rPr>
              <a:t>3</a:t>
            </a:r>
            <a:r>
              <a:rPr lang="ja-JP" altLang="en-US" dirty="0">
                <a:latin typeface="+mn-ea"/>
                <a:ea typeface="+mn-ea"/>
              </a:rPr>
              <a:t>→</a:t>
            </a:r>
            <a:r>
              <a:rPr lang="en-US" altLang="ja-JP" dirty="0">
                <a:latin typeface="+mn-ea"/>
                <a:ea typeface="+mn-ea"/>
              </a:rPr>
              <a:t>3.1</a:t>
            </a:r>
            <a:r>
              <a:rPr lang="ja-JP" altLang="en-US" dirty="0">
                <a:latin typeface="+mn-ea"/>
                <a:ea typeface="+mn-ea"/>
              </a:rPr>
              <a:t>→</a:t>
            </a:r>
            <a:r>
              <a:rPr lang="en-US" altLang="ja-JP" dirty="0">
                <a:latin typeface="+mn-ea"/>
                <a:ea typeface="+mn-ea"/>
              </a:rPr>
              <a:t>3.14</a:t>
            </a:r>
            <a:r>
              <a:rPr lang="ja-JP" altLang="en-US" dirty="0">
                <a:latin typeface="+mn-ea"/>
                <a:ea typeface="+mn-ea"/>
              </a:rPr>
              <a:t> →</a:t>
            </a:r>
            <a:r>
              <a:rPr lang="en-US" altLang="ja-JP" dirty="0">
                <a:latin typeface="+mn-ea"/>
                <a:ea typeface="+mn-ea"/>
              </a:rPr>
              <a:t>3.141</a:t>
            </a:r>
            <a:r>
              <a:rPr lang="ja-JP" altLang="en-US" dirty="0">
                <a:latin typeface="+mn-ea"/>
                <a:ea typeface="+mn-ea"/>
              </a:rPr>
              <a:t>→</a:t>
            </a:r>
            <a:r>
              <a:rPr lang="en-US" altLang="ja-JP" dirty="0">
                <a:latin typeface="+mn-ea"/>
                <a:ea typeface="+mn-ea"/>
              </a:rPr>
              <a:t>3.1415</a:t>
            </a:r>
            <a:r>
              <a:rPr lang="ja-JP" altLang="en-US" dirty="0">
                <a:latin typeface="+mn-ea"/>
                <a:ea typeface="+mn-ea"/>
              </a:rPr>
              <a:t> →</a:t>
            </a:r>
            <a:r>
              <a:rPr lang="en-US" altLang="ja-JP" dirty="0">
                <a:latin typeface="+mn-ea"/>
                <a:ea typeface="+mn-ea"/>
              </a:rPr>
              <a:t>3.14159</a:t>
            </a:r>
            <a:r>
              <a:rPr lang="ja-JP" altLang="en-US" dirty="0">
                <a:latin typeface="+mn-ea"/>
                <a:ea typeface="+mn-ea"/>
              </a:rPr>
              <a:t> →</a:t>
            </a:r>
            <a:r>
              <a:rPr lang="en-US" altLang="ja-JP" dirty="0">
                <a:latin typeface="+mn-ea"/>
                <a:ea typeface="+mn-ea"/>
              </a:rPr>
              <a:t>3.141592</a:t>
            </a:r>
            <a:r>
              <a:rPr lang="ja-JP" altLang="en-US" dirty="0">
                <a:latin typeface="+mn-ea"/>
                <a:ea typeface="+mn-ea"/>
              </a:rPr>
              <a:t> </a:t>
            </a:r>
            <a:r>
              <a:rPr lang="ja-JP" altLang="en-US" dirty="0" smtClean="0">
                <a:latin typeface="+mn-ea"/>
                <a:ea typeface="+mn-ea"/>
              </a:rPr>
              <a:t>→</a:t>
            </a:r>
            <a:r>
              <a:rPr lang="en-US" altLang="ja-JP" dirty="0" smtClean="0">
                <a:latin typeface="+mn-ea"/>
                <a:ea typeface="+mn-ea"/>
              </a:rPr>
              <a:t>…</a:t>
            </a:r>
          </a:p>
          <a:p>
            <a:pPr eaLnBrk="1" hangingPunct="1"/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 smtClean="0">
                <a:latin typeface="+mn-ea"/>
                <a:ea typeface="+mn-ea"/>
              </a:rPr>
              <a:t>このように桁数</a:t>
            </a:r>
            <a:r>
              <a:rPr lang="ja-JP" altLang="en-US" dirty="0">
                <a:latin typeface="+mn-ea"/>
                <a:ea typeface="+mn-ea"/>
              </a:rPr>
              <a:t>を増やすことで任意の無理数へ収束</a:t>
            </a:r>
            <a:r>
              <a:rPr lang="ja-JP" altLang="en-US" dirty="0" smtClean="0">
                <a:latin typeface="+mn-ea"/>
                <a:ea typeface="+mn-ea"/>
              </a:rPr>
              <a:t>するコーシー列</a:t>
            </a:r>
            <a:r>
              <a:rPr lang="ja-JP" altLang="en-US" dirty="0">
                <a:latin typeface="+mn-ea"/>
                <a:ea typeface="+mn-ea"/>
              </a:rPr>
              <a:t>が必ず構成</a:t>
            </a:r>
            <a:r>
              <a:rPr lang="ja-JP" altLang="en-US" dirty="0" smtClean="0">
                <a:latin typeface="+mn-ea"/>
                <a:ea typeface="+mn-ea"/>
              </a:rPr>
              <a:t>できる</a:t>
            </a:r>
            <a:r>
              <a:rPr lang="ja-JP" altLang="en-US" dirty="0">
                <a:latin typeface="+mn-ea"/>
                <a:ea typeface="+mn-ea"/>
              </a:rPr>
              <a:t>．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>
                <a:latin typeface="+mn-ea"/>
                <a:ea typeface="+mn-ea"/>
              </a:rPr>
              <a:t>よって，すべての無理数を境界点と</a:t>
            </a:r>
            <a:r>
              <a:rPr lang="ja-JP" altLang="en-US" dirty="0" smtClean="0">
                <a:latin typeface="+mn-ea"/>
                <a:ea typeface="+mn-ea"/>
              </a:rPr>
              <a:t>して有理数</a:t>
            </a:r>
            <a:r>
              <a:rPr lang="ja-JP" altLang="en-US" dirty="0">
                <a:latin typeface="+mn-ea"/>
                <a:ea typeface="+mn-ea"/>
              </a:rPr>
              <a:t>の集合に合併する</a:t>
            </a:r>
            <a:r>
              <a:rPr lang="ja-JP" altLang="en-US" dirty="0" smtClean="0">
                <a:latin typeface="+mn-ea"/>
                <a:ea typeface="+mn-ea"/>
              </a:rPr>
              <a:t>と閉区間</a:t>
            </a:r>
            <a:r>
              <a:rPr lang="en-US" altLang="ja-JP" dirty="0" smtClean="0">
                <a:latin typeface="+mn-ea"/>
                <a:ea typeface="+mn-ea"/>
              </a:rPr>
              <a:t>[</a:t>
            </a:r>
            <a:r>
              <a:rPr lang="en-US" altLang="ja-JP" dirty="0">
                <a:latin typeface="+mn-ea"/>
                <a:ea typeface="+mn-ea"/>
              </a:rPr>
              <a:t>0,1]</a:t>
            </a:r>
            <a:r>
              <a:rPr lang="ja-JP" altLang="en-US" dirty="0">
                <a:latin typeface="+mn-ea"/>
                <a:ea typeface="+mn-ea"/>
              </a:rPr>
              <a:t> となり，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 smtClean="0">
                <a:latin typeface="+mn-ea"/>
                <a:ea typeface="+mn-ea"/>
              </a:rPr>
              <a:t>有理数</a:t>
            </a:r>
            <a:r>
              <a:rPr lang="ja-JP" altLang="en-US" dirty="0">
                <a:latin typeface="+mn-ea"/>
                <a:ea typeface="+mn-ea"/>
              </a:rPr>
              <a:t>は単位閉区間上で稠密で</a:t>
            </a:r>
            <a:r>
              <a:rPr lang="ja-JP" altLang="en-US" dirty="0" smtClean="0">
                <a:latin typeface="+mn-ea"/>
                <a:ea typeface="+mn-ea"/>
              </a:rPr>
              <a:t>ある</a:t>
            </a:r>
            <a:r>
              <a:rPr lang="ja-JP" altLang="en-US" dirty="0">
                <a:latin typeface="+mn-ea"/>
                <a:ea typeface="+mn-ea"/>
              </a:rPr>
              <a:t>．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1522412" y="2358632"/>
            <a:ext cx="825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+mn-ea"/>
              </a:rPr>
              <a:t>【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例</a:t>
            </a:r>
            <a:r>
              <a:rPr lang="en-US" altLang="ja-JP" dirty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ja-JP" altLang="en-US" dirty="0" smtClean="0">
                <a:solidFill>
                  <a:schemeClr val="accent2"/>
                </a:solidFill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開</a:t>
            </a:r>
            <a:r>
              <a:rPr lang="ja-JP" altLang="en-US" dirty="0">
                <a:latin typeface="+mn-ea"/>
              </a:rPr>
              <a:t>円盤Ｄ＝</a:t>
            </a:r>
            <a:r>
              <a:rPr lang="en-US" altLang="ja-JP" dirty="0">
                <a:latin typeface="+mn-ea"/>
              </a:rPr>
              <a:t>{x : </a:t>
            </a:r>
            <a:r>
              <a:rPr lang="en-US" altLang="ja-JP" dirty="0">
                <a:latin typeface="+mn-ea"/>
                <a:sym typeface="Wingdings" panose="05000000000000000000" pitchFamily="2" charset="2"/>
              </a:rPr>
              <a:t>|x|&lt;r</a:t>
            </a:r>
            <a:r>
              <a:rPr lang="en-US" altLang="ja-JP" dirty="0">
                <a:latin typeface="+mn-ea"/>
              </a:rPr>
              <a:t>}</a:t>
            </a:r>
            <a:r>
              <a:rPr lang="ja-JP" altLang="en-US" dirty="0">
                <a:latin typeface="+mn-ea"/>
              </a:rPr>
              <a:t> の閉包は、円周を加えた</a:t>
            </a:r>
            <a:r>
              <a:rPr lang="en-US" altLang="ja-JP" dirty="0">
                <a:latin typeface="+mn-ea"/>
              </a:rPr>
              <a:t>{x : </a:t>
            </a:r>
            <a:r>
              <a:rPr lang="en-US" altLang="ja-JP" dirty="0">
                <a:latin typeface="+mn-ea"/>
                <a:sym typeface="Wingdings" panose="05000000000000000000" pitchFamily="2" charset="2"/>
              </a:rPr>
              <a:t>|x|</a:t>
            </a:r>
            <a:r>
              <a:rPr lang="ja-JP" altLang="en-US" dirty="0">
                <a:latin typeface="+mn-ea"/>
                <a:sym typeface="Wingdings" panose="05000000000000000000" pitchFamily="2" charset="2"/>
              </a:rPr>
              <a:t>≦</a:t>
            </a:r>
            <a:r>
              <a:rPr lang="en-US" altLang="ja-JP" dirty="0">
                <a:latin typeface="+mn-ea"/>
                <a:sym typeface="Wingdings" panose="05000000000000000000" pitchFamily="2" charset="2"/>
              </a:rPr>
              <a:t>r</a:t>
            </a:r>
            <a:r>
              <a:rPr lang="en-US" altLang="ja-JP" dirty="0">
                <a:latin typeface="+mn-ea"/>
              </a:rPr>
              <a:t>}</a:t>
            </a:r>
            <a:r>
              <a:rPr lang="ja-JP" altLang="en-US" dirty="0">
                <a:latin typeface="+mn-ea"/>
              </a:rPr>
              <a:t>で</a:t>
            </a:r>
            <a:r>
              <a:rPr lang="ja-JP" altLang="en-US" dirty="0" smtClean="0">
                <a:latin typeface="+mn-ea"/>
              </a:rPr>
              <a:t>ある</a:t>
            </a:r>
            <a:r>
              <a:rPr lang="ja-JP" altLang="en-US" dirty="0">
                <a:latin typeface="+mn-ea"/>
              </a:rPr>
              <a:t>．</a:t>
            </a: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655324" y="69040"/>
            <a:ext cx="10515600" cy="985062"/>
          </a:xfrm>
        </p:spPr>
        <p:txBody>
          <a:bodyPr/>
          <a:lstStyle/>
          <a:p>
            <a:r>
              <a:rPr kumimoji="1" lang="ja-JP" altLang="en-US" dirty="0" smtClean="0"/>
              <a:t>稠密な部分集合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655055"/>
      </p:ext>
    </p:extLst>
  </p:cSld>
  <p:clrMapOvr>
    <a:masterClrMapping/>
  </p:clrMapOvr>
  <p:transition spd="slow" advTm="120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0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0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0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0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0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0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0947" grpId="0" autoUpdateAnimBg="0"/>
      <p:bldP spid="210950" grpId="0" autoUpdateAnimBg="0"/>
      <p:bldP spid="7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0.2|17.1|16.6|9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|21|1.1|1.4|3.8|10.8|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0.9|1.9|3.7|14.4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|14.8|1.4|4.3|9.2|8.5|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2|4.8|9.9|7.1|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4.3|6.2|5.2|8|4.4|5.5|14.6|14.6|8.9|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1|8.9|8.2|12.5|8.5|9.9|9.8|6.7|10.5|6.8|5.3|11.2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3|15.4|3.6|12.1|11.6|10|13|1.2|2.5|1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3.4|6.6|8.4|5.8|5|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5|13.9|12.6|8.1|8|15|8.6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0.3|15.8|7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0.2|8.3|17.7|10.1|12.8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5.6|0.9|3.4|5.2|2.2|1.4|1.2|12.3|14.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1947</Words>
  <Application>Microsoft Office PowerPoint</Application>
  <PresentationFormat>ワイド画面</PresentationFormat>
  <Paragraphs>231</Paragraphs>
  <Slides>16</Slides>
  <Notes>0</Notes>
  <HiddenSlides>0</HiddenSlides>
  <MMClips>16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6" baseType="lpstr">
      <vt:lpstr>HGPｺﾞｼｯｸM</vt:lpstr>
      <vt:lpstr>ＭＳ Ｐゴシック</vt:lpstr>
      <vt:lpstr>ＭＳ 明朝</vt:lpstr>
      <vt:lpstr>游ゴシック</vt:lpstr>
      <vt:lpstr>游ゴシック Light</vt:lpstr>
      <vt:lpstr>Arial</vt:lpstr>
      <vt:lpstr>Symbol</vt:lpstr>
      <vt:lpstr>Wingdings</vt:lpstr>
      <vt:lpstr>Office テーマ</vt:lpstr>
      <vt:lpstr>数式</vt:lpstr>
      <vt:lpstr>PowerPoint プレゼンテーション</vt:lpstr>
      <vt:lpstr>参考文献</vt:lpstr>
      <vt:lpstr>PowerPoint プレゼンテーション</vt:lpstr>
      <vt:lpstr>PowerPoint プレゼンテーション</vt:lpstr>
      <vt:lpstr>実数の成り立ち</vt:lpstr>
      <vt:lpstr>可算集合</vt:lpstr>
      <vt:lpstr>非可算集合</vt:lpstr>
      <vt:lpstr>距離空間上のコーシー列</vt:lpstr>
      <vt:lpstr>稠密な部分集合</vt:lpstr>
      <vt:lpstr>デジタル計算機で無理数を扱う</vt:lpstr>
      <vt:lpstr>大学入試での漸化式</vt:lpstr>
      <vt:lpstr>グラフで考える</vt:lpstr>
      <vt:lpstr>簡単な漸化式の複雑な軌道</vt:lpstr>
      <vt:lpstr>単純な機構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情報メディア入門Ａ</dc:title>
  <dc:creator>徳永隆治</dc:creator>
  <cp:lastModifiedBy>徳永隆治</cp:lastModifiedBy>
  <cp:revision>114</cp:revision>
  <dcterms:created xsi:type="dcterms:W3CDTF">2020-04-04T08:12:22Z</dcterms:created>
  <dcterms:modified xsi:type="dcterms:W3CDTF">2020-09-10T05:58:45Z</dcterms:modified>
  <cp:contentStatus/>
</cp:coreProperties>
</file>