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98" r:id="rId3"/>
    <p:sldId id="299" r:id="rId4"/>
    <p:sldId id="300" r:id="rId5"/>
    <p:sldId id="301" r:id="rId6"/>
    <p:sldId id="302" r:id="rId7"/>
    <p:sldId id="291" r:id="rId8"/>
    <p:sldId id="295" r:id="rId9"/>
    <p:sldId id="297" r:id="rId10"/>
    <p:sldId id="294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4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05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98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2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4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62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46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14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14CF-79CC-4D5E-8E8D-3248A0D55381}" type="datetimeFigureOut">
              <a:rPr kumimoji="1" lang="ja-JP" altLang="en-US" smtClean="0"/>
              <a:t>2020/9/4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2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oleObject" Target="../embeddings/oleObject2.bin"/><Relationship Id="rId3" Type="http://schemas.microsoft.com/office/2007/relationships/media" Target="../media/media2.m4a"/><Relationship Id="rId7" Type="http://schemas.openxmlformats.org/officeDocument/2006/relationships/image" Target="../media/image6.jpeg"/><Relationship Id="rId12" Type="http://schemas.openxmlformats.org/officeDocument/2006/relationships/image" Target="../media/image2.png"/><Relationship Id="rId17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9.jpeg"/><Relationship Id="rId4" Type="http://schemas.openxmlformats.org/officeDocument/2006/relationships/audio" Target="../media/media2.m4a"/><Relationship Id="rId9" Type="http://schemas.openxmlformats.org/officeDocument/2006/relationships/image" Target="../media/image8.jpe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4.m4a"/><Relationship Id="rId7" Type="http://schemas.openxmlformats.org/officeDocument/2006/relationships/image" Target="../media/image13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4a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18.png"/><Relationship Id="rId12" Type="http://schemas.openxmlformats.org/officeDocument/2006/relationships/image" Target="../media/image14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13.jpeg"/><Relationship Id="rId5" Type="http://schemas.openxmlformats.org/officeDocument/2006/relationships/image" Target="../media/image16.png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497267"/>
            <a:ext cx="9144000" cy="1648269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応用１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距離空間とクラスタリング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10996" y="3675190"/>
            <a:ext cx="9970008" cy="1061402"/>
          </a:xfrm>
        </p:spPr>
        <p:txBody>
          <a:bodyPr/>
          <a:lstStyle/>
          <a:p>
            <a:r>
              <a:rPr kumimoji="1" lang="ja-JP" altLang="en-US" dirty="0" smtClean="0"/>
              <a:t>キーワード</a:t>
            </a:r>
            <a:endParaRPr kumimoji="1" lang="en-US" altLang="ja-JP" dirty="0" smtClean="0"/>
          </a:p>
          <a:p>
            <a:r>
              <a:rPr kumimoji="1" lang="ja-JP" altLang="en-US" dirty="0" smtClean="0"/>
              <a:t>距離空間・デジタルデータ・画像圧縮・パターン認識</a:t>
            </a:r>
            <a:r>
              <a:rPr lang="ja-JP" altLang="en-US" dirty="0" smtClean="0"/>
              <a:t>・クラスタリング</a:t>
            </a: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92"/>
    </mc:Choice>
    <mc:Fallback xmlns="">
      <p:transition spd="slow" advTm="2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Group 2"/>
          <p:cNvGrpSpPr>
            <a:grpSpLocks/>
          </p:cNvGrpSpPr>
          <p:nvPr/>
        </p:nvGrpSpPr>
        <p:grpSpPr bwMode="auto">
          <a:xfrm>
            <a:off x="590550" y="3922778"/>
            <a:ext cx="10040938" cy="2011363"/>
            <a:chOff x="-1220" y="2448"/>
            <a:chExt cx="6325" cy="1267"/>
          </a:xfrm>
          <a:solidFill>
            <a:schemeClr val="bg1"/>
          </a:solidFill>
        </p:grpSpPr>
        <p:sp>
          <p:nvSpPr>
            <p:cNvPr id="42041" name="Oval 3"/>
            <p:cNvSpPr>
              <a:spLocks noChangeArrowheads="1"/>
            </p:cNvSpPr>
            <p:nvPr/>
          </p:nvSpPr>
          <p:spPr bwMode="auto">
            <a:xfrm>
              <a:off x="4250" y="3133"/>
              <a:ext cx="592" cy="546"/>
            </a:xfrm>
            <a:prstGeom prst="ellips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42042" name="Oval 4"/>
            <p:cNvSpPr>
              <a:spLocks noChangeArrowheads="1"/>
            </p:cNvSpPr>
            <p:nvPr/>
          </p:nvSpPr>
          <p:spPr bwMode="auto">
            <a:xfrm>
              <a:off x="3979" y="2499"/>
              <a:ext cx="570" cy="599"/>
            </a:xfrm>
            <a:prstGeom prst="ellips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42043" name="Oval 5"/>
            <p:cNvSpPr>
              <a:spLocks noChangeArrowheads="1"/>
            </p:cNvSpPr>
            <p:nvPr/>
          </p:nvSpPr>
          <p:spPr bwMode="auto">
            <a:xfrm>
              <a:off x="4626" y="2448"/>
              <a:ext cx="479" cy="456"/>
            </a:xfrm>
            <a:prstGeom prst="ellips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225286" name="Text Box 6"/>
            <p:cNvSpPr txBox="1">
              <a:spLocks noChangeArrowheads="1"/>
            </p:cNvSpPr>
            <p:nvPr/>
          </p:nvSpPr>
          <p:spPr bwMode="auto">
            <a:xfrm>
              <a:off x="-1220" y="3502"/>
              <a:ext cx="3866" cy="213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【</a:t>
              </a:r>
              <a:r>
                <a:rPr lang="ja-JP" altLang="en-US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ラベリング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】</a:t>
              </a:r>
              <a:r>
                <a:rPr lang="en-US" altLang="ja-JP" sz="16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 </a:t>
              </a:r>
              <a:r>
                <a:rPr lang="ja-JP" altLang="en-US" sz="16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クラスタあるいは分割領域</a:t>
              </a:r>
              <a:r>
                <a:rPr lang="ja-JP" altLang="en-US" sz="16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に記名する処理．</a:t>
              </a:r>
            </a:p>
          </p:txBody>
        </p:sp>
      </p:grpSp>
      <p:grpSp>
        <p:nvGrpSpPr>
          <p:cNvPr id="225287" name="Group 7"/>
          <p:cNvGrpSpPr>
            <a:grpSpLocks/>
          </p:cNvGrpSpPr>
          <p:nvPr/>
        </p:nvGrpSpPr>
        <p:grpSpPr bwMode="auto">
          <a:xfrm>
            <a:off x="6604000" y="1071626"/>
            <a:ext cx="4451350" cy="641350"/>
            <a:chOff x="2568" y="652"/>
            <a:chExt cx="2804" cy="404"/>
          </a:xfrm>
        </p:grpSpPr>
        <p:sp>
          <p:nvSpPr>
            <p:cNvPr id="42035" name="Rectangle 8"/>
            <p:cNvSpPr>
              <a:spLocks noChangeArrowheads="1"/>
            </p:cNvSpPr>
            <p:nvPr/>
          </p:nvSpPr>
          <p:spPr bwMode="auto">
            <a:xfrm>
              <a:off x="2568" y="652"/>
              <a:ext cx="375" cy="40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3600" dirty="0">
                  <a:latin typeface="Times New Roman" panose="02020603050405020304" pitchFamily="18" charset="0"/>
                  <a:ea typeface="HGP創英角ｺﾞｼｯｸUB" panose="020B0900000000000000" pitchFamily="50" charset="-128"/>
                </a:rPr>
                <a:t>あ</a:t>
              </a:r>
            </a:p>
          </p:txBody>
        </p:sp>
        <p:sp>
          <p:nvSpPr>
            <p:cNvPr id="42036" name="Rectangle 9"/>
            <p:cNvSpPr>
              <a:spLocks noChangeArrowheads="1"/>
            </p:cNvSpPr>
            <p:nvPr/>
          </p:nvSpPr>
          <p:spPr bwMode="auto">
            <a:xfrm>
              <a:off x="3480" y="652"/>
              <a:ext cx="404" cy="40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3600">
                  <a:latin typeface="Times New Roman" panose="02020603050405020304" pitchFamily="18" charset="0"/>
                  <a:ea typeface="ＭＳ 明朝" panose="02020609040205080304" pitchFamily="17" charset="-128"/>
                </a:rPr>
                <a:t>あ</a:t>
              </a:r>
            </a:p>
          </p:txBody>
        </p:sp>
        <p:sp>
          <p:nvSpPr>
            <p:cNvPr id="42037" name="Rectangle 10"/>
            <p:cNvSpPr>
              <a:spLocks noChangeArrowheads="1"/>
            </p:cNvSpPr>
            <p:nvPr/>
          </p:nvSpPr>
          <p:spPr bwMode="auto">
            <a:xfrm>
              <a:off x="3960" y="652"/>
              <a:ext cx="387" cy="40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3600">
                  <a:latin typeface="Times New Roman" panose="02020603050405020304" pitchFamily="18" charset="0"/>
                  <a:ea typeface="HGP創英角ﾎﾟｯﾌﾟ体" panose="040B0A00000000000000" pitchFamily="50" charset="-128"/>
                </a:rPr>
                <a:t>お</a:t>
              </a:r>
            </a:p>
          </p:txBody>
        </p:sp>
        <p:sp>
          <p:nvSpPr>
            <p:cNvPr id="42038" name="Rectangle 11"/>
            <p:cNvSpPr>
              <a:spLocks noChangeArrowheads="1"/>
            </p:cNvSpPr>
            <p:nvPr/>
          </p:nvSpPr>
          <p:spPr bwMode="auto">
            <a:xfrm>
              <a:off x="3000" y="652"/>
              <a:ext cx="404" cy="40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3600">
                  <a:latin typeface="Times New Roman" panose="02020603050405020304" pitchFamily="18" charset="0"/>
                  <a:ea typeface="HG丸ｺﾞｼｯｸM-PRO" panose="020F0600000000000000" pitchFamily="50" charset="-128"/>
                </a:rPr>
                <a:t>お</a:t>
              </a:r>
            </a:p>
          </p:txBody>
        </p:sp>
        <p:sp>
          <p:nvSpPr>
            <p:cNvPr id="42039" name="Rectangle 12"/>
            <p:cNvSpPr>
              <a:spLocks noChangeArrowheads="1"/>
            </p:cNvSpPr>
            <p:nvPr/>
          </p:nvSpPr>
          <p:spPr bwMode="auto">
            <a:xfrm>
              <a:off x="4488" y="652"/>
              <a:ext cx="404" cy="40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3600">
                  <a:latin typeface="Times New Roman" panose="02020603050405020304" pitchFamily="18" charset="0"/>
                  <a:ea typeface="HG正楷書体-PRO" panose="03000600000000000000" pitchFamily="66" charset="-128"/>
                </a:rPr>
                <a:t>い</a:t>
              </a:r>
            </a:p>
          </p:txBody>
        </p:sp>
        <p:sp>
          <p:nvSpPr>
            <p:cNvPr id="42040" name="Rectangle 13"/>
            <p:cNvSpPr>
              <a:spLocks noChangeArrowheads="1"/>
            </p:cNvSpPr>
            <p:nvPr/>
          </p:nvSpPr>
          <p:spPr bwMode="auto">
            <a:xfrm>
              <a:off x="4968" y="652"/>
              <a:ext cx="404" cy="404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3600">
                  <a:latin typeface="Times New Roman" panose="02020603050405020304" pitchFamily="18" charset="0"/>
                  <a:ea typeface="平成角ゴシックW5" pitchFamily="49" charset="-128"/>
                </a:rPr>
                <a:t>い</a:t>
              </a:r>
            </a:p>
          </p:txBody>
        </p:sp>
      </p:grpSp>
      <p:grpSp>
        <p:nvGrpSpPr>
          <p:cNvPr id="225294" name="Group 14"/>
          <p:cNvGrpSpPr>
            <a:grpSpLocks/>
          </p:cNvGrpSpPr>
          <p:nvPr/>
        </p:nvGrpSpPr>
        <p:grpSpPr bwMode="auto">
          <a:xfrm>
            <a:off x="8375650" y="2825814"/>
            <a:ext cx="1047750" cy="1554162"/>
            <a:chOff x="3684" y="1757"/>
            <a:chExt cx="660" cy="979"/>
          </a:xfrm>
        </p:grpSpPr>
        <p:sp>
          <p:nvSpPr>
            <p:cNvPr id="42033" name="Oval 15"/>
            <p:cNvSpPr>
              <a:spLocks noChangeArrowheads="1"/>
            </p:cNvSpPr>
            <p:nvPr/>
          </p:nvSpPr>
          <p:spPr bwMode="auto">
            <a:xfrm>
              <a:off x="4248" y="2640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42034" name="AutoShape 16"/>
            <p:cNvCxnSpPr>
              <a:cxnSpLocks noChangeShapeType="1"/>
              <a:stCxn id="42014" idx="2"/>
              <a:endCxn id="42033" idx="0"/>
            </p:cNvCxnSpPr>
            <p:nvPr/>
          </p:nvCxnSpPr>
          <p:spPr bwMode="auto">
            <a:xfrm>
              <a:off x="3684" y="1757"/>
              <a:ext cx="612" cy="883"/>
            </a:xfrm>
            <a:prstGeom prst="straightConnector1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297" name="Group 17"/>
          <p:cNvGrpSpPr>
            <a:grpSpLocks/>
          </p:cNvGrpSpPr>
          <p:nvPr/>
        </p:nvGrpSpPr>
        <p:grpSpPr bwMode="auto">
          <a:xfrm>
            <a:off x="7523164" y="2825814"/>
            <a:ext cx="3457575" cy="2849562"/>
            <a:chOff x="3147" y="1757"/>
            <a:chExt cx="2178" cy="1795"/>
          </a:xfrm>
          <a:effectLst/>
        </p:grpSpPr>
        <p:sp>
          <p:nvSpPr>
            <p:cNvPr id="42025" name="Oval 18"/>
            <p:cNvSpPr>
              <a:spLocks noChangeArrowheads="1"/>
            </p:cNvSpPr>
            <p:nvPr/>
          </p:nvSpPr>
          <p:spPr bwMode="auto">
            <a:xfrm>
              <a:off x="4920" y="2640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42026" name="AutoShape 19"/>
            <p:cNvCxnSpPr>
              <a:cxnSpLocks noChangeShapeType="1"/>
              <a:stCxn id="42015" idx="2"/>
              <a:endCxn id="42025" idx="0"/>
            </p:cNvCxnSpPr>
            <p:nvPr/>
          </p:nvCxnSpPr>
          <p:spPr bwMode="auto">
            <a:xfrm>
              <a:off x="4233" y="1757"/>
              <a:ext cx="735" cy="883"/>
            </a:xfrm>
            <a:prstGeom prst="straightConnector1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7" name="Oval 20"/>
            <p:cNvSpPr>
              <a:spLocks noChangeArrowheads="1"/>
            </p:cNvSpPr>
            <p:nvPr/>
          </p:nvSpPr>
          <p:spPr bwMode="auto">
            <a:xfrm>
              <a:off x="4776" y="2544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42028" name="AutoShape 21"/>
            <p:cNvCxnSpPr>
              <a:cxnSpLocks noChangeShapeType="1"/>
              <a:stCxn id="42019" idx="2"/>
              <a:endCxn id="42027" idx="1"/>
            </p:cNvCxnSpPr>
            <p:nvPr/>
          </p:nvCxnSpPr>
          <p:spPr bwMode="auto">
            <a:xfrm>
              <a:off x="3147" y="1758"/>
              <a:ext cx="1643" cy="800"/>
            </a:xfrm>
            <a:prstGeom prst="straightConnector1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9" name="Oval 22"/>
            <p:cNvSpPr>
              <a:spLocks noChangeArrowheads="1"/>
            </p:cNvSpPr>
            <p:nvPr/>
          </p:nvSpPr>
          <p:spPr bwMode="auto">
            <a:xfrm>
              <a:off x="4554" y="3456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42030" name="Oval 23"/>
            <p:cNvSpPr>
              <a:spLocks noChangeArrowheads="1"/>
            </p:cNvSpPr>
            <p:nvPr/>
          </p:nvSpPr>
          <p:spPr bwMode="auto">
            <a:xfrm>
              <a:off x="4410" y="3360"/>
              <a:ext cx="96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42031" name="AutoShape 24"/>
            <p:cNvCxnSpPr>
              <a:cxnSpLocks noChangeShapeType="1"/>
              <a:stCxn id="42021" idx="2"/>
              <a:endCxn id="42029" idx="7"/>
            </p:cNvCxnSpPr>
            <p:nvPr/>
          </p:nvCxnSpPr>
          <p:spPr bwMode="auto">
            <a:xfrm flipH="1">
              <a:off x="4636" y="1758"/>
              <a:ext cx="689" cy="1712"/>
            </a:xfrm>
            <a:prstGeom prst="straightConnector1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32" name="AutoShape 25"/>
            <p:cNvCxnSpPr>
              <a:cxnSpLocks noChangeShapeType="1"/>
              <a:stCxn id="42020" idx="2"/>
              <a:endCxn id="42030" idx="7"/>
            </p:cNvCxnSpPr>
            <p:nvPr/>
          </p:nvCxnSpPr>
          <p:spPr bwMode="auto">
            <a:xfrm flipH="1">
              <a:off x="4492" y="1758"/>
              <a:ext cx="287" cy="1616"/>
            </a:xfrm>
            <a:prstGeom prst="straightConnector1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5306" name="Group 26"/>
          <p:cNvGrpSpPr>
            <a:grpSpLocks/>
          </p:cNvGrpSpPr>
          <p:nvPr/>
        </p:nvGrpSpPr>
        <p:grpSpPr bwMode="auto">
          <a:xfrm>
            <a:off x="1228726" y="1712978"/>
            <a:ext cx="10137774" cy="1114426"/>
            <a:chOff x="-818" y="1056"/>
            <a:chExt cx="6386" cy="702"/>
          </a:xfrm>
          <a:solidFill>
            <a:schemeClr val="bg1"/>
          </a:solidFill>
        </p:grpSpPr>
        <p:grpSp>
          <p:nvGrpSpPr>
            <p:cNvPr id="42011" name="Group 27"/>
            <p:cNvGrpSpPr>
              <a:grpSpLocks/>
            </p:cNvGrpSpPr>
            <p:nvPr/>
          </p:nvGrpSpPr>
          <p:grpSpPr bwMode="auto">
            <a:xfrm>
              <a:off x="2376" y="1056"/>
              <a:ext cx="3192" cy="702"/>
              <a:chOff x="2376" y="1056"/>
              <a:chExt cx="3192" cy="702"/>
            </a:xfrm>
            <a:grpFill/>
          </p:grpSpPr>
          <p:sp>
            <p:nvSpPr>
              <p:cNvPr id="42013" name="Text Box 28"/>
              <p:cNvSpPr txBox="1">
                <a:spLocks noChangeArrowheads="1"/>
              </p:cNvSpPr>
              <p:nvPr/>
            </p:nvSpPr>
            <p:spPr bwMode="auto">
              <a:xfrm>
                <a:off x="2376" y="1583"/>
                <a:ext cx="486" cy="174"/>
              </a:xfrm>
              <a:prstGeom prst="rect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/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(a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,b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,c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1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)</a:t>
                </a:r>
              </a:p>
            </p:txBody>
          </p:sp>
          <p:sp>
            <p:nvSpPr>
              <p:cNvPr id="42014" name="Text Box 29"/>
              <p:cNvSpPr txBox="1">
                <a:spLocks noChangeArrowheads="1"/>
              </p:cNvSpPr>
              <p:nvPr/>
            </p:nvSpPr>
            <p:spPr bwMode="auto">
              <a:xfrm>
                <a:off x="3441" y="1583"/>
                <a:ext cx="486" cy="174"/>
              </a:xfrm>
              <a:prstGeom prst="rect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/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(a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3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,b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3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,c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3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)</a:t>
                </a:r>
              </a:p>
            </p:txBody>
          </p:sp>
          <p:sp>
            <p:nvSpPr>
              <p:cNvPr id="42015" name="Text Box 30"/>
              <p:cNvSpPr txBox="1">
                <a:spLocks noChangeArrowheads="1"/>
              </p:cNvSpPr>
              <p:nvPr/>
            </p:nvSpPr>
            <p:spPr bwMode="auto">
              <a:xfrm>
                <a:off x="3990" y="1583"/>
                <a:ext cx="486" cy="174"/>
              </a:xfrm>
              <a:prstGeom prst="rect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(a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4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,b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4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,c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4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)</a:t>
                </a:r>
              </a:p>
            </p:txBody>
          </p:sp>
          <p:cxnSp>
            <p:nvCxnSpPr>
              <p:cNvPr id="42016" name="AutoShape 31"/>
              <p:cNvCxnSpPr>
                <a:cxnSpLocks noChangeShapeType="1"/>
                <a:stCxn id="42035" idx="2"/>
                <a:endCxn id="42013" idx="0"/>
              </p:cNvCxnSpPr>
              <p:nvPr/>
            </p:nvCxnSpPr>
            <p:spPr bwMode="auto">
              <a:xfrm flipH="1">
                <a:off x="2619" y="1056"/>
                <a:ext cx="136" cy="527"/>
              </a:xfrm>
              <a:prstGeom prst="straightConnector1">
                <a:avLst/>
              </a:prstGeom>
              <a:grp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  <a:extLst/>
            </p:spPr>
          </p:cxnSp>
          <p:cxnSp>
            <p:nvCxnSpPr>
              <p:cNvPr id="42017" name="AutoShape 32"/>
              <p:cNvCxnSpPr>
                <a:cxnSpLocks noChangeShapeType="1"/>
                <a:stCxn id="42036" idx="2"/>
                <a:endCxn id="42014" idx="0"/>
              </p:cNvCxnSpPr>
              <p:nvPr/>
            </p:nvCxnSpPr>
            <p:spPr bwMode="auto">
              <a:xfrm>
                <a:off x="3682" y="1056"/>
                <a:ext cx="2" cy="527"/>
              </a:xfrm>
              <a:prstGeom prst="straightConnector1">
                <a:avLst/>
              </a:prstGeom>
              <a:grp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  <a:extLst/>
            </p:spPr>
          </p:cxnSp>
          <p:cxnSp>
            <p:nvCxnSpPr>
              <p:cNvPr id="42018" name="AutoShape 33"/>
              <p:cNvCxnSpPr>
                <a:cxnSpLocks noChangeShapeType="1"/>
                <a:stCxn id="42037" idx="2"/>
                <a:endCxn id="42015" idx="0"/>
              </p:cNvCxnSpPr>
              <p:nvPr/>
            </p:nvCxnSpPr>
            <p:spPr bwMode="auto">
              <a:xfrm>
                <a:off x="4154" y="1056"/>
                <a:ext cx="80" cy="527"/>
              </a:xfrm>
              <a:prstGeom prst="straightConnector1">
                <a:avLst/>
              </a:prstGeom>
              <a:grp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  <a:extLst/>
            </p:spPr>
          </p:cxnSp>
          <p:sp>
            <p:nvSpPr>
              <p:cNvPr id="42019" name="Text Box 34"/>
              <p:cNvSpPr txBox="1">
                <a:spLocks noChangeArrowheads="1"/>
              </p:cNvSpPr>
              <p:nvPr/>
            </p:nvSpPr>
            <p:spPr bwMode="auto">
              <a:xfrm>
                <a:off x="2904" y="1584"/>
                <a:ext cx="486" cy="174"/>
              </a:xfrm>
              <a:prstGeom prst="rect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/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(a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,b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,c</a:t>
                </a:r>
                <a:r>
                  <a:rPr lang="en-US" altLang="ja-JP" sz="1200" b="1" baseline="-25000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2</a:t>
                </a:r>
                <a:r>
                  <a:rPr lang="en-US" altLang="ja-JP" sz="12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)</a:t>
                </a:r>
              </a:p>
            </p:txBody>
          </p:sp>
          <p:sp>
            <p:nvSpPr>
              <p:cNvPr id="42020" name="Text Box 35"/>
              <p:cNvSpPr txBox="1">
                <a:spLocks noChangeArrowheads="1"/>
              </p:cNvSpPr>
              <p:nvPr/>
            </p:nvSpPr>
            <p:spPr bwMode="auto">
              <a:xfrm>
                <a:off x="4536" y="1584"/>
                <a:ext cx="486" cy="174"/>
              </a:xfrm>
              <a:prstGeom prst="rect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(a</a:t>
                </a:r>
                <a:r>
                  <a:rPr lang="en-US" altLang="ja-JP" sz="1200" b="1" baseline="-25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5</a:t>
                </a:r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,b</a:t>
                </a:r>
                <a:r>
                  <a:rPr lang="en-US" altLang="ja-JP" sz="1200" b="1" baseline="-25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5</a:t>
                </a:r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,c</a:t>
                </a:r>
                <a:r>
                  <a:rPr lang="en-US" altLang="ja-JP" sz="1200" b="1" baseline="-25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5</a:t>
                </a:r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)</a:t>
                </a:r>
              </a:p>
            </p:txBody>
          </p:sp>
          <p:sp>
            <p:nvSpPr>
              <p:cNvPr id="42021" name="Text Box 36"/>
              <p:cNvSpPr txBox="1">
                <a:spLocks noChangeArrowheads="1"/>
              </p:cNvSpPr>
              <p:nvPr/>
            </p:nvSpPr>
            <p:spPr bwMode="auto">
              <a:xfrm>
                <a:off x="5082" y="1584"/>
                <a:ext cx="486" cy="174"/>
              </a:xfrm>
              <a:prstGeom prst="rect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(a</a:t>
                </a:r>
                <a:r>
                  <a:rPr lang="en-US" altLang="ja-JP" sz="1200" b="1" baseline="-25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6</a:t>
                </a:r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,b</a:t>
                </a:r>
                <a:r>
                  <a:rPr lang="en-US" altLang="ja-JP" sz="1200" b="1" baseline="-25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6</a:t>
                </a:r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,c</a:t>
                </a:r>
                <a:r>
                  <a:rPr lang="en-US" altLang="ja-JP" sz="1200" b="1" baseline="-250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6</a:t>
                </a:r>
                <a:r>
                  <a:rPr lang="en-US" altLang="ja-JP" sz="1200" b="1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)</a:t>
                </a:r>
              </a:p>
            </p:txBody>
          </p:sp>
          <p:cxnSp>
            <p:nvCxnSpPr>
              <p:cNvPr id="42022" name="AutoShape 37"/>
              <p:cNvCxnSpPr>
                <a:cxnSpLocks noChangeShapeType="1"/>
                <a:stCxn id="42040" idx="2"/>
                <a:endCxn id="42021" idx="0"/>
              </p:cNvCxnSpPr>
              <p:nvPr/>
            </p:nvCxnSpPr>
            <p:spPr bwMode="auto">
              <a:xfrm>
                <a:off x="5170" y="1056"/>
                <a:ext cx="155" cy="528"/>
              </a:xfrm>
              <a:prstGeom prst="straightConnector1">
                <a:avLst/>
              </a:prstGeom>
              <a:grp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/>
            </p:spPr>
          </p:cxnSp>
          <p:cxnSp>
            <p:nvCxnSpPr>
              <p:cNvPr id="42023" name="AutoShape 38"/>
              <p:cNvCxnSpPr>
                <a:cxnSpLocks noChangeShapeType="1"/>
                <a:stCxn id="42038" idx="2"/>
                <a:endCxn id="42019" idx="0"/>
              </p:cNvCxnSpPr>
              <p:nvPr/>
            </p:nvCxnSpPr>
            <p:spPr bwMode="auto">
              <a:xfrm flipH="1">
                <a:off x="3147" y="1056"/>
                <a:ext cx="55" cy="528"/>
              </a:xfrm>
              <a:prstGeom prst="straightConnector1">
                <a:avLst/>
              </a:prstGeom>
              <a:grp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/>
            </p:spPr>
          </p:cxnSp>
          <p:cxnSp>
            <p:nvCxnSpPr>
              <p:cNvPr id="42024" name="AutoShape 39"/>
              <p:cNvCxnSpPr>
                <a:cxnSpLocks noChangeShapeType="1"/>
                <a:stCxn id="42039" idx="2"/>
                <a:endCxn id="42020" idx="0"/>
              </p:cNvCxnSpPr>
              <p:nvPr/>
            </p:nvCxnSpPr>
            <p:spPr bwMode="auto">
              <a:xfrm>
                <a:off x="4690" y="1056"/>
                <a:ext cx="89" cy="528"/>
              </a:xfrm>
              <a:prstGeom prst="straightConnector1">
                <a:avLst/>
              </a:prstGeom>
              <a:grp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  <a:extLst/>
            </p:spPr>
          </p:cxnSp>
        </p:grpSp>
        <p:sp>
          <p:nvSpPr>
            <p:cNvPr id="225320" name="Text Box 40"/>
            <p:cNvSpPr txBox="1">
              <a:spLocks noChangeArrowheads="1"/>
            </p:cNvSpPr>
            <p:nvPr/>
          </p:nvSpPr>
          <p:spPr bwMode="auto">
            <a:xfrm>
              <a:off x="-818" y="1151"/>
              <a:ext cx="3409" cy="213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【</a:t>
              </a:r>
              <a:r>
                <a:rPr lang="ja-JP" altLang="en-US" sz="1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特徴</a:t>
              </a:r>
              <a:r>
                <a:rPr lang="ja-JP" altLang="en-US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抽出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】</a:t>
              </a:r>
              <a:r>
                <a:rPr lang="ja-JP" altLang="en-US" sz="16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対象</a:t>
              </a:r>
              <a:r>
                <a:rPr lang="ja-JP" altLang="en-US" sz="16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データから特徴量</a:t>
              </a:r>
              <a:r>
                <a:rPr lang="ja-JP" altLang="en-US" sz="16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を数値</a:t>
              </a:r>
              <a:r>
                <a:rPr lang="ja-JP" altLang="en-US" sz="16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として取り出す処理</a:t>
              </a:r>
            </a:p>
          </p:txBody>
        </p:sp>
      </p:grpSp>
      <p:grpSp>
        <p:nvGrpSpPr>
          <p:cNvPr id="225325" name="Group 45"/>
          <p:cNvGrpSpPr>
            <a:grpSpLocks/>
          </p:cNvGrpSpPr>
          <p:nvPr/>
        </p:nvGrpSpPr>
        <p:grpSpPr bwMode="auto">
          <a:xfrm>
            <a:off x="1196182" y="3754501"/>
            <a:ext cx="8843963" cy="2549525"/>
            <a:chOff x="-843" y="2341"/>
            <a:chExt cx="5571" cy="1606"/>
          </a:xfrm>
          <a:solidFill>
            <a:schemeClr val="bg1"/>
          </a:solidFill>
        </p:grpSpPr>
        <p:sp>
          <p:nvSpPr>
            <p:cNvPr id="42000" name="Rectangle 46"/>
            <p:cNvSpPr>
              <a:spLocks noChangeArrowheads="1"/>
            </p:cNvSpPr>
            <p:nvPr/>
          </p:nvSpPr>
          <p:spPr bwMode="auto">
            <a:xfrm>
              <a:off x="3768" y="2832"/>
              <a:ext cx="960" cy="864"/>
            </a:xfrm>
            <a:prstGeom prst="rect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225327" name="Text Box 47"/>
            <p:cNvSpPr txBox="1">
              <a:spLocks noChangeArrowheads="1"/>
            </p:cNvSpPr>
            <p:nvPr/>
          </p:nvSpPr>
          <p:spPr bwMode="auto">
            <a:xfrm>
              <a:off x="-843" y="2341"/>
              <a:ext cx="2641" cy="213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【</a:t>
              </a:r>
              <a:r>
                <a:rPr lang="ja-JP" altLang="en-US" sz="1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特徴</a:t>
              </a:r>
              <a:r>
                <a:rPr lang="ja-JP" altLang="en-US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空間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】</a:t>
              </a:r>
              <a:r>
                <a:rPr lang="ja-JP" altLang="en-US" sz="16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いくつ</a:t>
              </a:r>
              <a:r>
                <a:rPr lang="ja-JP" altLang="en-US" sz="16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かの特徴量で張られる実空間</a:t>
              </a:r>
            </a:p>
          </p:txBody>
        </p:sp>
        <p:grpSp>
          <p:nvGrpSpPr>
            <p:cNvPr id="42002" name="Group 48"/>
            <p:cNvGrpSpPr>
              <a:grpSpLocks/>
            </p:cNvGrpSpPr>
            <p:nvPr/>
          </p:nvGrpSpPr>
          <p:grpSpPr bwMode="auto">
            <a:xfrm>
              <a:off x="3554" y="3339"/>
              <a:ext cx="671" cy="608"/>
              <a:chOff x="192" y="3177"/>
              <a:chExt cx="671" cy="608"/>
            </a:xfrm>
            <a:grpFill/>
          </p:grpSpPr>
          <p:sp>
            <p:nvSpPr>
              <p:cNvPr id="42003" name="Rectangle 49"/>
              <p:cNvSpPr>
                <a:spLocks noChangeArrowheads="1"/>
              </p:cNvSpPr>
              <p:nvPr/>
            </p:nvSpPr>
            <p:spPr bwMode="auto">
              <a:xfrm>
                <a:off x="480" y="3552"/>
                <a:ext cx="3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b="1">
                    <a:solidFill>
                      <a:srgbClr val="FF0066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a →</a:t>
                </a:r>
              </a:p>
            </p:txBody>
          </p:sp>
          <p:sp>
            <p:nvSpPr>
              <p:cNvPr id="42004" name="Rectangle 50"/>
              <p:cNvSpPr>
                <a:spLocks noChangeArrowheads="1"/>
              </p:cNvSpPr>
              <p:nvPr/>
            </p:nvSpPr>
            <p:spPr bwMode="auto">
              <a:xfrm>
                <a:off x="192" y="3196"/>
                <a:ext cx="261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b="1" dirty="0">
                    <a:solidFill>
                      <a:srgbClr val="FF0066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↑</a:t>
                </a:r>
              </a:p>
              <a:p>
                <a:pPr eaLnBrk="1" hangingPunct="1"/>
                <a:r>
                  <a:rPr lang="en-US" altLang="ja-JP" b="1" dirty="0">
                    <a:solidFill>
                      <a:srgbClr val="FF0066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c </a:t>
                </a:r>
              </a:p>
            </p:txBody>
          </p:sp>
          <p:grpSp>
            <p:nvGrpSpPr>
              <p:cNvPr id="42005" name="Group 51"/>
              <p:cNvGrpSpPr>
                <a:grpSpLocks/>
              </p:cNvGrpSpPr>
              <p:nvPr/>
            </p:nvGrpSpPr>
            <p:grpSpPr bwMode="auto">
              <a:xfrm>
                <a:off x="480" y="3177"/>
                <a:ext cx="288" cy="279"/>
                <a:chOff x="528" y="3120"/>
                <a:chExt cx="288" cy="279"/>
              </a:xfrm>
              <a:grpFill/>
            </p:grpSpPr>
            <p:sp>
              <p:nvSpPr>
                <p:cNvPr id="42006" name="Rectangle 52"/>
                <p:cNvSpPr>
                  <a:spLocks noChangeArrowheads="1"/>
                </p:cNvSpPr>
                <p:nvPr/>
              </p:nvSpPr>
              <p:spPr bwMode="auto">
                <a:xfrm>
                  <a:off x="528" y="3168"/>
                  <a:ext cx="19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b="1" dirty="0">
                      <a:solidFill>
                        <a:srgbClr val="FF0066"/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</a:rPr>
                    <a:t>b</a:t>
                  </a:r>
                </a:p>
              </p:txBody>
            </p:sp>
            <p:sp>
              <p:nvSpPr>
                <p:cNvPr id="42007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672" y="3120"/>
                  <a:ext cx="144" cy="144"/>
                </a:xfrm>
                <a:prstGeom prst="line">
                  <a:avLst/>
                </a:prstGeom>
                <a:grpFill/>
                <a:ln w="12700">
                  <a:solidFill>
                    <a:srgbClr val="E16DC8"/>
                  </a:solidFill>
                  <a:round/>
                  <a:headEnd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</p:grpSp>
      <p:sp>
        <p:nvSpPr>
          <p:cNvPr id="225335" name="Rectangle 55"/>
          <p:cNvSpPr>
            <a:spLocks noChangeArrowheads="1"/>
          </p:cNvSpPr>
          <p:nvPr/>
        </p:nvSpPr>
        <p:spPr bwMode="auto">
          <a:xfrm>
            <a:off x="3708400" y="4749864"/>
            <a:ext cx="641350" cy="64135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3600" dirty="0">
                <a:latin typeface="Times New Roman" panose="02020603050405020304" pitchFamily="18" charset="0"/>
                <a:ea typeface="HGｺﾞｼｯｸE" panose="020B0909000000000000" pitchFamily="49" charset="-128"/>
              </a:rPr>
              <a:t>お</a:t>
            </a:r>
          </a:p>
        </p:txBody>
      </p:sp>
      <p:grpSp>
        <p:nvGrpSpPr>
          <p:cNvPr id="225321" name="Group 41"/>
          <p:cNvGrpSpPr>
            <a:grpSpLocks/>
          </p:cNvGrpSpPr>
          <p:nvPr/>
        </p:nvGrpSpPr>
        <p:grpSpPr bwMode="auto">
          <a:xfrm>
            <a:off x="1228726" y="2862327"/>
            <a:ext cx="8070851" cy="1670050"/>
            <a:chOff x="-818" y="1780"/>
            <a:chExt cx="5084" cy="1052"/>
          </a:xfrm>
          <a:solidFill>
            <a:schemeClr val="bg1"/>
          </a:solidFill>
        </p:grpSpPr>
        <p:sp>
          <p:nvSpPr>
            <p:cNvPr id="42008" name="Oval 42"/>
            <p:cNvSpPr>
              <a:spLocks noChangeArrowheads="1"/>
            </p:cNvSpPr>
            <p:nvPr/>
          </p:nvSpPr>
          <p:spPr bwMode="auto">
            <a:xfrm>
              <a:off x="4170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42009" name="AutoShape 43"/>
            <p:cNvCxnSpPr>
              <a:cxnSpLocks noChangeShapeType="1"/>
              <a:stCxn id="42013" idx="2"/>
              <a:endCxn id="42008" idx="1"/>
            </p:cNvCxnSpPr>
            <p:nvPr/>
          </p:nvCxnSpPr>
          <p:spPr bwMode="auto">
            <a:xfrm>
              <a:off x="3251" y="1780"/>
              <a:ext cx="933" cy="970"/>
            </a:xfrm>
            <a:prstGeom prst="straightConnector1">
              <a:avLst/>
            </a:prstGeom>
            <a:grpFill/>
            <a:ln w="9525">
              <a:solidFill>
                <a:srgbClr val="00B0F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225324" name="Text Box 44"/>
            <p:cNvSpPr txBox="1">
              <a:spLocks noChangeArrowheads="1"/>
            </p:cNvSpPr>
            <p:nvPr/>
          </p:nvSpPr>
          <p:spPr bwMode="auto">
            <a:xfrm>
              <a:off x="-818" y="1873"/>
              <a:ext cx="2762" cy="213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【</a:t>
              </a:r>
              <a:r>
                <a:rPr lang="ja-JP" altLang="en-US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マッピング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】</a:t>
              </a:r>
              <a:r>
                <a:rPr lang="ja-JP" altLang="en-US" sz="1600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対象</a:t>
              </a:r>
              <a:r>
                <a:rPr lang="ja-JP" altLang="en-US" sz="1600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データを特徴空間に移す処理</a:t>
              </a:r>
            </a:p>
          </p:txBody>
        </p:sp>
      </p:grpSp>
      <p:grpSp>
        <p:nvGrpSpPr>
          <p:cNvPr id="225336" name="Group 56"/>
          <p:cNvGrpSpPr>
            <a:grpSpLocks/>
          </p:cNvGrpSpPr>
          <p:nvPr/>
        </p:nvGrpSpPr>
        <p:grpSpPr bwMode="auto">
          <a:xfrm>
            <a:off x="5353050" y="4202176"/>
            <a:ext cx="4772025" cy="1009650"/>
            <a:chOff x="1804" y="2696"/>
            <a:chExt cx="3006" cy="636"/>
          </a:xfrm>
        </p:grpSpPr>
        <p:sp>
          <p:nvSpPr>
            <p:cNvPr id="41996" name="Text Box 57"/>
            <p:cNvSpPr txBox="1">
              <a:spLocks noChangeArrowheads="1"/>
            </p:cNvSpPr>
            <p:nvPr/>
          </p:nvSpPr>
          <p:spPr bwMode="auto">
            <a:xfrm>
              <a:off x="2200" y="3159"/>
              <a:ext cx="372" cy="17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1200" b="1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(</a:t>
              </a:r>
              <a:r>
                <a:rPr lang="en-US" altLang="ja-JP" sz="1200" b="1" dirty="0" err="1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a,b,c</a:t>
              </a:r>
              <a:r>
                <a:rPr lang="en-US" altLang="ja-JP" sz="1200" b="1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)</a:t>
              </a:r>
            </a:p>
          </p:txBody>
        </p:sp>
        <p:cxnSp>
          <p:nvCxnSpPr>
            <p:cNvPr id="41997" name="AutoShape 58"/>
            <p:cNvCxnSpPr>
              <a:cxnSpLocks noChangeShapeType="1"/>
              <a:stCxn id="225335" idx="3"/>
              <a:endCxn id="41996" idx="1"/>
            </p:cNvCxnSpPr>
            <p:nvPr/>
          </p:nvCxnSpPr>
          <p:spPr bwMode="auto">
            <a:xfrm flipV="1">
              <a:off x="1804" y="3246"/>
              <a:ext cx="396" cy="21"/>
            </a:xfrm>
            <a:prstGeom prst="straightConnector1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8" name="AutoShape 59"/>
            <p:cNvCxnSpPr>
              <a:cxnSpLocks noChangeShapeType="1"/>
              <a:stCxn id="41996" idx="3"/>
              <a:endCxn id="41999" idx="2"/>
            </p:cNvCxnSpPr>
            <p:nvPr/>
          </p:nvCxnSpPr>
          <p:spPr bwMode="auto">
            <a:xfrm flipV="1">
              <a:off x="2572" y="2744"/>
              <a:ext cx="2142" cy="502"/>
            </a:xfrm>
            <a:prstGeom prst="straightConnector1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999" name="Oval 60"/>
            <p:cNvSpPr>
              <a:spLocks noChangeArrowheads="1"/>
            </p:cNvSpPr>
            <p:nvPr/>
          </p:nvSpPr>
          <p:spPr bwMode="auto">
            <a:xfrm>
              <a:off x="4714" y="26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b="1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2" name="タイトル 1"/>
          <p:cNvSpPr txBox="1">
            <a:spLocks/>
          </p:cNvSpPr>
          <p:nvPr/>
        </p:nvSpPr>
        <p:spPr>
          <a:xfrm>
            <a:off x="360666" y="322807"/>
            <a:ext cx="4463260" cy="6675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400" dirty="0" smtClean="0"/>
              <a:t>距離空間と認識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796310"/>
      </p:ext>
    </p:extLst>
  </p:cSld>
  <p:clrMapOvr>
    <a:masterClrMapping/>
  </p:clrMapOvr>
  <p:transition spd="slow" advTm="97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3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 descr="parr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4" descr="bl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906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17" name="Group 5"/>
          <p:cNvGrpSpPr>
            <a:grpSpLocks/>
          </p:cNvGrpSpPr>
          <p:nvPr/>
        </p:nvGrpSpPr>
        <p:grpSpPr bwMode="auto">
          <a:xfrm>
            <a:off x="7010400" y="2514600"/>
            <a:ext cx="1371600" cy="1371600"/>
            <a:chOff x="4560" y="1824"/>
            <a:chExt cx="864" cy="864"/>
          </a:xfrm>
          <a:effectLst/>
        </p:grpSpPr>
        <p:pic>
          <p:nvPicPr>
            <p:cNvPr id="8222" name="Picture 6" descr="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824"/>
              <a:ext cx="864" cy="86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6" name="Text Box 7"/>
            <p:cNvSpPr txBox="1">
              <a:spLocks noChangeArrowheads="1"/>
            </p:cNvSpPr>
            <p:nvPr/>
          </p:nvSpPr>
          <p:spPr bwMode="auto">
            <a:xfrm>
              <a:off x="4608" y="2352"/>
              <a:ext cx="210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C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ja-JP" sz="2000" b="0">
                  <a:solidFill>
                    <a:schemeClr val="bg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R</a:t>
              </a:r>
            </a:p>
          </p:txBody>
        </p:sp>
      </p:grpSp>
      <p:grpSp>
        <p:nvGrpSpPr>
          <p:cNvPr id="166920" name="Group 8"/>
          <p:cNvGrpSpPr>
            <a:grpSpLocks/>
          </p:cNvGrpSpPr>
          <p:nvPr/>
        </p:nvGrpSpPr>
        <p:grpSpPr bwMode="auto">
          <a:xfrm>
            <a:off x="8839200" y="2514603"/>
            <a:ext cx="1371600" cy="1371601"/>
            <a:chOff x="4032" y="2880"/>
            <a:chExt cx="864" cy="864"/>
          </a:xfrm>
          <a:effectLst/>
        </p:grpSpPr>
        <p:pic>
          <p:nvPicPr>
            <p:cNvPr id="8220" name="Picture 9" descr="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880"/>
              <a:ext cx="864" cy="86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4" name="Text Box 10"/>
            <p:cNvSpPr txBox="1">
              <a:spLocks noChangeArrowheads="1"/>
            </p:cNvSpPr>
            <p:nvPr/>
          </p:nvSpPr>
          <p:spPr bwMode="auto">
            <a:xfrm>
              <a:off x="4071" y="3456"/>
              <a:ext cx="218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C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ja-JP" sz="2000" b="0">
                  <a:solidFill>
                    <a:schemeClr val="bg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G</a:t>
              </a:r>
            </a:p>
          </p:txBody>
        </p:sp>
      </p:grpSp>
      <p:grpSp>
        <p:nvGrpSpPr>
          <p:cNvPr id="166923" name="Group 11"/>
          <p:cNvGrpSpPr>
            <a:grpSpLocks/>
          </p:cNvGrpSpPr>
          <p:nvPr/>
        </p:nvGrpSpPr>
        <p:grpSpPr bwMode="auto">
          <a:xfrm>
            <a:off x="7010400" y="4114800"/>
            <a:ext cx="1371600" cy="1371600"/>
            <a:chOff x="3408" y="1824"/>
            <a:chExt cx="864" cy="864"/>
          </a:xfrm>
          <a:effectLst/>
        </p:grpSpPr>
        <p:pic>
          <p:nvPicPr>
            <p:cNvPr id="8218" name="Picture 12" descr="b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864" cy="86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2" name="Text Box 13"/>
            <p:cNvSpPr txBox="1">
              <a:spLocks noChangeArrowheads="1"/>
            </p:cNvSpPr>
            <p:nvPr/>
          </p:nvSpPr>
          <p:spPr bwMode="auto">
            <a:xfrm>
              <a:off x="3432" y="2352"/>
              <a:ext cx="213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C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ja-JP" sz="2000" b="0">
                  <a:solidFill>
                    <a:schemeClr val="bg1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B</a:t>
              </a:r>
            </a:p>
          </p:txBody>
        </p:sp>
      </p:grpSp>
      <p:graphicFrame>
        <p:nvGraphicFramePr>
          <p:cNvPr id="166926" name="Object 14"/>
          <p:cNvGraphicFramePr>
            <a:graphicFrameLocks noChangeAspect="1"/>
          </p:cNvGraphicFramePr>
          <p:nvPr>
            <p:extLst/>
          </p:nvPr>
        </p:nvGraphicFramePr>
        <p:xfrm>
          <a:off x="6934200" y="5689600"/>
          <a:ext cx="3251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11" imgW="3250794" imgH="406063" progId="Photoshop.Image.6">
                  <p:embed/>
                </p:oleObj>
              </mc:Choice>
              <mc:Fallback>
                <p:oleObj name="Image" r:id="rId11" imgW="3250794" imgH="406063" progId="Photoshop.Image.6">
                  <p:embed/>
                  <p:pic>
                    <p:nvPicPr>
                      <p:cNvPr id="16692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689600"/>
                        <a:ext cx="32512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99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6927" name="Group 15"/>
          <p:cNvGrpSpPr>
            <a:grpSpLocks/>
          </p:cNvGrpSpPr>
          <p:nvPr/>
        </p:nvGrpSpPr>
        <p:grpSpPr bwMode="auto">
          <a:xfrm>
            <a:off x="6934200" y="6232541"/>
            <a:ext cx="3276600" cy="400051"/>
            <a:chOff x="3408" y="3926"/>
            <a:chExt cx="2064" cy="252"/>
          </a:xfrm>
          <a:effectLst/>
        </p:grpSpPr>
        <p:sp>
          <p:nvSpPr>
            <p:cNvPr id="19479" name="Line 16"/>
            <p:cNvSpPr>
              <a:spLocks noChangeShapeType="1"/>
            </p:cNvSpPr>
            <p:nvPr/>
          </p:nvSpPr>
          <p:spPr bwMode="auto">
            <a:xfrm>
              <a:off x="3408" y="4032"/>
              <a:ext cx="2064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triangl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2000"/>
            </a:p>
          </p:txBody>
        </p:sp>
        <p:sp>
          <p:nvSpPr>
            <p:cNvPr id="19480" name="Text Box 17"/>
            <p:cNvSpPr txBox="1">
              <a:spLocks noChangeArrowheads="1"/>
            </p:cNvSpPr>
            <p:nvPr/>
          </p:nvSpPr>
          <p:spPr bwMode="auto">
            <a:xfrm>
              <a:off x="3857" y="3926"/>
              <a:ext cx="1136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 algn="ctr" fontAlgn="ctr">
                <a:spcBef>
                  <a:spcPct val="0"/>
                </a:spcBef>
                <a:defRPr/>
              </a:pPr>
              <a:r>
                <a:rPr lang="en-US" altLang="ja-JP" sz="2000" b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</a:t>
              </a:r>
              <a:r>
                <a:rPr lang="ja-JP" altLang="en-US" sz="2000" b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～</a:t>
              </a:r>
              <a:r>
                <a:rPr lang="en-US" altLang="ja-JP" sz="2000" b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255 (8 bit)</a:t>
              </a:r>
            </a:p>
          </p:txBody>
        </p:sp>
      </p:grpSp>
      <p:grpSp>
        <p:nvGrpSpPr>
          <p:cNvPr id="166930" name="Group 18"/>
          <p:cNvGrpSpPr>
            <a:grpSpLocks/>
          </p:cNvGrpSpPr>
          <p:nvPr/>
        </p:nvGrpSpPr>
        <p:grpSpPr bwMode="auto">
          <a:xfrm>
            <a:off x="7696204" y="1465264"/>
            <a:ext cx="2259014" cy="515937"/>
            <a:chOff x="3888" y="923"/>
            <a:chExt cx="1423" cy="325"/>
          </a:xfrm>
          <a:effectLst/>
        </p:grpSpPr>
        <p:sp>
          <p:nvSpPr>
            <p:cNvPr id="19476" name="Rectangle 19"/>
            <p:cNvSpPr>
              <a:spLocks noChangeArrowheads="1"/>
            </p:cNvSpPr>
            <p:nvPr/>
          </p:nvSpPr>
          <p:spPr bwMode="auto">
            <a:xfrm>
              <a:off x="4656" y="923"/>
              <a:ext cx="65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 fontAlgn="ctr">
                <a:spcBef>
                  <a:spcPct val="0"/>
                </a:spcBef>
                <a:defRPr/>
              </a:pPr>
              <a:r>
                <a:rPr lang="ja-JP" altLang="en-US" sz="2000" b="0" dirty="0">
                  <a:solidFill>
                    <a:schemeClr val="accent2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ピクセル</a:t>
              </a:r>
            </a:p>
          </p:txBody>
        </p:sp>
        <p:sp>
          <p:nvSpPr>
            <p:cNvPr id="19477" name="Rectangle 20"/>
            <p:cNvSpPr>
              <a:spLocks noChangeArrowheads="1"/>
            </p:cNvSpPr>
            <p:nvPr/>
          </p:nvSpPr>
          <p:spPr bwMode="auto">
            <a:xfrm>
              <a:off x="3888" y="1152"/>
              <a:ext cx="96" cy="9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endParaRPr lang="ja-JP" altLang="en-US" sz="2000" b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8215" name="AutoShape 21"/>
            <p:cNvCxnSpPr>
              <a:cxnSpLocks noChangeShapeType="1"/>
              <a:stCxn id="19477" idx="3"/>
              <a:endCxn id="19476" idx="1"/>
            </p:cNvCxnSpPr>
            <p:nvPr/>
          </p:nvCxnSpPr>
          <p:spPr bwMode="auto">
            <a:xfrm flipV="1">
              <a:off x="3984" y="1049"/>
              <a:ext cx="672" cy="151"/>
            </a:xfrm>
            <a:prstGeom prst="straightConnector1">
              <a:avLst/>
            </a:prstGeom>
            <a:noFill/>
            <a:ln w="38100">
              <a:solidFill>
                <a:schemeClr val="accent2"/>
              </a:solidFill>
              <a:round/>
              <a:headEnd type="arrow" w="med" len="med"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6934" name="Rectangle 22"/>
          <p:cNvSpPr>
            <a:spLocks noChangeArrowheads="1"/>
          </p:cNvSpPr>
          <p:nvPr/>
        </p:nvSpPr>
        <p:spPr bwMode="auto">
          <a:xfrm>
            <a:off x="8828103" y="4640263"/>
            <a:ext cx="144142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kumimoji="1" sz="2400" b="1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20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9pPr>
          </a:lstStyle>
          <a:p>
            <a:pPr algn="ctr" fontAlgn="ctr">
              <a:spcBef>
                <a:spcPct val="0"/>
              </a:spcBef>
              <a:defRPr/>
            </a:pPr>
            <a:r>
              <a:rPr lang="ja-JP" altLang="en-US" sz="2000" b="0" dirty="0">
                <a:solidFill>
                  <a:schemeClr val="tx2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色の三原色</a:t>
            </a:r>
          </a:p>
        </p:txBody>
      </p:sp>
      <p:grpSp>
        <p:nvGrpSpPr>
          <p:cNvPr id="166935" name="Group 23"/>
          <p:cNvGrpSpPr>
            <a:grpSpLocks/>
          </p:cNvGrpSpPr>
          <p:nvPr/>
        </p:nvGrpSpPr>
        <p:grpSpPr bwMode="auto">
          <a:xfrm>
            <a:off x="2133600" y="1524001"/>
            <a:ext cx="3276600" cy="4759325"/>
            <a:chOff x="384" y="960"/>
            <a:chExt cx="2064" cy="2998"/>
          </a:xfrm>
          <a:effectLst/>
        </p:grpSpPr>
        <p:graphicFrame>
          <p:nvGraphicFramePr>
            <p:cNvPr id="8210" name="Object 24"/>
            <p:cNvGraphicFramePr>
              <a:graphicFrameLocks noChangeAspect="1"/>
            </p:cNvGraphicFramePr>
            <p:nvPr/>
          </p:nvGraphicFramePr>
          <p:xfrm>
            <a:off x="384" y="2736"/>
            <a:ext cx="1392" cy="1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Image" r:id="rId13" imgW="2501587" imgH="2196825" progId="Photoshop.Image.6">
                    <p:embed/>
                  </p:oleObj>
                </mc:Choice>
                <mc:Fallback>
                  <p:oleObj name="Image" r:id="rId13" imgW="2501587" imgH="2196825" progId="Photoshop.Image.6">
                    <p:embed/>
                    <p:pic>
                      <p:nvPicPr>
                        <p:cNvPr id="821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736"/>
                          <a:ext cx="1392" cy="1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FF99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4" name="Rectangle 25"/>
            <p:cNvSpPr>
              <a:spLocks noChangeArrowheads="1"/>
            </p:cNvSpPr>
            <p:nvPr/>
          </p:nvSpPr>
          <p:spPr bwMode="auto">
            <a:xfrm>
              <a:off x="1776" y="960"/>
              <a:ext cx="672" cy="52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endParaRPr lang="ja-JP" altLang="en-US" sz="1800" b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8212" name="AutoShape 26"/>
            <p:cNvCxnSpPr>
              <a:cxnSpLocks noChangeShapeType="1"/>
              <a:endCxn id="19474" idx="1"/>
            </p:cNvCxnSpPr>
            <p:nvPr/>
          </p:nvCxnSpPr>
          <p:spPr bwMode="auto">
            <a:xfrm rot="5400000" flipH="1" flipV="1">
              <a:off x="277" y="1715"/>
              <a:ext cx="1990" cy="1008"/>
            </a:xfrm>
            <a:prstGeom prst="bentConnector2">
              <a:avLst/>
            </a:prstGeom>
            <a:noFill/>
            <a:ln w="38100">
              <a:solidFill>
                <a:schemeClr val="accent2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6939" name="Group 27"/>
          <p:cNvGrpSpPr>
            <a:grpSpLocks/>
          </p:cNvGrpSpPr>
          <p:nvPr/>
        </p:nvGrpSpPr>
        <p:grpSpPr bwMode="auto">
          <a:xfrm>
            <a:off x="2362200" y="4343400"/>
            <a:ext cx="4343400" cy="1981200"/>
            <a:chOff x="528" y="2736"/>
            <a:chExt cx="2736" cy="1248"/>
          </a:xfrm>
          <a:effectLst/>
        </p:grpSpPr>
        <p:graphicFrame>
          <p:nvGraphicFramePr>
            <p:cNvPr id="8207" name="Object 28"/>
            <p:cNvGraphicFramePr>
              <a:graphicFrameLocks noChangeAspect="1"/>
            </p:cNvGraphicFramePr>
            <p:nvPr/>
          </p:nvGraphicFramePr>
          <p:xfrm>
            <a:off x="1872" y="2736"/>
            <a:ext cx="1392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Image" r:id="rId15" imgW="952045" imgH="825106" progId="Photoshop.Image.6">
                    <p:embed/>
                  </p:oleObj>
                </mc:Choice>
                <mc:Fallback>
                  <p:oleObj name="Image" r:id="rId15" imgW="952045" imgH="825106" progId="Photoshop.Image.6">
                    <p:embed/>
                    <p:pic>
                      <p:nvPicPr>
                        <p:cNvPr id="8207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2736"/>
                          <a:ext cx="1392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07763" dir="2700000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FF99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1" name="Rectangle 29"/>
            <p:cNvSpPr>
              <a:spLocks noChangeArrowheads="1"/>
            </p:cNvSpPr>
            <p:nvPr/>
          </p:nvSpPr>
          <p:spPr bwMode="auto">
            <a:xfrm>
              <a:off x="528" y="3216"/>
              <a:ext cx="480" cy="43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kumimoji="1" sz="2400" b="1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3200">
                  <a:solidFill>
                    <a:schemeClr val="tx1"/>
                  </a:solidFill>
                  <a:latin typeface="ＭＳ 明朝" panose="02020609040205080304" pitchFamily="17" charset="-128"/>
                  <a:ea typeface="ＭＳ 明朝" panose="02020609040205080304" pitchFamily="17" charset="-128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endParaRPr lang="ja-JP" altLang="en-US" sz="1800" b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cxnSp>
          <p:nvCxnSpPr>
            <p:cNvPr id="8209" name="AutoShape 30"/>
            <p:cNvCxnSpPr>
              <a:cxnSpLocks noChangeShapeType="1"/>
              <a:stCxn id="19471" idx="3"/>
            </p:cNvCxnSpPr>
            <p:nvPr/>
          </p:nvCxnSpPr>
          <p:spPr bwMode="auto">
            <a:xfrm flipV="1">
              <a:off x="1020" y="3360"/>
              <a:ext cx="852" cy="72"/>
            </a:xfrm>
            <a:prstGeom prst="bentConnector3">
              <a:avLst>
                <a:gd name="adj1" fmla="val 49296"/>
              </a:avLst>
            </a:prstGeom>
            <a:noFill/>
            <a:ln w="38100">
              <a:solidFill>
                <a:schemeClr val="accent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791569" y="152401"/>
            <a:ext cx="105633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400" dirty="0" smtClean="0">
                <a:latin typeface="+mn-ea"/>
                <a:ea typeface="+mn-ea"/>
              </a:rPr>
              <a:t>デジタル</a:t>
            </a:r>
            <a:r>
              <a:rPr lang="ja-JP" altLang="en-US" sz="4400" dirty="0">
                <a:latin typeface="+mn-ea"/>
                <a:ea typeface="+mn-ea"/>
              </a:rPr>
              <a:t>画像</a:t>
            </a:r>
          </a:p>
        </p:txBody>
      </p: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41311498"/>
      </p:ext>
    </p:extLst>
  </p:cSld>
  <p:clrMapOvr>
    <a:masterClrMapping/>
  </p:clrMapOvr>
  <p:transition spd="slow" advTm="34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6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6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6934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67" name="Text Box 31"/>
          <p:cNvSpPr txBox="1">
            <a:spLocks noChangeArrowheads="1"/>
          </p:cNvSpPr>
          <p:nvPr/>
        </p:nvSpPr>
        <p:spPr bwMode="auto">
          <a:xfrm>
            <a:off x="440640" y="3992045"/>
            <a:ext cx="5199772" cy="1631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en-US" altLang="ja-JP" sz="2000" dirty="0">
                <a:latin typeface="+mn-ea"/>
                <a:ea typeface="+mn-ea"/>
              </a:rPr>
              <a:t>【</a:t>
            </a:r>
            <a:r>
              <a:rPr lang="ja-JP" altLang="en-US" sz="2000" dirty="0">
                <a:latin typeface="+mn-ea"/>
                <a:ea typeface="+mn-ea"/>
              </a:rPr>
              <a:t>音楽用ＣＤ</a:t>
            </a:r>
            <a:r>
              <a:rPr lang="en-US" altLang="ja-JP" sz="2000" dirty="0">
                <a:latin typeface="+mn-ea"/>
                <a:ea typeface="+mn-ea"/>
              </a:rPr>
              <a:t>】</a:t>
            </a:r>
            <a:r>
              <a:rPr lang="ja-JP" altLang="en-US" sz="2000" dirty="0">
                <a:latin typeface="+mn-ea"/>
                <a:ea typeface="+mn-ea"/>
              </a:rPr>
              <a:t>　ＰＣＭフォーマット</a:t>
            </a:r>
            <a:endParaRPr lang="en-US" altLang="ja-JP" sz="2000" dirty="0">
              <a:latin typeface="+mn-ea"/>
              <a:ea typeface="+mn-ea"/>
            </a:endParaRPr>
          </a:p>
          <a:p>
            <a:pPr algn="ctr" eaLnBrk="1" hangingPunct="1"/>
            <a:endParaRPr lang="ja-JP" altLang="en-US" sz="2000" dirty="0">
              <a:latin typeface="+mn-ea"/>
              <a:ea typeface="+mn-ea"/>
            </a:endParaRPr>
          </a:p>
          <a:p>
            <a:pPr algn="ctr" eaLnBrk="1" hangingPunct="1"/>
            <a:r>
              <a:rPr lang="ja-JP" altLang="en-US" sz="2000" dirty="0" smtClean="0">
                <a:latin typeface="+mn-ea"/>
                <a:ea typeface="+mn-ea"/>
              </a:rPr>
              <a:t>標本化</a:t>
            </a:r>
            <a:r>
              <a:rPr lang="ja-JP" altLang="en-US" sz="2000" dirty="0">
                <a:latin typeface="+mn-ea"/>
                <a:ea typeface="+mn-ea"/>
              </a:rPr>
              <a:t>：</a:t>
            </a:r>
            <a:r>
              <a:rPr lang="en-US" altLang="ja-JP" sz="2000" dirty="0">
                <a:latin typeface="+mn-ea"/>
                <a:ea typeface="+mn-ea"/>
              </a:rPr>
              <a:t>44[kHz]  = </a:t>
            </a:r>
            <a:r>
              <a:rPr lang="en-US" altLang="ja-JP" sz="2000" dirty="0" smtClean="0">
                <a:latin typeface="+mn-ea"/>
                <a:ea typeface="+mn-ea"/>
              </a:rPr>
              <a:t>44,000[sample/sec</a:t>
            </a:r>
            <a:r>
              <a:rPr lang="en-US" altLang="ja-JP" sz="2000" dirty="0">
                <a:latin typeface="+mn-ea"/>
                <a:ea typeface="+mn-ea"/>
              </a:rPr>
              <a:t>]</a:t>
            </a:r>
          </a:p>
          <a:p>
            <a:pPr algn="ctr" eaLnBrk="1" hangingPunct="1"/>
            <a:r>
              <a:rPr lang="ja-JP" altLang="en-US" sz="2000" dirty="0" smtClean="0">
                <a:latin typeface="+mn-ea"/>
                <a:ea typeface="+mn-ea"/>
              </a:rPr>
              <a:t>量子化</a:t>
            </a:r>
            <a:r>
              <a:rPr lang="ja-JP" altLang="en-US" sz="2000" dirty="0">
                <a:latin typeface="+mn-ea"/>
                <a:ea typeface="+mn-ea"/>
              </a:rPr>
              <a:t>：</a:t>
            </a:r>
            <a:r>
              <a:rPr lang="en-US" altLang="ja-JP" sz="2000" dirty="0">
                <a:latin typeface="+mn-ea"/>
                <a:ea typeface="+mn-ea"/>
              </a:rPr>
              <a:t>16 [bit/sample] ∈{0,1,.., 65535}</a:t>
            </a:r>
          </a:p>
          <a:p>
            <a:pPr algn="ctr" eaLnBrk="1" hangingPunct="1"/>
            <a:endParaRPr lang="en-US" altLang="ja-JP" sz="2000" dirty="0">
              <a:latin typeface="+mn-ea"/>
              <a:ea typeface="+mn-ea"/>
            </a:endParaRPr>
          </a:p>
        </p:txBody>
      </p:sp>
      <p:grpSp>
        <p:nvGrpSpPr>
          <p:cNvPr id="167968" name="Group 32"/>
          <p:cNvGrpSpPr>
            <a:grpSpLocks/>
          </p:cNvGrpSpPr>
          <p:nvPr/>
        </p:nvGrpSpPr>
        <p:grpSpPr bwMode="auto">
          <a:xfrm>
            <a:off x="6972679" y="4641227"/>
            <a:ext cx="3629025" cy="1371999"/>
            <a:chOff x="1744" y="1574"/>
            <a:chExt cx="2286" cy="1669"/>
          </a:xfrm>
        </p:grpSpPr>
        <p:sp>
          <p:nvSpPr>
            <p:cNvPr id="9243" name="Line 33"/>
            <p:cNvSpPr>
              <a:spLocks noChangeShapeType="1"/>
            </p:cNvSpPr>
            <p:nvPr/>
          </p:nvSpPr>
          <p:spPr bwMode="auto">
            <a:xfrm>
              <a:off x="1749" y="1578"/>
              <a:ext cx="0" cy="16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44" name="Line 34"/>
            <p:cNvSpPr>
              <a:spLocks noChangeShapeType="1"/>
            </p:cNvSpPr>
            <p:nvPr/>
          </p:nvSpPr>
          <p:spPr bwMode="auto">
            <a:xfrm>
              <a:off x="4030" y="1574"/>
              <a:ext cx="0" cy="16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45" name="Line 35"/>
            <p:cNvSpPr>
              <a:spLocks noChangeShapeType="1"/>
            </p:cNvSpPr>
            <p:nvPr/>
          </p:nvSpPr>
          <p:spPr bwMode="auto">
            <a:xfrm flipV="1">
              <a:off x="1744" y="2938"/>
              <a:ext cx="2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46" name="Rectangle 36"/>
            <p:cNvSpPr>
              <a:spLocks noChangeArrowheads="1"/>
            </p:cNvSpPr>
            <p:nvPr/>
          </p:nvSpPr>
          <p:spPr bwMode="auto">
            <a:xfrm>
              <a:off x="2753" y="2736"/>
              <a:ext cx="372" cy="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+mn-ea"/>
                  <a:ea typeface="+mn-ea"/>
                </a:rPr>
                <a:t>1</a:t>
              </a:r>
              <a:r>
                <a:rPr lang="ja-JP" altLang="en-US" sz="2000" dirty="0">
                  <a:latin typeface="+mn-ea"/>
                  <a:ea typeface="+mn-ea"/>
                </a:rPr>
                <a:t>秒</a:t>
              </a:r>
            </a:p>
          </p:txBody>
        </p:sp>
      </p:grpSp>
      <p:grpSp>
        <p:nvGrpSpPr>
          <p:cNvPr id="167973" name="Group 37"/>
          <p:cNvGrpSpPr>
            <a:grpSpLocks/>
          </p:cNvGrpSpPr>
          <p:nvPr/>
        </p:nvGrpSpPr>
        <p:grpSpPr bwMode="auto">
          <a:xfrm>
            <a:off x="6093203" y="5104776"/>
            <a:ext cx="5754688" cy="400050"/>
            <a:chOff x="1190" y="2407"/>
            <a:chExt cx="3625" cy="252"/>
          </a:xfrm>
        </p:grpSpPr>
        <p:sp>
          <p:nvSpPr>
            <p:cNvPr id="9241" name="Line 38"/>
            <p:cNvSpPr>
              <a:spLocks noChangeShapeType="1"/>
            </p:cNvSpPr>
            <p:nvPr/>
          </p:nvSpPr>
          <p:spPr bwMode="auto">
            <a:xfrm>
              <a:off x="1190" y="2647"/>
              <a:ext cx="36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42" name="Rectangle 39"/>
            <p:cNvSpPr>
              <a:spLocks noChangeArrowheads="1"/>
            </p:cNvSpPr>
            <p:nvPr/>
          </p:nvSpPr>
          <p:spPr bwMode="auto">
            <a:xfrm>
              <a:off x="4222" y="2407"/>
              <a:ext cx="43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>
                  <a:latin typeface="+mn-ea"/>
                  <a:ea typeface="+mn-ea"/>
                </a:rPr>
                <a:t>時間</a:t>
              </a:r>
            </a:p>
          </p:txBody>
        </p:sp>
      </p:grpSp>
      <p:grpSp>
        <p:nvGrpSpPr>
          <p:cNvPr id="167976" name="Group 40"/>
          <p:cNvGrpSpPr>
            <a:grpSpLocks/>
          </p:cNvGrpSpPr>
          <p:nvPr/>
        </p:nvGrpSpPr>
        <p:grpSpPr bwMode="auto">
          <a:xfrm>
            <a:off x="6069392" y="3815727"/>
            <a:ext cx="696912" cy="2008187"/>
            <a:chOff x="1175" y="1595"/>
            <a:chExt cx="439" cy="1265"/>
          </a:xfrm>
        </p:grpSpPr>
        <p:sp>
          <p:nvSpPr>
            <p:cNvPr id="9239" name="Line 41"/>
            <p:cNvSpPr>
              <a:spLocks noChangeShapeType="1"/>
            </p:cNvSpPr>
            <p:nvPr/>
          </p:nvSpPr>
          <p:spPr bwMode="auto">
            <a:xfrm>
              <a:off x="1402" y="1871"/>
              <a:ext cx="0" cy="9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000">
                <a:latin typeface="+mn-ea"/>
              </a:endParaRPr>
            </a:p>
          </p:txBody>
        </p:sp>
        <p:sp>
          <p:nvSpPr>
            <p:cNvPr id="9240" name="Rectangle 42"/>
            <p:cNvSpPr>
              <a:spLocks noChangeArrowheads="1"/>
            </p:cNvSpPr>
            <p:nvPr/>
          </p:nvSpPr>
          <p:spPr bwMode="auto">
            <a:xfrm>
              <a:off x="1175" y="1595"/>
              <a:ext cx="43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>
                  <a:latin typeface="+mn-ea"/>
                  <a:ea typeface="+mn-ea"/>
                </a:rPr>
                <a:t>振幅</a:t>
              </a:r>
            </a:p>
          </p:txBody>
        </p:sp>
      </p:grpSp>
      <p:grpSp>
        <p:nvGrpSpPr>
          <p:cNvPr id="167979" name="Group 43"/>
          <p:cNvGrpSpPr>
            <a:grpSpLocks/>
          </p:cNvGrpSpPr>
          <p:nvPr/>
        </p:nvGrpSpPr>
        <p:grpSpPr bwMode="auto">
          <a:xfrm>
            <a:off x="6907591" y="3707777"/>
            <a:ext cx="4460876" cy="1787526"/>
            <a:chOff x="1703" y="1527"/>
            <a:chExt cx="2810" cy="1126"/>
          </a:xfrm>
        </p:grpSpPr>
        <p:grpSp>
          <p:nvGrpSpPr>
            <p:cNvPr id="9225" name="Group 44"/>
            <p:cNvGrpSpPr>
              <a:grpSpLocks/>
            </p:cNvGrpSpPr>
            <p:nvPr/>
          </p:nvGrpSpPr>
          <p:grpSpPr bwMode="auto">
            <a:xfrm>
              <a:off x="1832" y="1933"/>
              <a:ext cx="2081" cy="720"/>
              <a:chOff x="1828" y="1940"/>
              <a:chExt cx="2081" cy="720"/>
            </a:xfrm>
          </p:grpSpPr>
          <p:grpSp>
            <p:nvGrpSpPr>
              <p:cNvPr id="9227" name="Group 45"/>
              <p:cNvGrpSpPr>
                <a:grpSpLocks/>
              </p:cNvGrpSpPr>
              <p:nvPr/>
            </p:nvGrpSpPr>
            <p:grpSpPr bwMode="auto">
              <a:xfrm>
                <a:off x="1828" y="1940"/>
                <a:ext cx="162" cy="720"/>
                <a:chOff x="1828" y="1940"/>
                <a:chExt cx="162" cy="720"/>
              </a:xfrm>
            </p:grpSpPr>
            <p:sp>
              <p:nvSpPr>
                <p:cNvPr id="9236" name="Line 46"/>
                <p:cNvSpPr>
                  <a:spLocks noChangeShapeType="1"/>
                </p:cNvSpPr>
                <p:nvPr/>
              </p:nvSpPr>
              <p:spPr bwMode="auto">
                <a:xfrm>
                  <a:off x="1828" y="1940"/>
                  <a:ext cx="0" cy="7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9237" name="Line 47"/>
                <p:cNvSpPr>
                  <a:spLocks noChangeShapeType="1"/>
                </p:cNvSpPr>
                <p:nvPr/>
              </p:nvSpPr>
              <p:spPr bwMode="auto">
                <a:xfrm>
                  <a:off x="1916" y="2247"/>
                  <a:ext cx="2" cy="4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9238" name="Line 48"/>
                <p:cNvSpPr>
                  <a:spLocks noChangeShapeType="1"/>
                </p:cNvSpPr>
                <p:nvPr/>
              </p:nvSpPr>
              <p:spPr bwMode="auto">
                <a:xfrm>
                  <a:off x="1988" y="2353"/>
                  <a:ext cx="2" cy="3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grpSp>
            <p:nvGrpSpPr>
              <p:cNvPr id="9228" name="Group 49"/>
              <p:cNvGrpSpPr>
                <a:grpSpLocks/>
              </p:cNvGrpSpPr>
              <p:nvPr/>
            </p:nvGrpSpPr>
            <p:grpSpPr bwMode="auto">
              <a:xfrm>
                <a:off x="3537" y="1947"/>
                <a:ext cx="372" cy="707"/>
                <a:chOff x="3537" y="1947"/>
                <a:chExt cx="372" cy="707"/>
              </a:xfrm>
            </p:grpSpPr>
            <p:sp>
              <p:nvSpPr>
                <p:cNvPr id="923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3537" y="2098"/>
                  <a:ext cx="0" cy="5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923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3615" y="2310"/>
                  <a:ext cx="0" cy="3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9232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3693" y="1947"/>
                  <a:ext cx="0" cy="7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9233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3765" y="2166"/>
                  <a:ext cx="0" cy="4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923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837" y="2085"/>
                  <a:ext cx="0" cy="5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923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909" y="2298"/>
                  <a:ext cx="0" cy="3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  <p:sp>
            <p:nvSpPr>
              <p:cNvPr id="9229" name="Text Box 56"/>
              <p:cNvSpPr txBox="1">
                <a:spLocks noChangeArrowheads="1"/>
              </p:cNvSpPr>
              <p:nvPr/>
            </p:nvSpPr>
            <p:spPr bwMode="auto">
              <a:xfrm>
                <a:off x="2202" y="2258"/>
                <a:ext cx="131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2000">
                    <a:latin typeface="+mn-ea"/>
                    <a:ea typeface="+mn-ea"/>
                  </a:rPr>
                  <a:t>． ． ． ． ． ．</a:t>
                </a:r>
              </a:p>
            </p:txBody>
          </p:sp>
        </p:grpSp>
        <p:sp>
          <p:nvSpPr>
            <p:cNvPr id="9226" name="Rectangle 57"/>
            <p:cNvSpPr>
              <a:spLocks noChangeArrowheads="1"/>
            </p:cNvSpPr>
            <p:nvPr/>
          </p:nvSpPr>
          <p:spPr bwMode="auto">
            <a:xfrm>
              <a:off x="1703" y="1527"/>
              <a:ext cx="281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latin typeface="+mn-ea"/>
                  <a:ea typeface="+mn-ea"/>
                </a:rPr>
                <a:t>1</a:t>
              </a:r>
              <a:r>
                <a:rPr lang="ja-JP" altLang="en-US" sz="2000" dirty="0">
                  <a:latin typeface="+mn-ea"/>
                  <a:ea typeface="+mn-ea"/>
                </a:rPr>
                <a:t>秒間に</a:t>
              </a:r>
              <a:r>
                <a:rPr lang="en-US" altLang="ja-JP" sz="2000" dirty="0">
                  <a:latin typeface="+mn-ea"/>
                  <a:ea typeface="+mn-ea"/>
                </a:rPr>
                <a:t>16[bit]</a:t>
              </a:r>
              <a:r>
                <a:rPr lang="ja-JP" altLang="en-US" sz="2000" dirty="0">
                  <a:latin typeface="+mn-ea"/>
                  <a:ea typeface="+mn-ea"/>
                </a:rPr>
                <a:t>精度の整数が</a:t>
              </a:r>
              <a:r>
                <a:rPr lang="en-US" altLang="ja-JP" sz="2000" dirty="0">
                  <a:latin typeface="+mn-ea"/>
                  <a:ea typeface="+mn-ea"/>
                </a:rPr>
                <a:t>44,000</a:t>
              </a:r>
              <a:r>
                <a:rPr lang="ja-JP" altLang="en-US" sz="2000" dirty="0">
                  <a:latin typeface="+mn-ea"/>
                  <a:ea typeface="+mn-ea"/>
                </a:rPr>
                <a:t>個</a:t>
              </a:r>
            </a:p>
          </p:txBody>
        </p:sp>
      </p:grpSp>
      <p:graphicFrame>
        <p:nvGraphicFramePr>
          <p:cNvPr id="167994" name="Object 58"/>
          <p:cNvGraphicFramePr>
            <a:graphicFrameLocks noChangeAspect="1"/>
          </p:cNvGraphicFramePr>
          <p:nvPr>
            <p:extLst/>
          </p:nvPr>
        </p:nvGraphicFramePr>
        <p:xfrm>
          <a:off x="1801504" y="1427330"/>
          <a:ext cx="8305800" cy="162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ビットマップ イメージ" r:id="rId6" imgW="6771429" imgH="1324160" progId="Paint.Picture">
                  <p:embed/>
                </p:oleObj>
              </mc:Choice>
              <mc:Fallback>
                <p:oleObj name="ビットマップ イメージ" r:id="rId6" imgW="6771429" imgH="1324160" progId="Paint.Picture">
                  <p:embed/>
                  <p:pic>
                    <p:nvPicPr>
                      <p:cNvPr id="167994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504" y="1427330"/>
                        <a:ext cx="8305800" cy="162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99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91569" y="152401"/>
            <a:ext cx="10563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000" dirty="0" smtClean="0">
                <a:latin typeface="+mn-ea"/>
                <a:ea typeface="+mn-ea"/>
              </a:rPr>
              <a:t>デジタル音響信号</a:t>
            </a:r>
            <a:endParaRPr lang="ja-JP" altLang="en-US" sz="4000" dirty="0">
              <a:latin typeface="+mn-ea"/>
              <a:ea typeface="+mn-ea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29613354"/>
      </p:ext>
    </p:extLst>
  </p:cSld>
  <p:clrMapOvr>
    <a:masterClrMapping/>
  </p:clrMapOvr>
  <p:transition spd="slow" advTm="27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7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7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7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796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AutoShape 2"/>
          <p:cNvSpPr>
            <a:spLocks noChangeArrowheads="1"/>
          </p:cNvSpPr>
          <p:nvPr/>
        </p:nvSpPr>
        <p:spPr bwMode="auto">
          <a:xfrm>
            <a:off x="8686800" y="2438400"/>
            <a:ext cx="838200" cy="2362200"/>
          </a:xfrm>
          <a:prstGeom prst="downArrow">
            <a:avLst>
              <a:gd name="adj1" fmla="val 50000"/>
              <a:gd name="adj2" fmla="val 70455"/>
            </a:avLst>
          </a:prstGeom>
          <a:solidFill>
            <a:srgbClr val="9FFB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endParaRPr lang="ja-JP" altLang="en-US" sz="2000" b="1">
              <a:latin typeface="+mn-ea"/>
              <a:ea typeface="+mn-ea"/>
            </a:endParaRPr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8077200" y="1066800"/>
            <a:ext cx="19050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sz="2000" b="1" dirty="0">
                <a:latin typeface="+mn-ea"/>
                <a:ea typeface="+mn-ea"/>
              </a:rPr>
              <a:t>エンコーダ</a:t>
            </a:r>
          </a:p>
          <a:p>
            <a:pPr algn="ctr" eaLnBrk="1" fontAlgn="ctr" hangingPunct="1"/>
            <a:r>
              <a:rPr lang="ja-JP" altLang="en-US" sz="2000" b="1" dirty="0">
                <a:latin typeface="+mn-ea"/>
                <a:ea typeface="+mn-ea"/>
              </a:rPr>
              <a:t>（順変換）</a:t>
            </a:r>
          </a:p>
        </p:txBody>
      </p:sp>
      <p:sp>
        <p:nvSpPr>
          <p:cNvPr id="236549" name="Rectangle 5"/>
          <p:cNvSpPr>
            <a:spLocks noChangeArrowheads="1"/>
          </p:cNvSpPr>
          <p:nvPr/>
        </p:nvSpPr>
        <p:spPr bwMode="auto">
          <a:xfrm>
            <a:off x="8077200" y="4876800"/>
            <a:ext cx="19050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sz="2000" b="1">
                <a:latin typeface="+mn-ea"/>
                <a:ea typeface="+mn-ea"/>
              </a:rPr>
              <a:t>デコーダ</a:t>
            </a:r>
          </a:p>
          <a:p>
            <a:pPr algn="ctr" eaLnBrk="1" fontAlgn="ctr" hangingPunct="1"/>
            <a:r>
              <a:rPr lang="ja-JP" altLang="en-US" sz="2000" b="1">
                <a:latin typeface="+mn-ea"/>
                <a:ea typeface="+mn-ea"/>
              </a:rPr>
              <a:t>（逆変換）</a:t>
            </a:r>
          </a:p>
        </p:txBody>
      </p:sp>
      <p:pic>
        <p:nvPicPr>
          <p:cNvPr id="236550" name="Picture 6" descr="parro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1" name="Picture 7" descr="parrot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70400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2" name="AutoShape 8"/>
          <p:cNvSpPr>
            <a:spLocks noChangeArrowheads="1"/>
          </p:cNvSpPr>
          <p:nvPr/>
        </p:nvSpPr>
        <p:spPr bwMode="auto">
          <a:xfrm>
            <a:off x="8305800" y="2743200"/>
            <a:ext cx="1600200" cy="1066800"/>
          </a:xfrm>
          <a:prstGeom prst="foldedCorner">
            <a:avLst>
              <a:gd name="adj" fmla="val 125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ctr">
              <a:defRPr/>
            </a:pPr>
            <a:endParaRPr lang="en-US" altLang="ja-JP" sz="16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algn="ctr" fontAlgn="ctr">
              <a:defRPr/>
            </a:pPr>
            <a:r>
              <a:rPr lang="ja-JP" altLang="en-US" sz="16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０１００１０１０００</a:t>
            </a:r>
          </a:p>
          <a:p>
            <a:pPr algn="ctr" fontAlgn="ctr">
              <a:defRPr/>
            </a:pPr>
            <a:r>
              <a:rPr lang="ja-JP" altLang="en-US" sz="16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１０００００１１１１</a:t>
            </a:r>
          </a:p>
          <a:p>
            <a:pPr algn="ctr" fontAlgn="ctr">
              <a:defRPr/>
            </a:pPr>
            <a:r>
              <a:rPr lang="ja-JP" altLang="en-US" sz="16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０００１１１１０００</a:t>
            </a:r>
          </a:p>
          <a:p>
            <a:pPr algn="ctr" fontAlgn="ctr">
              <a:defRPr/>
            </a:pPr>
            <a:r>
              <a:rPr lang="ja-JP" altLang="en-US" sz="16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０００１・ ・ ・ ・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endParaRPr lang="ja-JP" altLang="en-US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236553" name="Group 9"/>
          <p:cNvGrpSpPr>
            <a:grpSpLocks/>
          </p:cNvGrpSpPr>
          <p:nvPr/>
        </p:nvGrpSpPr>
        <p:grpSpPr bwMode="auto">
          <a:xfrm>
            <a:off x="5105400" y="990600"/>
            <a:ext cx="2514600" cy="1066800"/>
            <a:chOff x="2112" y="800"/>
            <a:chExt cx="1584" cy="672"/>
          </a:xfrm>
          <a:effectLst/>
        </p:grpSpPr>
        <p:sp>
          <p:nvSpPr>
            <p:cNvPr id="36898" name="AutoShape 10"/>
            <p:cNvSpPr>
              <a:spLocks noChangeArrowheads="1"/>
            </p:cNvSpPr>
            <p:nvPr/>
          </p:nvSpPr>
          <p:spPr bwMode="auto">
            <a:xfrm>
              <a:off x="2112" y="800"/>
              <a:ext cx="1584" cy="672"/>
            </a:xfrm>
            <a:prstGeom prst="rightArrow">
              <a:avLst>
                <a:gd name="adj1" fmla="val 50000"/>
                <a:gd name="adj2" fmla="val 58929"/>
              </a:avLst>
            </a:prstGeom>
            <a:solidFill>
              <a:srgbClr val="9FFB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899" name="Rectangle 11"/>
            <p:cNvSpPr>
              <a:spLocks noChangeArrowheads="1"/>
            </p:cNvSpPr>
            <p:nvPr/>
          </p:nvSpPr>
          <p:spPr bwMode="auto">
            <a:xfrm>
              <a:off x="2160" y="1040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900" name="Rectangle 12"/>
            <p:cNvSpPr>
              <a:spLocks noChangeArrowheads="1"/>
            </p:cNvSpPr>
            <p:nvPr/>
          </p:nvSpPr>
          <p:spPr bwMode="auto">
            <a:xfrm>
              <a:off x="2352" y="1040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901" name="Rectangle 13"/>
            <p:cNvSpPr>
              <a:spLocks noChangeArrowheads="1"/>
            </p:cNvSpPr>
            <p:nvPr/>
          </p:nvSpPr>
          <p:spPr bwMode="auto">
            <a:xfrm>
              <a:off x="3120" y="1040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236558" name="Text Box 14"/>
            <p:cNvSpPr txBox="1">
              <a:spLocks noChangeArrowheads="1"/>
            </p:cNvSpPr>
            <p:nvPr/>
          </p:nvSpPr>
          <p:spPr bwMode="auto">
            <a:xfrm>
              <a:off x="2520" y="976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ctr">
                <a:defRPr/>
              </a:pPr>
              <a:r>
                <a:rPr lang="ja-JP" altLang="en-US" sz="2000" dirty="0">
                  <a:solidFill>
                    <a:schemeClr val="accent1"/>
                  </a:solidFill>
                  <a:latin typeface="+mn-ea"/>
                </a:rPr>
                <a:t>・・・</a:t>
              </a:r>
            </a:p>
          </p:txBody>
        </p:sp>
      </p:grpSp>
      <p:grpSp>
        <p:nvGrpSpPr>
          <p:cNvPr id="236559" name="Group 15"/>
          <p:cNvGrpSpPr>
            <a:grpSpLocks/>
          </p:cNvGrpSpPr>
          <p:nvPr/>
        </p:nvGrpSpPr>
        <p:grpSpPr bwMode="auto">
          <a:xfrm>
            <a:off x="5149850" y="4876800"/>
            <a:ext cx="2514600" cy="990600"/>
            <a:chOff x="2112" y="3120"/>
            <a:chExt cx="1584" cy="624"/>
          </a:xfrm>
          <a:effectLst/>
        </p:grpSpPr>
        <p:sp>
          <p:nvSpPr>
            <p:cNvPr id="36893" name="AutoShape 16"/>
            <p:cNvSpPr>
              <a:spLocks noChangeArrowheads="1"/>
            </p:cNvSpPr>
            <p:nvPr/>
          </p:nvSpPr>
          <p:spPr bwMode="auto">
            <a:xfrm>
              <a:off x="2112" y="3120"/>
              <a:ext cx="1584" cy="624"/>
            </a:xfrm>
            <a:prstGeom prst="leftArrow">
              <a:avLst>
                <a:gd name="adj1" fmla="val 50000"/>
                <a:gd name="adj2" fmla="val 63462"/>
              </a:avLst>
            </a:prstGeom>
            <a:solidFill>
              <a:srgbClr val="9FFBEC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894" name="Rectangle 17"/>
            <p:cNvSpPr>
              <a:spLocks noChangeArrowheads="1"/>
            </p:cNvSpPr>
            <p:nvPr/>
          </p:nvSpPr>
          <p:spPr bwMode="auto">
            <a:xfrm>
              <a:off x="2496" y="3360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895" name="Rectangle 18"/>
            <p:cNvSpPr>
              <a:spLocks noChangeArrowheads="1"/>
            </p:cNvSpPr>
            <p:nvPr/>
          </p:nvSpPr>
          <p:spPr bwMode="auto">
            <a:xfrm>
              <a:off x="3264" y="3360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896" name="Rectangle 19"/>
            <p:cNvSpPr>
              <a:spLocks noChangeArrowheads="1"/>
            </p:cNvSpPr>
            <p:nvPr/>
          </p:nvSpPr>
          <p:spPr bwMode="auto">
            <a:xfrm>
              <a:off x="3456" y="3360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236564" name="Text Box 20"/>
            <p:cNvSpPr txBox="1">
              <a:spLocks noChangeArrowheads="1"/>
            </p:cNvSpPr>
            <p:nvPr/>
          </p:nvSpPr>
          <p:spPr bwMode="auto">
            <a:xfrm>
              <a:off x="2664" y="3296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ctr">
                <a:defRPr/>
              </a:pPr>
              <a:r>
                <a:rPr lang="ja-JP" altLang="en-US" sz="2000">
                  <a:solidFill>
                    <a:schemeClr val="accent1"/>
                  </a:solidFill>
                  <a:latin typeface="+mn-ea"/>
                </a:rPr>
                <a:t>・・・</a:t>
              </a:r>
            </a:p>
          </p:txBody>
        </p:sp>
      </p:grpSp>
      <p:sp>
        <p:nvSpPr>
          <p:cNvPr id="236565" name="Rectangle 21"/>
          <p:cNvSpPr>
            <a:spLocks noChangeArrowheads="1"/>
          </p:cNvSpPr>
          <p:nvPr/>
        </p:nvSpPr>
        <p:spPr bwMode="auto">
          <a:xfrm>
            <a:off x="8153400" y="3886201"/>
            <a:ext cx="198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ja-JP" altLang="en-US" sz="2000" b="1" dirty="0">
                <a:latin typeface="+mn-ea"/>
                <a:ea typeface="+mn-ea"/>
              </a:rPr>
              <a:t>圧縮ファイル</a:t>
            </a:r>
          </a:p>
        </p:txBody>
      </p:sp>
      <p:sp>
        <p:nvSpPr>
          <p:cNvPr id="236566" name="Rectangle 22"/>
          <p:cNvSpPr>
            <a:spLocks noChangeArrowheads="1"/>
          </p:cNvSpPr>
          <p:nvPr/>
        </p:nvSpPr>
        <p:spPr bwMode="auto">
          <a:xfrm>
            <a:off x="4783138" y="914401"/>
            <a:ext cx="1770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sz="2000" b="1" dirty="0">
                <a:solidFill>
                  <a:srgbClr val="FF0066"/>
                </a:solidFill>
                <a:latin typeface="+mn-ea"/>
                <a:ea typeface="+mn-ea"/>
              </a:rPr>
              <a:t>２８９</a:t>
            </a:r>
            <a:r>
              <a:rPr lang="en-US" altLang="ja-JP" sz="2000" b="1" dirty="0">
                <a:solidFill>
                  <a:srgbClr val="FF0066"/>
                </a:solidFill>
                <a:latin typeface="+mn-ea"/>
                <a:ea typeface="+mn-ea"/>
              </a:rPr>
              <a:t>Kbyte</a:t>
            </a:r>
          </a:p>
        </p:txBody>
      </p:sp>
      <p:sp>
        <p:nvSpPr>
          <p:cNvPr id="236567" name="Rectangle 23"/>
          <p:cNvSpPr>
            <a:spLocks noChangeArrowheads="1"/>
          </p:cNvSpPr>
          <p:nvPr/>
        </p:nvSpPr>
        <p:spPr bwMode="auto">
          <a:xfrm>
            <a:off x="4706938" y="4495801"/>
            <a:ext cx="19224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sz="2000" b="1">
                <a:solidFill>
                  <a:srgbClr val="FF0066"/>
                </a:solidFill>
                <a:latin typeface="+mn-ea"/>
                <a:ea typeface="+mn-ea"/>
              </a:rPr>
              <a:t>２８９</a:t>
            </a:r>
            <a:r>
              <a:rPr lang="en-US" altLang="ja-JP" sz="2000" b="1">
                <a:solidFill>
                  <a:srgbClr val="FF0066"/>
                </a:solidFill>
                <a:latin typeface="+mn-ea"/>
                <a:ea typeface="+mn-ea"/>
              </a:rPr>
              <a:t>Kbyte</a:t>
            </a:r>
          </a:p>
        </p:txBody>
      </p:sp>
      <p:sp>
        <p:nvSpPr>
          <p:cNvPr id="236568" name="Rectangle 24"/>
          <p:cNvSpPr>
            <a:spLocks noChangeArrowheads="1"/>
          </p:cNvSpPr>
          <p:nvPr/>
        </p:nvSpPr>
        <p:spPr bwMode="auto">
          <a:xfrm>
            <a:off x="7450138" y="4495801"/>
            <a:ext cx="15414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sz="2000" b="1">
                <a:solidFill>
                  <a:srgbClr val="FF0066"/>
                </a:solidFill>
                <a:latin typeface="+mn-ea"/>
                <a:ea typeface="+mn-ea"/>
              </a:rPr>
              <a:t>８０</a:t>
            </a:r>
            <a:r>
              <a:rPr lang="en-US" altLang="ja-JP" sz="2000" b="1">
                <a:solidFill>
                  <a:srgbClr val="FF0066"/>
                </a:solidFill>
                <a:latin typeface="+mn-ea"/>
                <a:ea typeface="+mn-ea"/>
              </a:rPr>
              <a:t>Kbyte</a:t>
            </a:r>
          </a:p>
        </p:txBody>
      </p:sp>
      <p:sp>
        <p:nvSpPr>
          <p:cNvPr id="236569" name="AutoShape 25"/>
          <p:cNvSpPr>
            <a:spLocks noChangeArrowheads="1"/>
          </p:cNvSpPr>
          <p:nvPr/>
        </p:nvSpPr>
        <p:spPr bwMode="auto">
          <a:xfrm>
            <a:off x="5149850" y="2667000"/>
            <a:ext cx="990600" cy="609600"/>
          </a:xfrm>
          <a:prstGeom prst="can">
            <a:avLst>
              <a:gd name="adj" fmla="val 4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endParaRPr lang="ja-JP" altLang="en-US" sz="2000" b="1">
              <a:latin typeface="+mn-ea"/>
              <a:ea typeface="+mn-ea"/>
            </a:endParaRPr>
          </a:p>
        </p:txBody>
      </p:sp>
      <p:grpSp>
        <p:nvGrpSpPr>
          <p:cNvPr id="236570" name="Group 26"/>
          <p:cNvGrpSpPr>
            <a:grpSpLocks/>
          </p:cNvGrpSpPr>
          <p:nvPr/>
        </p:nvGrpSpPr>
        <p:grpSpPr bwMode="auto">
          <a:xfrm>
            <a:off x="5073650" y="3505200"/>
            <a:ext cx="1333500" cy="419100"/>
            <a:chOff x="1752" y="2208"/>
            <a:chExt cx="1032" cy="264"/>
          </a:xfrm>
          <a:effectLst/>
        </p:grpSpPr>
        <p:sp>
          <p:nvSpPr>
            <p:cNvPr id="36890" name="AutoShape 27"/>
            <p:cNvSpPr>
              <a:spLocks noChangeArrowheads="1"/>
            </p:cNvSpPr>
            <p:nvPr/>
          </p:nvSpPr>
          <p:spPr bwMode="auto">
            <a:xfrm rot="5400000">
              <a:off x="1992" y="1968"/>
              <a:ext cx="264" cy="744"/>
            </a:xfrm>
            <a:prstGeom prst="can">
              <a:avLst>
                <a:gd name="adj" fmla="val 7726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891" name="AutoShape 28"/>
            <p:cNvSpPr>
              <a:spLocks noChangeArrowheads="1"/>
            </p:cNvSpPr>
            <p:nvPr/>
          </p:nvSpPr>
          <p:spPr bwMode="auto">
            <a:xfrm rot="5400000">
              <a:off x="2520" y="2088"/>
              <a:ext cx="96" cy="432"/>
            </a:xfrm>
            <a:prstGeom prst="can">
              <a:avLst>
                <a:gd name="adj" fmla="val 64938"/>
              </a:avLst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  <p:sp>
          <p:nvSpPr>
            <p:cNvPr id="36892" name="AutoShape 29"/>
            <p:cNvSpPr>
              <a:spLocks noChangeArrowheads="1"/>
            </p:cNvSpPr>
            <p:nvPr/>
          </p:nvSpPr>
          <p:spPr bwMode="auto">
            <a:xfrm rot="5400000">
              <a:off x="2496" y="2208"/>
              <a:ext cx="96" cy="384"/>
            </a:xfrm>
            <a:prstGeom prst="can">
              <a:avLst>
                <a:gd name="adj" fmla="val 57722"/>
              </a:avLst>
            </a:prstGeom>
            <a:solidFill>
              <a:srgbClr val="FF0066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 b="1">
                <a:latin typeface="+mn-ea"/>
                <a:ea typeface="+mn-ea"/>
              </a:endParaRPr>
            </a:p>
          </p:txBody>
        </p:sp>
      </p:grpSp>
      <p:sp>
        <p:nvSpPr>
          <p:cNvPr id="236574" name="AutoShape 30"/>
          <p:cNvSpPr>
            <a:spLocks noChangeArrowheads="1"/>
          </p:cNvSpPr>
          <p:nvPr/>
        </p:nvSpPr>
        <p:spPr bwMode="auto">
          <a:xfrm>
            <a:off x="6400800" y="2667000"/>
            <a:ext cx="1676400" cy="609600"/>
          </a:xfrm>
          <a:prstGeom prst="leftArrow">
            <a:avLst>
              <a:gd name="adj1" fmla="val 50000"/>
              <a:gd name="adj2" fmla="val 68750"/>
            </a:avLst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CC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ctr">
              <a:spcBef>
                <a:spcPct val="50000"/>
              </a:spcBef>
              <a:defRPr/>
            </a:pPr>
            <a:r>
              <a:rPr lang="ja-JP" altLang="en-US" sz="2000">
                <a:latin typeface="+mn-ea"/>
              </a:rPr>
              <a:t>蓄積</a:t>
            </a:r>
          </a:p>
        </p:txBody>
      </p:sp>
      <p:sp>
        <p:nvSpPr>
          <p:cNvPr id="236575" name="AutoShape 31"/>
          <p:cNvSpPr>
            <a:spLocks noChangeArrowheads="1"/>
          </p:cNvSpPr>
          <p:nvPr/>
        </p:nvSpPr>
        <p:spPr bwMode="auto">
          <a:xfrm>
            <a:off x="6445250" y="3429000"/>
            <a:ext cx="1631950" cy="609600"/>
          </a:xfrm>
          <a:prstGeom prst="leftArrow">
            <a:avLst>
              <a:gd name="adj1" fmla="val 50000"/>
              <a:gd name="adj2" fmla="val 66927"/>
            </a:avLst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CC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ctr">
              <a:spcBef>
                <a:spcPct val="50000"/>
              </a:spcBef>
              <a:defRPr/>
            </a:pPr>
            <a:r>
              <a:rPr lang="ja-JP" altLang="en-US" sz="2000">
                <a:latin typeface="+mn-ea"/>
              </a:rPr>
              <a:t>伝送</a:t>
            </a:r>
          </a:p>
        </p:txBody>
      </p:sp>
      <p:pic>
        <p:nvPicPr>
          <p:cNvPr id="236576" name="Picture 32" descr="parrot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70400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77" name="Picture 33" descr="parrot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6578" name="Group 34"/>
          <p:cNvGrpSpPr>
            <a:grpSpLocks/>
          </p:cNvGrpSpPr>
          <p:nvPr/>
        </p:nvGrpSpPr>
        <p:grpSpPr bwMode="auto">
          <a:xfrm>
            <a:off x="1981200" y="2743200"/>
            <a:ext cx="2743200" cy="1600200"/>
            <a:chOff x="672" y="1776"/>
            <a:chExt cx="1728" cy="1008"/>
          </a:xfrm>
          <a:effectLst/>
        </p:grpSpPr>
        <p:sp>
          <p:nvSpPr>
            <p:cNvPr id="236579" name="AutoShape 35"/>
            <p:cNvSpPr>
              <a:spLocks noChangeArrowheads="1"/>
            </p:cNvSpPr>
            <p:nvPr/>
          </p:nvSpPr>
          <p:spPr bwMode="auto">
            <a:xfrm>
              <a:off x="672" y="1776"/>
              <a:ext cx="1728" cy="1008"/>
            </a:xfrm>
            <a:prstGeom prst="upDownArrowCallout">
              <a:avLst>
                <a:gd name="adj1" fmla="val 42857"/>
                <a:gd name="adj2" fmla="val 42857"/>
                <a:gd name="adj3" fmla="val 12500"/>
                <a:gd name="adj4" fmla="val 5000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ctr">
                <a:defRPr/>
              </a:pPr>
              <a:endParaRPr lang="ja-JP" altLang="ja-JP" sz="2000">
                <a:latin typeface="+mn-ea"/>
              </a:endParaRPr>
            </a:p>
          </p:txBody>
        </p:sp>
        <p:sp>
          <p:nvSpPr>
            <p:cNvPr id="236580" name="Text Box 36"/>
            <p:cNvSpPr txBox="1">
              <a:spLocks noChangeArrowheads="1"/>
            </p:cNvSpPr>
            <p:nvPr/>
          </p:nvSpPr>
          <p:spPr bwMode="auto">
            <a:xfrm>
              <a:off x="1526" y="2178"/>
              <a:ext cx="116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ctr">
                <a:defRPr/>
              </a:pPr>
              <a:endParaRPr lang="ja-JP" altLang="ja-JP" sz="2000">
                <a:latin typeface="+mn-ea"/>
              </a:endParaRPr>
            </a:p>
          </p:txBody>
        </p:sp>
        <p:sp>
          <p:nvSpPr>
            <p:cNvPr id="36889" name="Rectangle 37"/>
            <p:cNvSpPr>
              <a:spLocks noChangeArrowheads="1"/>
            </p:cNvSpPr>
            <p:nvPr/>
          </p:nvSpPr>
          <p:spPr bwMode="auto">
            <a:xfrm>
              <a:off x="783" y="2064"/>
              <a:ext cx="157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fontAlgn="ctr" hangingPunct="1"/>
              <a:r>
                <a:rPr lang="ja-JP" altLang="en-US" sz="2000" b="1" dirty="0">
                  <a:latin typeface="+mn-ea"/>
                  <a:ea typeface="+mn-ea"/>
                </a:rPr>
                <a:t>両者が異なる</a:t>
              </a:r>
              <a:r>
                <a:rPr lang="ja-JP" altLang="en-US" sz="2000" b="1" dirty="0" smtClean="0">
                  <a:latin typeface="+mn-ea"/>
                  <a:ea typeface="+mn-ea"/>
                </a:rPr>
                <a:t>場合、</a:t>
              </a:r>
              <a:endParaRPr lang="ja-JP" altLang="en-US" sz="2000" b="1" dirty="0">
                <a:latin typeface="+mn-ea"/>
                <a:ea typeface="+mn-ea"/>
              </a:endParaRPr>
            </a:p>
            <a:p>
              <a:pPr algn="ctr" eaLnBrk="1" fontAlgn="ctr" hangingPunct="1"/>
              <a:r>
                <a:rPr lang="ja-JP" altLang="en-US" sz="2000" b="1" dirty="0">
                  <a:solidFill>
                    <a:srgbClr val="FF0000"/>
                  </a:solidFill>
                  <a:latin typeface="+mn-ea"/>
                  <a:ea typeface="+mn-ea"/>
                </a:rPr>
                <a:t>歪み圧縮</a:t>
              </a:r>
              <a:r>
                <a:rPr lang="ja-JP" altLang="en-US" sz="2000" b="1" dirty="0">
                  <a:latin typeface="+mn-ea"/>
                  <a:ea typeface="+mn-ea"/>
                </a:rPr>
                <a:t>と</a:t>
              </a:r>
              <a:r>
                <a:rPr lang="ja-JP" altLang="en-US" sz="2000" b="1" dirty="0" smtClean="0">
                  <a:latin typeface="+mn-ea"/>
                  <a:ea typeface="+mn-ea"/>
                </a:rPr>
                <a:t>いう。</a:t>
              </a:r>
              <a:endParaRPr lang="ja-JP" altLang="en-US" sz="2000" b="1" dirty="0">
                <a:latin typeface="+mn-ea"/>
                <a:ea typeface="+mn-ea"/>
              </a:endParaRPr>
            </a:p>
          </p:txBody>
        </p:sp>
      </p:grpSp>
      <p:sp>
        <p:nvSpPr>
          <p:cNvPr id="236582" name="Rectangle 38"/>
          <p:cNvSpPr>
            <a:spLocks noChangeArrowheads="1"/>
          </p:cNvSpPr>
          <p:nvPr/>
        </p:nvSpPr>
        <p:spPr bwMode="auto">
          <a:xfrm>
            <a:off x="4868069" y="2143036"/>
            <a:ext cx="3200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sz="2000" dirty="0">
                <a:latin typeface="+mn-ea"/>
                <a:ea typeface="+mn-ea"/>
              </a:rPr>
              <a:t>ブロック／画素単位の走査</a:t>
            </a: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365760" y="244614"/>
            <a:ext cx="7620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ja-JP" altLang="en-US" sz="4000" dirty="0">
                <a:latin typeface="+mn-ea"/>
                <a:ea typeface="+mn-ea"/>
              </a:rPr>
              <a:t>データ</a:t>
            </a:r>
            <a:r>
              <a:rPr lang="ja-JP" altLang="en-US" sz="4000" dirty="0" smtClean="0">
                <a:latin typeface="+mn-ea"/>
                <a:ea typeface="+mn-ea"/>
              </a:rPr>
              <a:t>処理の</a:t>
            </a:r>
            <a:r>
              <a:rPr lang="ja-JP" altLang="en-US" sz="4000" dirty="0">
                <a:latin typeface="+mn-ea"/>
                <a:ea typeface="+mn-ea"/>
              </a:rPr>
              <a:t>例：画像</a:t>
            </a:r>
            <a:r>
              <a:rPr lang="ja-JP" altLang="en-US" sz="4000" dirty="0" smtClean="0">
                <a:latin typeface="+mn-ea"/>
                <a:ea typeface="+mn-ea"/>
              </a:rPr>
              <a:t>圧縮</a:t>
            </a:r>
            <a:endParaRPr lang="ja-JP" altLang="en-US" sz="4000" dirty="0">
              <a:latin typeface="+mn-ea"/>
              <a:ea typeface="+mn-ea"/>
            </a:endParaRP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113689"/>
      </p:ext>
    </p:extLst>
  </p:cSld>
  <p:clrMapOvr>
    <a:masterClrMapping/>
  </p:clrMapOvr>
  <p:transition spd="slow" advTm="67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6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6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6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3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3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3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3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3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23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6546" grpId="0" animBg="1"/>
      <p:bldP spid="236548" grpId="0" animBg="1" autoUpdateAnimBg="0"/>
      <p:bldP spid="236549" grpId="0" animBg="1" autoUpdateAnimBg="0"/>
      <p:bldP spid="236552" grpId="0" animBg="1" autoUpdateAnimBg="0"/>
      <p:bldP spid="236565" grpId="0" autoUpdateAnimBg="0"/>
      <p:bldP spid="236566" grpId="0" autoUpdateAnimBg="0"/>
      <p:bldP spid="236567" grpId="0" autoUpdateAnimBg="0"/>
      <p:bldP spid="236568" grpId="0" autoUpdateAnimBg="0"/>
      <p:bldP spid="236569" grpId="0" animBg="1"/>
      <p:bldP spid="236574" grpId="0" animBg="1" autoUpdateAnimBg="0"/>
      <p:bldP spid="236575" grpId="0" animBg="1" autoUpdateAnimBg="0"/>
      <p:bldP spid="23658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1801501" y="1383112"/>
            <a:ext cx="7577630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【</a:t>
            </a:r>
            <a:r>
              <a:rPr lang="ja-JP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認識；</a:t>
            </a: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recognition 】</a:t>
            </a:r>
          </a:p>
          <a:p>
            <a:pPr>
              <a:defRPr/>
            </a:pPr>
            <a:r>
              <a:rPr lang="ja-JP" altLang="en-US" sz="2000" dirty="0">
                <a:latin typeface="+mn-ea"/>
              </a:rPr>
              <a:t>画像あるいは音響信号から特徴を抽出</a:t>
            </a:r>
            <a:r>
              <a:rPr lang="ja-JP" altLang="en-US" sz="2000" dirty="0" smtClean="0">
                <a:latin typeface="+mn-ea"/>
              </a:rPr>
              <a:t>し、それ</a:t>
            </a:r>
            <a:r>
              <a:rPr lang="ja-JP" altLang="en-US" sz="2000" dirty="0">
                <a:latin typeface="+mn-ea"/>
              </a:rPr>
              <a:t>が何である</a:t>
            </a:r>
            <a:r>
              <a:rPr lang="ja-JP" altLang="en-US" sz="2000" dirty="0" smtClean="0">
                <a:latin typeface="+mn-ea"/>
              </a:rPr>
              <a:t>かを識別</a:t>
            </a:r>
            <a:r>
              <a:rPr lang="ja-JP" altLang="en-US" sz="2000" dirty="0">
                <a:latin typeface="+mn-ea"/>
              </a:rPr>
              <a:t>し</a:t>
            </a:r>
            <a:r>
              <a:rPr lang="ja-JP" altLang="en-US" sz="2000" dirty="0" smtClean="0">
                <a:latin typeface="+mn-ea"/>
              </a:rPr>
              <a:t>，それら</a:t>
            </a:r>
            <a:r>
              <a:rPr lang="ja-JP" altLang="en-US" sz="2000" dirty="0">
                <a:latin typeface="+mn-ea"/>
              </a:rPr>
              <a:t>と関連する</a:t>
            </a:r>
            <a:r>
              <a:rPr lang="ja-JP" altLang="en-US" sz="2000" dirty="0" smtClean="0">
                <a:latin typeface="+mn-ea"/>
              </a:rPr>
              <a:t>“ラベル”</a:t>
            </a:r>
            <a:r>
              <a:rPr lang="ja-JP" altLang="en-US" sz="2000" dirty="0">
                <a:latin typeface="+mn-ea"/>
              </a:rPr>
              <a:t>を</a:t>
            </a:r>
            <a:r>
              <a:rPr lang="ja-JP" altLang="en-US" sz="2000" dirty="0" smtClean="0">
                <a:latin typeface="+mn-ea"/>
              </a:rPr>
              <a:t>判定・出力する</a:t>
            </a:r>
            <a:r>
              <a:rPr lang="ja-JP" altLang="en-US" sz="2000" dirty="0">
                <a:latin typeface="+mn-ea"/>
              </a:rPr>
              <a:t>自動</a:t>
            </a:r>
            <a:r>
              <a:rPr lang="ja-JP" altLang="en-US" sz="2000" dirty="0" smtClean="0">
                <a:latin typeface="+mn-ea"/>
              </a:rPr>
              <a:t>処理。</a:t>
            </a:r>
            <a:endParaRPr lang="ja-JP" altLang="en-US" sz="2000" dirty="0">
              <a:latin typeface="+mn-ea"/>
            </a:endParaRP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1563624" y="5459436"/>
            <a:ext cx="69128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【</a:t>
            </a:r>
            <a:r>
              <a:rPr lang="ja-JP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質問</a:t>
            </a:r>
            <a:r>
              <a:rPr lang="en-US" altLang="ja-JP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すで</a:t>
            </a:r>
            <a:r>
              <a:rPr lang="ja-JP" altLang="en-US" sz="2000" dirty="0">
                <a:latin typeface="+mn-ea"/>
              </a:rPr>
              <a:t>に利用されている自動認識の例を</a:t>
            </a:r>
            <a:r>
              <a:rPr lang="ja-JP" altLang="en-US" sz="2000" dirty="0" smtClean="0">
                <a:latin typeface="+mn-ea"/>
              </a:rPr>
              <a:t>挙げよ</a:t>
            </a:r>
            <a:endParaRPr lang="ja-JP" altLang="en-US" sz="2000" dirty="0">
              <a:latin typeface="+mn-ea"/>
            </a:endParaRPr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1563624" y="5945181"/>
            <a:ext cx="83446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【</a:t>
            </a:r>
            <a:r>
              <a:rPr lang="ja-JP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例解</a:t>
            </a:r>
            <a:r>
              <a:rPr lang="en-US" altLang="ja-JP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郵便局</a:t>
            </a:r>
            <a:r>
              <a:rPr lang="ja-JP" altLang="en-US" sz="2000" dirty="0">
                <a:latin typeface="+mn-ea"/>
              </a:rPr>
              <a:t>の集配システムにおける郵便番号の自動識別 </a:t>
            </a:r>
            <a:r>
              <a:rPr lang="en-US" altLang="ja-JP" sz="2000" dirty="0">
                <a:latin typeface="+mn-ea"/>
              </a:rPr>
              <a:t>(OCR</a:t>
            </a:r>
            <a:r>
              <a:rPr lang="en-US" altLang="ja-JP" sz="2000" dirty="0" smtClean="0">
                <a:latin typeface="+mn-ea"/>
              </a:rPr>
              <a:t>)</a:t>
            </a:r>
            <a:endParaRPr lang="ja-JP" altLang="en-US" sz="2000" dirty="0">
              <a:latin typeface="+mn-ea"/>
            </a:endParaRP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6118744" y="3446200"/>
            <a:ext cx="1219200" cy="7620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endParaRPr lang="en-US" altLang="ja-JP" sz="2000" b="1">
              <a:latin typeface="+mn-ea"/>
              <a:ea typeface="+mn-ea"/>
            </a:endParaRPr>
          </a:p>
          <a:p>
            <a:pPr algn="ctr" eaLnBrk="1" hangingPunct="1"/>
            <a:r>
              <a:rPr lang="ja-JP" altLang="en-US" sz="2000" b="1">
                <a:latin typeface="+mn-ea"/>
                <a:ea typeface="+mn-ea"/>
              </a:rPr>
              <a:t>認識系</a:t>
            </a:r>
          </a:p>
          <a:p>
            <a:pPr algn="ctr" eaLnBrk="1" hangingPunct="1"/>
            <a:r>
              <a:rPr lang="en-US" altLang="ja-JP" sz="2000" b="1">
                <a:latin typeface="+mn-ea"/>
                <a:ea typeface="+mn-ea"/>
              </a:rPr>
              <a:t>recognizer</a:t>
            </a:r>
          </a:p>
          <a:p>
            <a:pPr algn="ctr" eaLnBrk="1" hangingPunct="1"/>
            <a:endParaRPr lang="en-US" altLang="ja-JP" sz="2000" b="1">
              <a:latin typeface="+mn-ea"/>
              <a:ea typeface="+mn-ea"/>
            </a:endParaRPr>
          </a:p>
        </p:txBody>
      </p:sp>
      <p:grpSp>
        <p:nvGrpSpPr>
          <p:cNvPr id="169991" name="Group 7"/>
          <p:cNvGrpSpPr>
            <a:grpSpLocks/>
          </p:cNvGrpSpPr>
          <p:nvPr/>
        </p:nvGrpSpPr>
        <p:grpSpPr bwMode="auto">
          <a:xfrm>
            <a:off x="1732482" y="2760400"/>
            <a:ext cx="3395663" cy="2286000"/>
            <a:chOff x="-75" y="1440"/>
            <a:chExt cx="2139" cy="1440"/>
          </a:xfrm>
        </p:grpSpPr>
        <p:grpSp>
          <p:nvGrpSpPr>
            <p:cNvPr id="12306" name="Group 8"/>
            <p:cNvGrpSpPr>
              <a:grpSpLocks/>
            </p:cNvGrpSpPr>
            <p:nvPr/>
          </p:nvGrpSpPr>
          <p:grpSpPr bwMode="auto">
            <a:xfrm>
              <a:off x="816" y="1440"/>
              <a:ext cx="1248" cy="576"/>
              <a:chOff x="288" y="1449"/>
              <a:chExt cx="1248" cy="576"/>
            </a:xfrm>
          </p:grpSpPr>
          <p:sp>
            <p:nvSpPr>
              <p:cNvPr id="12311" name="Rectangle 9"/>
              <p:cNvSpPr>
                <a:spLocks noChangeArrowheads="1"/>
              </p:cNvSpPr>
              <p:nvPr/>
            </p:nvSpPr>
            <p:spPr bwMode="auto">
              <a:xfrm>
                <a:off x="288" y="1449"/>
                <a:ext cx="1248" cy="5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 b="1">
                  <a:latin typeface="+mn-ea"/>
                  <a:ea typeface="+mn-ea"/>
                </a:endParaRPr>
              </a:p>
            </p:txBody>
          </p:sp>
          <p:grpSp>
            <p:nvGrpSpPr>
              <p:cNvPr id="12312" name="Group 10"/>
              <p:cNvGrpSpPr>
                <a:grpSpLocks/>
              </p:cNvGrpSpPr>
              <p:nvPr/>
            </p:nvGrpSpPr>
            <p:grpSpPr bwMode="auto">
              <a:xfrm>
                <a:off x="318" y="1483"/>
                <a:ext cx="1157" cy="508"/>
                <a:chOff x="3648" y="2064"/>
                <a:chExt cx="1824" cy="720"/>
              </a:xfrm>
            </p:grpSpPr>
            <p:cxnSp>
              <p:nvCxnSpPr>
                <p:cNvPr id="12313" name="AutoShape 11"/>
                <p:cNvCxnSpPr>
                  <a:cxnSpLocks noChangeShapeType="1"/>
                </p:cNvCxnSpPr>
                <p:nvPr/>
              </p:nvCxnSpPr>
              <p:spPr bwMode="auto">
                <a:xfrm>
                  <a:off x="3648" y="2496"/>
                  <a:ext cx="1824" cy="0"/>
                </a:xfrm>
                <a:prstGeom prst="straightConnector1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2314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064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15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984" y="23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1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4080" y="240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17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176" y="24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18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4272" y="249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19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49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0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464" y="249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560" y="240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2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656" y="2208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3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4752" y="23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4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4848" y="23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5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4944" y="225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5040" y="249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  <p:sp>
              <p:nvSpPr>
                <p:cNvPr id="1232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5136" y="249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oval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>
                    <a:latin typeface="+mn-ea"/>
                  </a:endParaRPr>
                </a:p>
              </p:txBody>
            </p:sp>
          </p:grpSp>
        </p:grpSp>
        <p:sp>
          <p:nvSpPr>
            <p:cNvPr id="12307" name="Rectangle 26"/>
            <p:cNvSpPr>
              <a:spLocks noChangeArrowheads="1"/>
            </p:cNvSpPr>
            <p:nvPr/>
          </p:nvSpPr>
          <p:spPr bwMode="auto">
            <a:xfrm>
              <a:off x="-75" y="2003"/>
              <a:ext cx="92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b="1" dirty="0" smtClean="0">
                  <a:latin typeface="+mn-ea"/>
                  <a:ea typeface="+mn-ea"/>
                </a:rPr>
                <a:t>データ入力</a:t>
              </a:r>
              <a:endParaRPr lang="ja-JP" altLang="en-US" sz="2000" b="1" dirty="0">
                <a:latin typeface="+mn-ea"/>
                <a:ea typeface="+mn-ea"/>
              </a:endParaRPr>
            </a:p>
          </p:txBody>
        </p:sp>
        <p:grpSp>
          <p:nvGrpSpPr>
            <p:cNvPr id="12308" name="Group 27"/>
            <p:cNvGrpSpPr>
              <a:grpSpLocks/>
            </p:cNvGrpSpPr>
            <p:nvPr/>
          </p:nvGrpSpPr>
          <p:grpSpPr bwMode="auto">
            <a:xfrm>
              <a:off x="816" y="2208"/>
              <a:ext cx="1248" cy="672"/>
              <a:chOff x="3168" y="2448"/>
              <a:chExt cx="1248" cy="672"/>
            </a:xfrm>
          </p:grpSpPr>
          <p:sp>
            <p:nvSpPr>
              <p:cNvPr id="12309" name="Rectangle 28"/>
              <p:cNvSpPr>
                <a:spLocks noChangeArrowheads="1"/>
              </p:cNvSpPr>
              <p:nvPr/>
            </p:nvSpPr>
            <p:spPr bwMode="auto">
              <a:xfrm>
                <a:off x="3168" y="2448"/>
                <a:ext cx="1248" cy="67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 b="1">
                  <a:latin typeface="+mn-ea"/>
                  <a:ea typeface="+mn-ea"/>
                </a:endParaRPr>
              </a:p>
            </p:txBody>
          </p:sp>
          <p:graphicFrame>
            <p:nvGraphicFramePr>
              <p:cNvPr id="12310" name="Object 29"/>
              <p:cNvGraphicFramePr>
                <a:graphicFrameLocks noChangeAspect="1"/>
              </p:cNvGraphicFramePr>
              <p:nvPr/>
            </p:nvGraphicFramePr>
            <p:xfrm>
              <a:off x="3456" y="2544"/>
              <a:ext cx="624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" name="ビットマップ イメージ" r:id="rId6" imgW="495369" imgH="380852" progId="Paint.Picture">
                      <p:embed/>
                    </p:oleObj>
                  </mc:Choice>
                  <mc:Fallback>
                    <p:oleObj name="ビットマップ イメージ" r:id="rId6" imgW="495369" imgH="380852" progId="Paint.Picture">
                      <p:embed/>
                      <p:pic>
                        <p:nvPicPr>
                          <p:cNvPr id="12310" name="Objec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56" y="2544"/>
                            <a:ext cx="624" cy="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70016" name="Group 32"/>
          <p:cNvGrpSpPr>
            <a:grpSpLocks/>
          </p:cNvGrpSpPr>
          <p:nvPr/>
        </p:nvGrpSpPr>
        <p:grpSpPr bwMode="auto">
          <a:xfrm>
            <a:off x="5128145" y="2989002"/>
            <a:ext cx="4419601" cy="1093788"/>
            <a:chOff x="1920" y="1632"/>
            <a:chExt cx="2784" cy="689"/>
          </a:xfrm>
        </p:grpSpPr>
        <p:sp>
          <p:nvSpPr>
            <p:cNvPr id="12303" name="AutoShape 33"/>
            <p:cNvSpPr>
              <a:spLocks noChangeArrowheads="1"/>
            </p:cNvSpPr>
            <p:nvPr/>
          </p:nvSpPr>
          <p:spPr bwMode="auto">
            <a:xfrm>
              <a:off x="3936" y="1632"/>
              <a:ext cx="768" cy="288"/>
            </a:xfrm>
            <a:prstGeom prst="foldedCorner">
              <a:avLst>
                <a:gd name="adj" fmla="val 12500"/>
              </a:avLst>
            </a:prstGeom>
            <a:solidFill>
              <a:srgbClr val="CCEC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hangingPunct="1"/>
              <a:r>
                <a:rPr lang="ja-JP" altLang="en-US" sz="2000" b="1">
                  <a:latin typeface="+mn-ea"/>
                  <a:ea typeface="+mn-ea"/>
                </a:rPr>
                <a:t>“あ”</a:t>
              </a:r>
            </a:p>
          </p:txBody>
        </p:sp>
        <p:cxnSp>
          <p:nvCxnSpPr>
            <p:cNvPr id="12304" name="AutoShape 34"/>
            <p:cNvCxnSpPr>
              <a:cxnSpLocks noChangeShapeType="1"/>
              <a:stCxn id="12311" idx="3"/>
              <a:endCxn id="169990" idx="1"/>
            </p:cNvCxnSpPr>
            <p:nvPr/>
          </p:nvCxnSpPr>
          <p:spPr bwMode="auto">
            <a:xfrm>
              <a:off x="1920" y="1937"/>
              <a:ext cx="624" cy="384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5" name="AutoShape 35"/>
            <p:cNvCxnSpPr>
              <a:cxnSpLocks noChangeShapeType="1"/>
              <a:stCxn id="169990" idx="3"/>
              <a:endCxn id="12303" idx="1"/>
            </p:cNvCxnSpPr>
            <p:nvPr/>
          </p:nvCxnSpPr>
          <p:spPr bwMode="auto">
            <a:xfrm flipV="1">
              <a:off x="3312" y="1776"/>
              <a:ext cx="624" cy="54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0020" name="Group 36"/>
          <p:cNvGrpSpPr>
            <a:grpSpLocks/>
          </p:cNvGrpSpPr>
          <p:nvPr/>
        </p:nvGrpSpPr>
        <p:grpSpPr bwMode="auto">
          <a:xfrm>
            <a:off x="5128145" y="4082793"/>
            <a:ext cx="4419601" cy="685801"/>
            <a:chOff x="1920" y="2321"/>
            <a:chExt cx="2784" cy="432"/>
          </a:xfrm>
        </p:grpSpPr>
        <p:sp>
          <p:nvSpPr>
            <p:cNvPr id="12300" name="AutoShape 37"/>
            <p:cNvSpPr>
              <a:spLocks noChangeArrowheads="1"/>
            </p:cNvSpPr>
            <p:nvPr/>
          </p:nvSpPr>
          <p:spPr bwMode="auto">
            <a:xfrm>
              <a:off x="3936" y="2400"/>
              <a:ext cx="768" cy="288"/>
            </a:xfrm>
            <a:prstGeom prst="foldedCorner">
              <a:avLst>
                <a:gd name="adj" fmla="val 12500"/>
              </a:avLst>
            </a:prstGeom>
            <a:solidFill>
              <a:srgbClr val="CCEC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66CCFF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hangingPunct="1"/>
              <a:r>
                <a:rPr lang="ja-JP" altLang="en-US" sz="2000" b="1">
                  <a:latin typeface="+mn-ea"/>
                  <a:ea typeface="+mn-ea"/>
                </a:rPr>
                <a:t>“</a:t>
              </a:r>
              <a:r>
                <a:rPr lang="en-US" altLang="ja-JP" sz="2000" b="1">
                  <a:latin typeface="+mn-ea"/>
                  <a:ea typeface="+mn-ea"/>
                </a:rPr>
                <a:t>A</a:t>
              </a:r>
              <a:r>
                <a:rPr lang="ja-JP" altLang="en-US" sz="2000" b="1">
                  <a:latin typeface="+mn-ea"/>
                  <a:ea typeface="+mn-ea"/>
                </a:rPr>
                <a:t>氏”</a:t>
              </a:r>
            </a:p>
          </p:txBody>
        </p:sp>
        <p:cxnSp>
          <p:nvCxnSpPr>
            <p:cNvPr id="12301" name="AutoShape 38"/>
            <p:cNvCxnSpPr>
              <a:cxnSpLocks noChangeShapeType="1"/>
              <a:stCxn id="12309" idx="3"/>
              <a:endCxn id="169990" idx="1"/>
            </p:cNvCxnSpPr>
            <p:nvPr/>
          </p:nvCxnSpPr>
          <p:spPr bwMode="auto">
            <a:xfrm flipV="1">
              <a:off x="1920" y="2321"/>
              <a:ext cx="624" cy="432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0066"/>
              </a:solidFill>
              <a:miter lim="800000"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2" name="AutoShape 39"/>
            <p:cNvCxnSpPr>
              <a:cxnSpLocks noChangeShapeType="1"/>
              <a:stCxn id="169990" idx="3"/>
              <a:endCxn id="12300" idx="1"/>
            </p:cNvCxnSpPr>
            <p:nvPr/>
          </p:nvCxnSpPr>
          <p:spPr bwMode="auto">
            <a:xfrm>
              <a:off x="3312" y="2321"/>
              <a:ext cx="624" cy="22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0066"/>
              </a:solidFill>
              <a:miter lim="800000"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13548" y="277077"/>
            <a:ext cx="87788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4400" dirty="0">
                <a:latin typeface="+mn-ea"/>
                <a:ea typeface="+mn-ea"/>
              </a:rPr>
              <a:t>データ</a:t>
            </a:r>
            <a:r>
              <a:rPr lang="ja-JP" altLang="en-US" sz="4400" dirty="0" smtClean="0">
                <a:latin typeface="+mn-ea"/>
                <a:ea typeface="+mn-ea"/>
              </a:rPr>
              <a:t>処理の</a:t>
            </a:r>
            <a:r>
              <a:rPr lang="ja-JP" altLang="en-US" sz="4400" dirty="0">
                <a:latin typeface="+mn-ea"/>
                <a:ea typeface="+mn-ea"/>
              </a:rPr>
              <a:t>例</a:t>
            </a:r>
            <a:r>
              <a:rPr lang="ja-JP" altLang="en-US" sz="4400" dirty="0" smtClean="0">
                <a:latin typeface="+mn-ea"/>
                <a:ea typeface="+mn-ea"/>
              </a:rPr>
              <a:t>：パターン認識</a:t>
            </a:r>
            <a:endParaRPr lang="ja-JP" altLang="en-US" sz="4400" dirty="0">
              <a:latin typeface="+mn-ea"/>
              <a:ea typeface="+mn-ea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41936380"/>
      </p:ext>
    </p:extLst>
  </p:cSld>
  <p:clrMapOvr>
    <a:masterClrMapping/>
  </p:clrMapOvr>
  <p:transition spd="slow" advTm="504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0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0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0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9987" grpId="0" animBg="1" autoUpdateAnimBg="0"/>
      <p:bldP spid="169988" grpId="0" autoUpdateAnimBg="0"/>
      <p:bldP spid="169989" grpId="0" autoUpdateAnimBg="0"/>
      <p:bldP spid="169990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249841" y="314236"/>
            <a:ext cx="58272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CC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400" dirty="0">
                <a:latin typeface="+mn-ea"/>
                <a:ea typeface="+mn-ea"/>
              </a:rPr>
              <a:t>歪み圧縮方式のノイズ</a:t>
            </a:r>
            <a:endParaRPr lang="en-US" altLang="ja-JP" sz="4400" dirty="0">
              <a:latin typeface="+mn-ea"/>
              <a:ea typeface="+mn-ea"/>
            </a:endParaRPr>
          </a:p>
        </p:txBody>
      </p:sp>
      <p:pic>
        <p:nvPicPr>
          <p:cNvPr id="202755" name="Picture 3" descr="C:\My Documents\龍谷大学\tes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12" y="4920665"/>
            <a:ext cx="243840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6" name="Picture 4" descr="C:\My Documents\龍谷大学\test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12" y="4895264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AutoShape 5"/>
          <p:cNvSpPr>
            <a:spLocks noChangeArrowheads="1"/>
          </p:cNvSpPr>
          <p:nvPr/>
        </p:nvSpPr>
        <p:spPr bwMode="auto">
          <a:xfrm>
            <a:off x="5468112" y="5225464"/>
            <a:ext cx="1600200" cy="838200"/>
          </a:xfrm>
          <a:prstGeom prst="rightArrow">
            <a:avLst>
              <a:gd name="adj1" fmla="val 50000"/>
              <a:gd name="adj2" fmla="val 4772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en-US" altLang="ja-JP" sz="2000" b="1">
                <a:latin typeface="+mn-ea"/>
                <a:ea typeface="+mn-ea"/>
              </a:rPr>
              <a:t>GIF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2812957" y="4539665"/>
            <a:ext cx="1457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ja-JP" altLang="en-US" sz="2000" dirty="0">
                <a:solidFill>
                  <a:srgbClr val="FF0066"/>
                </a:solidFill>
                <a:latin typeface="+mn-ea"/>
              </a:rPr>
              <a:t>７３ </a:t>
            </a:r>
            <a:r>
              <a:rPr lang="en-US" altLang="ja-JP" sz="2000" dirty="0">
                <a:solidFill>
                  <a:srgbClr val="FF0066"/>
                </a:solidFill>
                <a:latin typeface="+mn-ea"/>
              </a:rPr>
              <a:t>Kbyte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8148545" y="4525376"/>
            <a:ext cx="1457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ja-JP" altLang="en-US" sz="20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１１ </a:t>
            </a:r>
            <a:r>
              <a:rPr lang="en-US" altLang="ja-JP" sz="2000">
                <a:solidFill>
                  <a:srgbClr val="FF0066"/>
                </a:solidFill>
                <a:latin typeface="+mn-ea"/>
              </a:rPr>
              <a:t>Kbyte</a:t>
            </a:r>
          </a:p>
        </p:txBody>
      </p:sp>
      <p:pic>
        <p:nvPicPr>
          <p:cNvPr id="202760" name="Picture 8" descr="C:\My Documents\龍谷大学\tes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12" y="4893676"/>
            <a:ext cx="2438400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1" name="Picture 9" descr="C:\My Documents\龍谷大学\test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12" y="4920664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2" name="AutoShape 10"/>
          <p:cNvSpPr>
            <a:spLocks noChangeArrowheads="1"/>
          </p:cNvSpPr>
          <p:nvPr/>
        </p:nvSpPr>
        <p:spPr bwMode="auto">
          <a:xfrm>
            <a:off x="5468112" y="2582276"/>
            <a:ext cx="1600200" cy="838200"/>
          </a:xfrm>
          <a:prstGeom prst="rightArrow">
            <a:avLst>
              <a:gd name="adj1" fmla="val 50000"/>
              <a:gd name="adj2" fmla="val 4772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en-US" altLang="ja-JP" sz="2000" b="1">
                <a:latin typeface="+mn-ea"/>
                <a:ea typeface="+mn-ea"/>
              </a:rPr>
              <a:t>JPEG</a:t>
            </a: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2796198" y="1832976"/>
            <a:ext cx="16401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ja-JP" altLang="en-US" sz="2000" dirty="0">
                <a:solidFill>
                  <a:srgbClr val="FF0066"/>
                </a:solidFill>
                <a:latin typeface="+mn-ea"/>
                <a:ea typeface="+mn-ea"/>
              </a:rPr>
              <a:t>２８９</a:t>
            </a:r>
            <a:r>
              <a:rPr lang="en-US" altLang="ja-JP" sz="2000" dirty="0">
                <a:solidFill>
                  <a:srgbClr val="FF0066"/>
                </a:solidFill>
                <a:latin typeface="+mn-ea"/>
                <a:ea typeface="+mn-ea"/>
              </a:rPr>
              <a:t>Kbyte</a:t>
            </a:r>
          </a:p>
        </p:txBody>
      </p:sp>
      <p:sp>
        <p:nvSpPr>
          <p:cNvPr id="202764" name="Rectangle 12"/>
          <p:cNvSpPr>
            <a:spLocks noChangeArrowheads="1"/>
          </p:cNvSpPr>
          <p:nvPr/>
        </p:nvSpPr>
        <p:spPr bwMode="auto">
          <a:xfrm>
            <a:off x="8033806" y="1832976"/>
            <a:ext cx="1383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ja-JP" altLang="en-US" sz="2000" dirty="0">
                <a:solidFill>
                  <a:srgbClr val="FF0066"/>
                </a:solidFill>
                <a:latin typeface="+mn-ea"/>
              </a:rPr>
              <a:t>８０</a:t>
            </a:r>
            <a:r>
              <a:rPr lang="en-US" altLang="ja-JP" sz="2000" dirty="0">
                <a:solidFill>
                  <a:srgbClr val="FF0066"/>
                </a:solidFill>
                <a:latin typeface="+mn-ea"/>
              </a:rPr>
              <a:t>Kbyte</a:t>
            </a:r>
          </a:p>
        </p:txBody>
      </p:sp>
      <p:sp>
        <p:nvSpPr>
          <p:cNvPr id="202765" name="Rectangle 13"/>
          <p:cNvSpPr>
            <a:spLocks noChangeArrowheads="1"/>
          </p:cNvSpPr>
          <p:nvPr/>
        </p:nvSpPr>
        <p:spPr bwMode="auto">
          <a:xfrm>
            <a:off x="2229612" y="1083677"/>
            <a:ext cx="89787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ctr"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モスキートノイズ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高周波数</a:t>
            </a:r>
            <a:r>
              <a:rPr lang="ja-JP" altLang="en-US" sz="2000" dirty="0">
                <a:latin typeface="+mn-ea"/>
              </a:rPr>
              <a:t>成分の切捨てによるノイズ</a:t>
            </a:r>
          </a:p>
          <a:p>
            <a:pPr fontAlgn="ctr">
              <a:lnSpc>
                <a:spcPct val="120000"/>
              </a:lnSpc>
              <a:defRPr/>
            </a:pP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2000" dirty="0" smtClean="0">
                <a:solidFill>
                  <a:srgbClr val="FF0000"/>
                </a:solidFill>
                <a:latin typeface="+mn-ea"/>
              </a:rPr>
              <a:t>ブロックノイズ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】 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2000" dirty="0">
                <a:latin typeface="+mn-ea"/>
              </a:rPr>
              <a:t>量子化処理をブロック単位で行う場合に現れるノイズ</a:t>
            </a:r>
          </a:p>
        </p:txBody>
      </p:sp>
      <p:pic>
        <p:nvPicPr>
          <p:cNvPr id="202766" name="Picture 14" descr="A:\AFSS2000\parrot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12" y="2277476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7" name="Picture 15" descr="A:\AFSS2000\parrot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12" y="2277476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8" name="Picture 16" descr="C:\My Documents\龍谷大学\parrot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12" y="2277476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9" name="Picture 17" descr="C:\My Documents\龍谷大学\parrot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12" y="2277476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3684200" y="4207876"/>
            <a:ext cx="48013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2000" dirty="0">
                <a:solidFill>
                  <a:srgbClr val="FF0000"/>
                </a:solidFill>
                <a:latin typeface="+mn-ea"/>
              </a:rPr>
              <a:t>擬似輪郭</a:t>
            </a:r>
            <a:r>
              <a:rPr lang="en-US" altLang="ja-JP" sz="2000" dirty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　</a:t>
            </a:r>
            <a:r>
              <a:rPr lang="ja-JP" altLang="en-US" sz="2000" dirty="0">
                <a:latin typeface="+mn-ea"/>
              </a:rPr>
              <a:t>色数の減少によるノイズ</a:t>
            </a: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341490"/>
      </p:ext>
    </p:extLst>
  </p:cSld>
  <p:clrMapOvr>
    <a:masterClrMapping/>
  </p:clrMapOvr>
  <p:transition spd="slow" advTm="52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2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2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2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0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0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2754" grpId="0" autoUpdateAnimBg="0"/>
      <p:bldP spid="202757" grpId="0" animBg="1" autoUpdateAnimBg="0"/>
      <p:bldP spid="202758" grpId="0" autoUpdateAnimBg="0"/>
      <p:bldP spid="202759" grpId="0" autoUpdateAnimBg="0"/>
      <p:bldP spid="202762" grpId="0" animBg="1" autoUpdateAnimBg="0"/>
      <p:bldP spid="202763" grpId="0" autoUpdateAnimBg="0"/>
      <p:bldP spid="202764" grpId="0" autoUpdateAnimBg="0"/>
      <p:bldP spid="202765" grpId="0" autoUpdateAnimBg="0"/>
      <p:bldP spid="20277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12" name="Text Box 20"/>
          <p:cNvSpPr txBox="1">
            <a:spLocks noChangeArrowheads="1"/>
          </p:cNvSpPr>
          <p:nvPr/>
        </p:nvSpPr>
        <p:spPr bwMode="auto">
          <a:xfrm>
            <a:off x="1265337" y="1287463"/>
            <a:ext cx="95727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【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色のベクトル量子化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】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256x256x256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色中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で使用頻度の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高い色を選択し置き換える。</a:t>
            </a:r>
            <a:endParaRPr lang="en-US" altLang="ja-JP" sz="20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fontAlgn="ctr">
              <a:defRPr/>
            </a:pP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色の番号（インデックス）を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ハフマン符号等で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圧縮して</a:t>
            </a:r>
            <a:r>
              <a:rPr lang="ja-JP" altLang="en-US" sz="20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送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る。</a:t>
            </a:r>
            <a:endParaRPr lang="ja-JP" altLang="en-US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238614" name="Group 22"/>
          <p:cNvGrpSpPr>
            <a:grpSpLocks/>
          </p:cNvGrpSpPr>
          <p:nvPr/>
        </p:nvGrpSpPr>
        <p:grpSpPr bwMode="auto">
          <a:xfrm>
            <a:off x="4439119" y="2826814"/>
            <a:ext cx="2615792" cy="2638273"/>
            <a:chOff x="672" y="1158"/>
            <a:chExt cx="1317" cy="1221"/>
          </a:xfrm>
        </p:grpSpPr>
        <p:sp>
          <p:nvSpPr>
            <p:cNvPr id="38921" name="Rectangle 23"/>
            <p:cNvSpPr>
              <a:spLocks noChangeArrowheads="1"/>
            </p:cNvSpPr>
            <p:nvPr/>
          </p:nvSpPr>
          <p:spPr bwMode="auto">
            <a:xfrm>
              <a:off x="823" y="2237"/>
              <a:ext cx="9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fontAlgn="ctr" hangingPunct="1"/>
              <a:r>
                <a:rPr lang="ja-JP" altLang="en-US" sz="1400" b="1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２５６</a:t>
              </a:r>
              <a:r>
                <a:rPr lang="en-US" altLang="ja-JP" sz="1400" b="1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  <a:r>
                <a:rPr lang="ja-JP" altLang="en-US" sz="1400" b="1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２５６</a:t>
              </a:r>
              <a:r>
                <a:rPr lang="en-US" altLang="ja-JP" sz="1400" b="1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×</a:t>
              </a:r>
              <a:r>
                <a:rPr lang="ja-JP" altLang="en-US" sz="1400" b="1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２５６色</a:t>
              </a:r>
            </a:p>
          </p:txBody>
        </p:sp>
        <p:grpSp>
          <p:nvGrpSpPr>
            <p:cNvPr id="38922" name="Group 24"/>
            <p:cNvGrpSpPr>
              <a:grpSpLocks/>
            </p:cNvGrpSpPr>
            <p:nvPr/>
          </p:nvGrpSpPr>
          <p:grpSpPr bwMode="auto">
            <a:xfrm>
              <a:off x="672" y="1158"/>
              <a:ext cx="1317" cy="1159"/>
              <a:chOff x="912" y="1302"/>
              <a:chExt cx="1317" cy="1159"/>
            </a:xfrm>
          </p:grpSpPr>
          <p:grpSp>
            <p:nvGrpSpPr>
              <p:cNvPr id="38923" name="Group 25"/>
              <p:cNvGrpSpPr>
                <a:grpSpLocks/>
              </p:cNvGrpSpPr>
              <p:nvPr/>
            </p:nvGrpSpPr>
            <p:grpSpPr bwMode="auto">
              <a:xfrm>
                <a:off x="912" y="1302"/>
                <a:ext cx="1296" cy="912"/>
                <a:chOff x="912" y="1302"/>
                <a:chExt cx="1296" cy="912"/>
              </a:xfrm>
            </p:grpSpPr>
            <p:sp>
              <p:nvSpPr>
                <p:cNvPr id="38927" name="Line 26"/>
                <p:cNvSpPr>
                  <a:spLocks noChangeShapeType="1"/>
                </p:cNvSpPr>
                <p:nvPr/>
              </p:nvSpPr>
              <p:spPr bwMode="auto">
                <a:xfrm>
                  <a:off x="912" y="2208"/>
                  <a:ext cx="91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/>
                </a:p>
              </p:txBody>
            </p:sp>
            <p:sp>
              <p:nvSpPr>
                <p:cNvPr id="38928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820" y="1302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/>
                </a:p>
              </p:txBody>
            </p:sp>
            <p:sp>
              <p:nvSpPr>
                <p:cNvPr id="38929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824" y="1776"/>
                  <a:ext cx="384" cy="432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 sz="2000"/>
                </a:p>
              </p:txBody>
            </p:sp>
          </p:grpSp>
          <p:sp>
            <p:nvSpPr>
              <p:cNvPr id="38924" name="Text Box 29"/>
              <p:cNvSpPr txBox="1">
                <a:spLocks noChangeArrowheads="1"/>
              </p:cNvSpPr>
              <p:nvPr/>
            </p:nvSpPr>
            <p:spPr bwMode="auto">
              <a:xfrm>
                <a:off x="1256" y="2209"/>
                <a:ext cx="21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fontAlgn="ctr" hangingPunct="1"/>
                <a:r>
                  <a:rPr lang="en-US" altLang="ja-JP" sz="2000" b="1">
                    <a:solidFill>
                      <a:srgbClr val="FF0000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R</a:t>
                </a:r>
              </a:p>
            </p:txBody>
          </p:sp>
          <p:sp>
            <p:nvSpPr>
              <p:cNvPr id="38925" name="Text Box 30"/>
              <p:cNvSpPr txBox="1">
                <a:spLocks noChangeArrowheads="1"/>
              </p:cNvSpPr>
              <p:nvPr/>
            </p:nvSpPr>
            <p:spPr bwMode="auto">
              <a:xfrm>
                <a:off x="2016" y="2016"/>
                <a:ext cx="21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fontAlgn="ctr" hangingPunct="1"/>
                <a:r>
                  <a:rPr lang="en-US" altLang="ja-JP" sz="2000" b="1">
                    <a:solidFill>
                      <a:schemeClr val="accent2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B</a:t>
                </a:r>
              </a:p>
            </p:txBody>
          </p:sp>
          <p:sp>
            <p:nvSpPr>
              <p:cNvPr id="38926" name="Text Box 31"/>
              <p:cNvSpPr txBox="1">
                <a:spLocks noChangeArrowheads="1"/>
              </p:cNvSpPr>
              <p:nvPr/>
            </p:nvSpPr>
            <p:spPr bwMode="auto">
              <a:xfrm>
                <a:off x="1584" y="1632"/>
                <a:ext cx="21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fontAlgn="ctr" hangingPunct="1"/>
                <a:r>
                  <a:rPr lang="en-US" altLang="ja-JP" sz="2000" b="1">
                    <a:solidFill>
                      <a:schemeClr val="accent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G</a:t>
                </a:r>
              </a:p>
            </p:txBody>
          </p:sp>
        </p:grpSp>
      </p:grpSp>
      <p:pic>
        <p:nvPicPr>
          <p:cNvPr id="73" name="Picture 33" descr="parrot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20" y="3045643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3023988" y="2983881"/>
            <a:ext cx="2978373" cy="1633112"/>
            <a:chOff x="2498208" y="2412381"/>
            <a:chExt cx="2978373" cy="1633112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521061" y="2412381"/>
              <a:ext cx="2955520" cy="1633112"/>
              <a:chOff x="2521061" y="2412381"/>
              <a:chExt cx="2955520" cy="1633112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3817523" y="2412381"/>
                <a:ext cx="1659058" cy="1633112"/>
                <a:chOff x="1433588" y="2277942"/>
                <a:chExt cx="1659058" cy="1633112"/>
              </a:xfrm>
            </p:grpSpPr>
            <p:grpSp>
              <p:nvGrpSpPr>
                <p:cNvPr id="3" name="グループ化 2"/>
                <p:cNvGrpSpPr/>
                <p:nvPr/>
              </p:nvGrpSpPr>
              <p:grpSpPr>
                <a:xfrm>
                  <a:off x="1692360" y="2277942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2" name="テキスト ボックス 1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33" name="テキスト ボックス 32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34" name="テキスト ボックス 33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36" name="グループ化 35"/>
                <p:cNvGrpSpPr/>
                <p:nvPr/>
              </p:nvGrpSpPr>
              <p:grpSpPr>
                <a:xfrm>
                  <a:off x="2499006" y="3393572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37" name="テキスト ボックス 36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38" name="テキスト ボックス 37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39" name="テキスト ボックス 38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40" name="グループ化 39"/>
                <p:cNvGrpSpPr/>
                <p:nvPr/>
              </p:nvGrpSpPr>
              <p:grpSpPr>
                <a:xfrm>
                  <a:off x="1658919" y="2586342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41" name="テキスト ボックス 40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42" name="テキスト ボックス 41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43" name="テキスト ボックス 42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44" name="グループ化 43"/>
                <p:cNvGrpSpPr/>
                <p:nvPr/>
              </p:nvGrpSpPr>
              <p:grpSpPr>
                <a:xfrm>
                  <a:off x="1853564" y="2651952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46" name="テキスト ボックス 45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47" name="テキスト ボックス 46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48" name="グループ化 47"/>
                <p:cNvGrpSpPr/>
                <p:nvPr/>
              </p:nvGrpSpPr>
              <p:grpSpPr>
                <a:xfrm>
                  <a:off x="2048209" y="2717562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49" name="テキスト ボックス 48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50" name="テキスト ボックス 49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51" name="テキスト ボックス 50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52" name="グループ化 51"/>
                <p:cNvGrpSpPr/>
                <p:nvPr/>
              </p:nvGrpSpPr>
              <p:grpSpPr>
                <a:xfrm>
                  <a:off x="2242854" y="2783172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53" name="テキスト ボックス 52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54" name="テキスト ボックス 53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55" name="テキスト ボックス 54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56" name="グループ化 55"/>
                <p:cNvGrpSpPr/>
                <p:nvPr/>
              </p:nvGrpSpPr>
              <p:grpSpPr>
                <a:xfrm>
                  <a:off x="1943233" y="2963514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57" name="テキスト ボックス 56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58" name="テキスト ボックス 57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59" name="テキスト ボックス 58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60" name="グループ化 59"/>
                <p:cNvGrpSpPr/>
                <p:nvPr/>
              </p:nvGrpSpPr>
              <p:grpSpPr>
                <a:xfrm>
                  <a:off x="2176236" y="3075001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61" name="テキスト ボックス 60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62" name="テキスト ボックス 61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64" name="グループ化 63"/>
                <p:cNvGrpSpPr/>
                <p:nvPr/>
              </p:nvGrpSpPr>
              <p:grpSpPr>
                <a:xfrm>
                  <a:off x="2212791" y="3292342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65" name="テキスト ボックス 64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66" name="テキスト ボックス 65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67" name="テキスト ボックス 66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  <p:grpSp>
              <p:nvGrpSpPr>
                <p:cNvPr id="68" name="グループ化 67"/>
                <p:cNvGrpSpPr/>
                <p:nvPr/>
              </p:nvGrpSpPr>
              <p:grpSpPr>
                <a:xfrm>
                  <a:off x="1433588" y="2384746"/>
                  <a:ext cx="593640" cy="517482"/>
                  <a:chOff x="2271965" y="2297716"/>
                  <a:chExt cx="593640" cy="517482"/>
                </a:xfrm>
              </p:grpSpPr>
              <p:sp>
                <p:nvSpPr>
                  <p:cNvPr id="69" name="テキスト ボックス 68"/>
                  <p:cNvSpPr txBox="1"/>
                  <p:nvPr/>
                </p:nvSpPr>
                <p:spPr>
                  <a:xfrm>
                    <a:off x="2450107" y="229771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70" name="テキスト ボックス 69"/>
                  <p:cNvSpPr txBox="1"/>
                  <p:nvPr/>
                </p:nvSpPr>
                <p:spPr>
                  <a:xfrm>
                    <a:off x="2271965" y="2316369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  <p:sp>
                <p:nvSpPr>
                  <p:cNvPr id="71" name="テキスト ボックス 70"/>
                  <p:cNvSpPr txBox="1"/>
                  <p:nvPr/>
                </p:nvSpPr>
                <p:spPr>
                  <a:xfrm>
                    <a:off x="2367984" y="2445866"/>
                    <a:ext cx="4154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・</a:t>
                    </a:r>
                    <a:endParaRPr kumimoji="1" lang="ja-JP" altLang="en-US" dirty="0"/>
                  </a:p>
                </p:txBody>
              </p:sp>
            </p:grpSp>
          </p:grpSp>
          <p:sp>
            <p:nvSpPr>
              <p:cNvPr id="5" name="右矢印 4"/>
              <p:cNvSpPr/>
              <p:nvPr/>
            </p:nvSpPr>
            <p:spPr>
              <a:xfrm>
                <a:off x="2521061" y="2932099"/>
                <a:ext cx="1747027" cy="665361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正方形/長方形 7"/>
            <p:cNvSpPr/>
            <p:nvPr/>
          </p:nvSpPr>
          <p:spPr>
            <a:xfrm>
              <a:off x="2498208" y="3097953"/>
              <a:ext cx="15552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色</a:t>
              </a:r>
              <a:r>
                <a:rPr lang="ja-JP" altLang="en-US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をマッピング</a:t>
              </a:r>
              <a:endParaRPr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2948107" y="2185873"/>
            <a:ext cx="2944103" cy="2475602"/>
            <a:chOff x="2422327" y="1614373"/>
            <a:chExt cx="2944103" cy="2475602"/>
          </a:xfrm>
        </p:grpSpPr>
        <p:sp>
          <p:nvSpPr>
            <p:cNvPr id="10" name="楕円 9"/>
            <p:cNvSpPr/>
            <p:nvPr/>
          </p:nvSpPr>
          <p:spPr>
            <a:xfrm>
              <a:off x="3924775" y="2417828"/>
              <a:ext cx="732758" cy="6664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楕円 81"/>
            <p:cNvSpPr/>
            <p:nvPr/>
          </p:nvSpPr>
          <p:spPr>
            <a:xfrm>
              <a:off x="4410595" y="2859256"/>
              <a:ext cx="732758" cy="6664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楕円 82"/>
            <p:cNvSpPr/>
            <p:nvPr/>
          </p:nvSpPr>
          <p:spPr>
            <a:xfrm>
              <a:off x="4633672" y="3423495"/>
              <a:ext cx="732758" cy="6664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グループ化 12"/>
            <p:cNvGrpSpPr/>
            <p:nvPr/>
          </p:nvGrpSpPr>
          <p:grpSpPr>
            <a:xfrm>
              <a:off x="2422327" y="1614373"/>
              <a:ext cx="2135418" cy="685240"/>
              <a:chOff x="5741447" y="2453103"/>
              <a:chExt cx="2135418" cy="685240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5741447" y="2476009"/>
                <a:ext cx="2064041" cy="6623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5765390" y="2453103"/>
                <a:ext cx="211147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近い色をグループ化</a:t>
                </a:r>
                <a:endParaRPr lang="en-US" altLang="ja-JP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pPr algn="ctr"/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（クラスタリング）</a:t>
                </a:r>
                <a:endParaRPr lang="ja-JP" altLang="en-US" dirty="0"/>
              </a:p>
            </p:txBody>
          </p:sp>
        </p:grpSp>
      </p:grpSp>
      <p:grpSp>
        <p:nvGrpSpPr>
          <p:cNvPr id="7" name="グループ化 6"/>
          <p:cNvGrpSpPr/>
          <p:nvPr/>
        </p:nvGrpSpPr>
        <p:grpSpPr>
          <a:xfrm>
            <a:off x="5083622" y="3086932"/>
            <a:ext cx="5754511" cy="1241303"/>
            <a:chOff x="5083622" y="3086932"/>
            <a:chExt cx="5754511" cy="1241303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7825740" y="3440431"/>
              <a:ext cx="3012393" cy="377172"/>
              <a:chOff x="7299960" y="3440431"/>
              <a:chExt cx="3012393" cy="377172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7299960" y="3440431"/>
                <a:ext cx="312420" cy="28679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>
                <a:off x="7686759" y="3446361"/>
                <a:ext cx="312420" cy="28679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正方形/長方形 90"/>
              <p:cNvSpPr/>
              <p:nvPr/>
            </p:nvSpPr>
            <p:spPr>
              <a:xfrm>
                <a:off x="8073558" y="3452291"/>
                <a:ext cx="312420" cy="28679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正方形/長方形 94"/>
              <p:cNvSpPr/>
              <p:nvPr/>
            </p:nvSpPr>
            <p:spPr>
              <a:xfrm>
                <a:off x="9613134" y="3460771"/>
                <a:ext cx="312420" cy="28679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正方形/長方形 95"/>
              <p:cNvSpPr/>
              <p:nvPr/>
            </p:nvSpPr>
            <p:spPr>
              <a:xfrm>
                <a:off x="9999933" y="3466701"/>
                <a:ext cx="312420" cy="28679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8460357" y="3448271"/>
                <a:ext cx="10695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</a:t>
                </a:r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・</a:t>
                </a:r>
                <a:r>
                  <a:rPr lang="ja-JP" altLang="en-US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 ・</a:t>
                </a:r>
                <a:endParaRPr lang="ja-JP" altLang="en-US" dirty="0"/>
              </a:p>
            </p:txBody>
          </p:sp>
        </p:grpSp>
        <p:grpSp>
          <p:nvGrpSpPr>
            <p:cNvPr id="35" name="グループ化 34"/>
            <p:cNvGrpSpPr/>
            <p:nvPr/>
          </p:nvGrpSpPr>
          <p:grpSpPr>
            <a:xfrm>
              <a:off x="5083622" y="3086932"/>
              <a:ext cx="3679545" cy="1241303"/>
              <a:chOff x="4557842" y="3086932"/>
              <a:chExt cx="3679545" cy="1241303"/>
            </a:xfrm>
          </p:grpSpPr>
          <p:cxnSp>
            <p:nvCxnSpPr>
              <p:cNvPr id="20" name="カギ線コネクタ 19"/>
              <p:cNvCxnSpPr>
                <a:stCxn id="83" idx="6"/>
                <a:endCxn id="15" idx="0"/>
              </p:cNvCxnSpPr>
              <p:nvPr/>
            </p:nvCxnSpPr>
            <p:spPr>
              <a:xfrm flipV="1">
                <a:off x="5374050" y="3440431"/>
                <a:ext cx="2089740" cy="887804"/>
              </a:xfrm>
              <a:prstGeom prst="bentConnector4">
                <a:avLst>
                  <a:gd name="adj1" fmla="val 46262"/>
                  <a:gd name="adj2" fmla="val 125749"/>
                </a:avLst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カギ線コネクタ 104"/>
              <p:cNvCxnSpPr>
                <a:stCxn id="82" idx="6"/>
                <a:endCxn id="90" idx="0"/>
              </p:cNvCxnSpPr>
              <p:nvPr/>
            </p:nvCxnSpPr>
            <p:spPr>
              <a:xfrm flipV="1">
                <a:off x="5150973" y="3446361"/>
                <a:ext cx="2699616" cy="317635"/>
              </a:xfrm>
              <a:prstGeom prst="bentConnector4">
                <a:avLst>
                  <a:gd name="adj1" fmla="val 31865"/>
                  <a:gd name="adj2" fmla="val 248851"/>
                </a:avLst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カギ線コネクタ 109"/>
              <p:cNvCxnSpPr>
                <a:stCxn id="10" idx="7"/>
                <a:endCxn id="91" idx="0"/>
              </p:cNvCxnSpPr>
              <p:nvPr/>
            </p:nvCxnSpPr>
            <p:spPr>
              <a:xfrm rot="16200000" flipH="1">
                <a:off x="6214935" y="1429839"/>
                <a:ext cx="365359" cy="3679545"/>
              </a:xfrm>
              <a:prstGeom prst="bentConnector3">
                <a:avLst>
                  <a:gd name="adj1" fmla="val -89283"/>
                </a:avLst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グループ化 18"/>
          <p:cNvGrpSpPr/>
          <p:nvPr/>
        </p:nvGrpSpPr>
        <p:grpSpPr>
          <a:xfrm>
            <a:off x="7723684" y="2347765"/>
            <a:ext cx="3456522" cy="1995663"/>
            <a:chOff x="7723684" y="2347765"/>
            <a:chExt cx="3456522" cy="1995663"/>
          </a:xfrm>
        </p:grpSpPr>
        <p:grpSp>
          <p:nvGrpSpPr>
            <p:cNvPr id="38935" name="Group 4"/>
            <p:cNvGrpSpPr>
              <a:grpSpLocks/>
            </p:cNvGrpSpPr>
            <p:nvPr/>
          </p:nvGrpSpPr>
          <p:grpSpPr bwMode="auto">
            <a:xfrm>
              <a:off x="7723684" y="3929090"/>
              <a:ext cx="3225800" cy="414338"/>
              <a:chOff x="2544" y="1584"/>
              <a:chExt cx="2592" cy="261"/>
            </a:xfrm>
          </p:grpSpPr>
          <p:sp>
            <p:nvSpPr>
              <p:cNvPr id="38942" name="Rectangle 5"/>
              <p:cNvSpPr>
                <a:spLocks noChangeArrowheads="1"/>
              </p:cNvSpPr>
              <p:nvPr/>
            </p:nvSpPr>
            <p:spPr bwMode="auto">
              <a:xfrm>
                <a:off x="3456" y="1593"/>
                <a:ext cx="60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35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fontAlgn="ctr" hangingPunct="1"/>
                <a:r>
                  <a:rPr lang="ja-JP" altLang="en-US" sz="2000" b="1" dirty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２５６色</a:t>
                </a:r>
              </a:p>
            </p:txBody>
          </p:sp>
          <p:sp>
            <p:nvSpPr>
              <p:cNvPr id="38943" name="Line 6"/>
              <p:cNvSpPr>
                <a:spLocks noChangeShapeType="1"/>
              </p:cNvSpPr>
              <p:nvPr/>
            </p:nvSpPr>
            <p:spPr bwMode="auto">
              <a:xfrm>
                <a:off x="2544" y="1584"/>
                <a:ext cx="2592" cy="0"/>
              </a:xfrm>
              <a:prstGeom prst="line">
                <a:avLst/>
              </a:prstGeom>
              <a:noFill/>
              <a:ln w="38100">
                <a:solidFill>
                  <a:srgbClr val="FF9966"/>
                </a:solidFill>
                <a:round/>
                <a:headEnd type="triangle" w="med" len="med"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2000"/>
              </a:p>
            </p:txBody>
          </p:sp>
        </p:grpSp>
        <p:grpSp>
          <p:nvGrpSpPr>
            <p:cNvPr id="72" name="グループ化 71"/>
            <p:cNvGrpSpPr/>
            <p:nvPr/>
          </p:nvGrpSpPr>
          <p:grpSpPr>
            <a:xfrm>
              <a:off x="9097621" y="2347765"/>
              <a:ext cx="2082585" cy="685121"/>
              <a:chOff x="7686759" y="2014180"/>
              <a:chExt cx="2082585" cy="685121"/>
            </a:xfrm>
          </p:grpSpPr>
          <p:sp>
            <p:nvSpPr>
              <p:cNvPr id="118" name="正方形/長方形 117"/>
              <p:cNvSpPr/>
              <p:nvPr/>
            </p:nvSpPr>
            <p:spPr>
              <a:xfrm>
                <a:off x="7705303" y="2036967"/>
                <a:ext cx="2064041" cy="6623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正方形/長方形 118"/>
              <p:cNvSpPr/>
              <p:nvPr/>
            </p:nvSpPr>
            <p:spPr>
              <a:xfrm>
                <a:off x="7686759" y="2014180"/>
                <a:ext cx="205376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クラスタ重心の色で</a:t>
                </a:r>
                <a:endParaRPr lang="en-US" altLang="ja-JP" dirty="0" smtClean="0">
                  <a:latin typeface="HGPｺﾞｼｯｸM" panose="020B0600000000000000" pitchFamily="50" charset="-128"/>
                  <a:ea typeface="HGPｺﾞｼｯｸM" panose="020B0600000000000000" pitchFamily="50" charset="-128"/>
                </a:endParaRPr>
              </a:p>
              <a:p>
                <a:r>
                  <a:rPr lang="ja-JP" altLang="en-US" dirty="0" smtClean="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カラーパレットを作る</a:t>
                </a:r>
                <a:endParaRPr lang="ja-JP" altLang="en-US" dirty="0"/>
              </a:p>
            </p:txBody>
          </p:sp>
        </p:grpSp>
      </p:grpSp>
      <p:sp>
        <p:nvSpPr>
          <p:cNvPr id="123" name="Text Box 20"/>
          <p:cNvSpPr txBox="1">
            <a:spLocks noChangeArrowheads="1"/>
          </p:cNvSpPr>
          <p:nvPr/>
        </p:nvSpPr>
        <p:spPr bwMode="auto">
          <a:xfrm>
            <a:off x="1339099" y="5902611"/>
            <a:ext cx="89702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【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ベクトル量子化</a:t>
            </a:r>
            <a:r>
              <a:rPr lang="en-US" altLang="ja-JP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】</a:t>
            </a:r>
            <a:r>
              <a:rPr lang="ja-JP" altLang="en-US" sz="20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距離空間上の多様なベクトルを幾つかの代表ベクトルで表す処理</a:t>
            </a:r>
            <a:endParaRPr lang="ja-JP" altLang="en-US" sz="20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18" name="オーディオ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8" name="タイトル 1"/>
          <p:cNvSpPr>
            <a:spLocks noGrp="1"/>
          </p:cNvSpPr>
          <p:nvPr>
            <p:ph type="title"/>
          </p:nvPr>
        </p:nvSpPr>
        <p:spPr>
          <a:xfrm>
            <a:off x="319177" y="203999"/>
            <a:ext cx="4919662" cy="1143000"/>
          </a:xfrm>
          <a:noFill/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距離空間と画像圧縮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892745"/>
      </p:ext>
    </p:extLst>
  </p:cSld>
  <p:clrMapOvr>
    <a:masterClrMapping/>
  </p:clrMapOvr>
  <p:transition spd="slow" advTm="89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38612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1"/>
          <p:cNvSpPr>
            <a:spLocks noGrp="1"/>
          </p:cNvSpPr>
          <p:nvPr>
            <p:ph type="title"/>
          </p:nvPr>
        </p:nvSpPr>
        <p:spPr>
          <a:xfrm>
            <a:off x="296146" y="262732"/>
            <a:ext cx="8148057" cy="1015205"/>
          </a:xfrm>
          <a:noFill/>
        </p:spPr>
        <p:txBody>
          <a:bodyPr>
            <a:normAutofit/>
          </a:bodyPr>
          <a:lstStyle/>
          <a:p>
            <a:r>
              <a:rPr lang="ja-JP" altLang="en-US" dirty="0" smtClean="0"/>
              <a:t>クラスタリング方法　Ｋ平均法</a:t>
            </a:r>
          </a:p>
        </p:txBody>
      </p:sp>
      <p:grpSp>
        <p:nvGrpSpPr>
          <p:cNvPr id="36" name="グループ化 35"/>
          <p:cNvGrpSpPr>
            <a:grpSpLocks/>
          </p:cNvGrpSpPr>
          <p:nvPr/>
        </p:nvGrpSpPr>
        <p:grpSpPr bwMode="auto">
          <a:xfrm>
            <a:off x="2339278" y="1300956"/>
            <a:ext cx="7907337" cy="2997200"/>
            <a:chOff x="988989" y="2107768"/>
            <a:chExt cx="7907038" cy="2997955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89" y="2248223"/>
              <a:ext cx="2857500" cy="2857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4230541" y="2107768"/>
              <a:ext cx="4665486" cy="4620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ja-JP" altLang="en-US" sz="2400" dirty="0">
                  <a:latin typeface="+mn-ea"/>
                </a:rPr>
                <a:t>（１）</a:t>
              </a:r>
              <a:r>
                <a:rPr lang="en-US" altLang="ja-JP" sz="2400" dirty="0">
                  <a:latin typeface="+mn-ea"/>
                </a:rPr>
                <a:t>RGB</a:t>
              </a:r>
              <a:r>
                <a:rPr lang="ja-JP" altLang="en-US" sz="2400" dirty="0">
                  <a:latin typeface="+mn-ea"/>
                </a:rPr>
                <a:t>空間にマッピング</a:t>
              </a:r>
              <a:endParaRPr lang="en-US" altLang="ja-JP" sz="2400" dirty="0">
                <a:latin typeface="+mn-ea"/>
              </a:endParaRPr>
            </a:p>
          </p:txBody>
        </p:sp>
      </p:grpSp>
      <p:grpSp>
        <p:nvGrpSpPr>
          <p:cNvPr id="40" name="グループ化 39"/>
          <p:cNvGrpSpPr>
            <a:grpSpLocks/>
          </p:cNvGrpSpPr>
          <p:nvPr/>
        </p:nvGrpSpPr>
        <p:grpSpPr bwMode="auto">
          <a:xfrm>
            <a:off x="3190796" y="1812517"/>
            <a:ext cx="6962158" cy="1670050"/>
            <a:chOff x="1813302" y="2510725"/>
            <a:chExt cx="6962506" cy="1671207"/>
          </a:xfrm>
        </p:grpSpPr>
        <p:sp>
          <p:nvSpPr>
            <p:cNvPr id="41" name="円/楕円 2"/>
            <p:cNvSpPr/>
            <p:nvPr/>
          </p:nvSpPr>
          <p:spPr>
            <a:xfrm>
              <a:off x="1813302" y="2510725"/>
              <a:ext cx="155583" cy="15568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2" name="円/楕円 5"/>
            <p:cNvSpPr/>
            <p:nvPr/>
          </p:nvSpPr>
          <p:spPr>
            <a:xfrm>
              <a:off x="1841878" y="4026249"/>
              <a:ext cx="155583" cy="15568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3" name="円/楕円 6"/>
            <p:cNvSpPr/>
            <p:nvPr/>
          </p:nvSpPr>
          <p:spPr>
            <a:xfrm>
              <a:off x="2986524" y="3343151"/>
              <a:ext cx="153995" cy="1540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4203579" y="2639633"/>
              <a:ext cx="4572229" cy="4606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ja-JP" altLang="en-US" sz="2400" dirty="0">
                  <a:latin typeface="+mn-ea"/>
                </a:rPr>
                <a:t>（２）初期セントロイドを配置</a:t>
              </a:r>
              <a:endParaRPr lang="en-US" altLang="ja-JP" sz="2400" dirty="0">
                <a:latin typeface="+mn-ea"/>
              </a:endParaRPr>
            </a:p>
          </p:txBody>
        </p:sp>
      </p:grpSp>
      <p:grpSp>
        <p:nvGrpSpPr>
          <p:cNvPr id="46" name="グループ化 45"/>
          <p:cNvGrpSpPr>
            <a:grpSpLocks/>
          </p:cNvGrpSpPr>
          <p:nvPr/>
        </p:nvGrpSpPr>
        <p:grpSpPr bwMode="auto">
          <a:xfrm>
            <a:off x="3279854" y="1945310"/>
            <a:ext cx="8024717" cy="1415020"/>
            <a:chOff x="1755792" y="1945100"/>
            <a:chExt cx="8023900" cy="1415077"/>
          </a:xfrm>
        </p:grpSpPr>
        <p:sp>
          <p:nvSpPr>
            <p:cNvPr id="50" name="正方形/長方形 49"/>
            <p:cNvSpPr/>
            <p:nvPr/>
          </p:nvSpPr>
          <p:spPr>
            <a:xfrm>
              <a:off x="4068386" y="2524568"/>
              <a:ext cx="5711306" cy="461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ja-JP" altLang="en-US" sz="2400" dirty="0">
                  <a:latin typeface="+mn-ea"/>
                </a:rPr>
                <a:t>（３）勢力圏形成（ボロノイ</a:t>
              </a:r>
              <a:r>
                <a:rPr lang="ja-JP" altLang="en-US" sz="2400" dirty="0" smtClean="0">
                  <a:latin typeface="+mn-ea"/>
                </a:rPr>
                <a:t>分割）</a:t>
              </a:r>
              <a:endParaRPr lang="en-US" altLang="ja-JP" sz="2400" dirty="0">
                <a:latin typeface="+mn-ea"/>
              </a:endParaRPr>
            </a:p>
          </p:txBody>
        </p:sp>
        <p:grpSp>
          <p:nvGrpSpPr>
            <p:cNvPr id="51" name="グループ化 9222"/>
            <p:cNvGrpSpPr>
              <a:grpSpLocks/>
            </p:cNvGrpSpPr>
            <p:nvPr/>
          </p:nvGrpSpPr>
          <p:grpSpPr bwMode="auto">
            <a:xfrm>
              <a:off x="1755792" y="1945100"/>
              <a:ext cx="1106543" cy="1415077"/>
              <a:chOff x="1755792" y="1945100"/>
              <a:chExt cx="1106543" cy="1415077"/>
            </a:xfrm>
          </p:grpSpPr>
          <p:grpSp>
            <p:nvGrpSpPr>
              <p:cNvPr id="52" name="グループ化 19"/>
              <p:cNvGrpSpPr>
                <a:grpSpLocks/>
              </p:cNvGrpSpPr>
              <p:nvPr/>
            </p:nvGrpSpPr>
            <p:grpSpPr bwMode="auto">
              <a:xfrm>
                <a:off x="1755792" y="1945100"/>
                <a:ext cx="1106543" cy="1359098"/>
                <a:chOff x="1755792" y="1945100"/>
                <a:chExt cx="1106543" cy="1359098"/>
              </a:xfrm>
            </p:grpSpPr>
            <p:cxnSp>
              <p:nvCxnSpPr>
                <p:cNvPr id="54" name="直線コネクタ 53"/>
                <p:cNvCxnSpPr>
                  <a:stCxn id="41" idx="5"/>
                  <a:endCxn id="43" idx="1"/>
                </p:cNvCxnSpPr>
                <p:nvPr/>
              </p:nvCxnSpPr>
              <p:spPr>
                <a:xfrm>
                  <a:off x="1799521" y="1945100"/>
                  <a:ext cx="1062814" cy="72163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/>
                <p:cNvCxnSpPr/>
                <p:nvPr/>
              </p:nvCxnSpPr>
              <p:spPr>
                <a:xfrm>
                  <a:off x="1755792" y="1951602"/>
                  <a:ext cx="26984" cy="135259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直線コネクタ 52"/>
              <p:cNvCxnSpPr>
                <a:stCxn id="43" idx="2"/>
              </p:cNvCxnSpPr>
              <p:nvPr/>
            </p:nvCxnSpPr>
            <p:spPr>
              <a:xfrm flipH="1">
                <a:off x="1850874" y="2720389"/>
                <a:ext cx="988916" cy="6397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グループ化 56"/>
          <p:cNvGrpSpPr>
            <a:grpSpLocks/>
          </p:cNvGrpSpPr>
          <p:nvPr/>
        </p:nvGrpSpPr>
        <p:grpSpPr bwMode="auto">
          <a:xfrm>
            <a:off x="2361321" y="1441376"/>
            <a:ext cx="4313249" cy="2857500"/>
            <a:chOff x="988989" y="2248223"/>
            <a:chExt cx="4312870" cy="2857500"/>
          </a:xfrm>
        </p:grpSpPr>
        <p:grpSp>
          <p:nvGrpSpPr>
            <p:cNvPr id="59" name="グループ化 9221"/>
            <p:cNvGrpSpPr>
              <a:grpSpLocks/>
            </p:cNvGrpSpPr>
            <p:nvPr/>
          </p:nvGrpSpPr>
          <p:grpSpPr bwMode="auto">
            <a:xfrm>
              <a:off x="988989" y="2248223"/>
              <a:ext cx="2430486" cy="2857500"/>
              <a:chOff x="988989" y="2248223"/>
              <a:chExt cx="2430486" cy="2857500"/>
            </a:xfrm>
          </p:grpSpPr>
          <p:cxnSp>
            <p:nvCxnSpPr>
              <p:cNvPr id="61" name="直線コネクタ 60"/>
              <p:cNvCxnSpPr/>
              <p:nvPr/>
            </p:nvCxnSpPr>
            <p:spPr>
              <a:xfrm flipV="1">
                <a:off x="988989" y="3342011"/>
                <a:ext cx="1198457" cy="952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 flipV="1">
                <a:off x="2187446" y="2248223"/>
                <a:ext cx="954004" cy="110331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2185859" y="3342011"/>
                <a:ext cx="1233379" cy="176371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正方形/長方形 9224"/>
            <p:cNvSpPr/>
            <p:nvPr/>
          </p:nvSpPr>
          <p:spPr>
            <a:xfrm>
              <a:off x="5117144" y="3772468"/>
              <a:ext cx="1847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en-US" altLang="ja-JP" sz="2400" dirty="0">
                <a:latin typeface="+mn-ea"/>
              </a:endParaRPr>
            </a:p>
          </p:txBody>
        </p:sp>
      </p:grpSp>
      <p:sp>
        <p:nvSpPr>
          <p:cNvPr id="64" name="正方形/長方形 63"/>
          <p:cNvSpPr/>
          <p:nvPr/>
        </p:nvSpPr>
        <p:spPr>
          <a:xfrm>
            <a:off x="5592683" y="3638148"/>
            <a:ext cx="4572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sz="2400" dirty="0">
                <a:latin typeface="+mn-ea"/>
              </a:rPr>
              <a:t>（３）へ戻る</a:t>
            </a:r>
          </a:p>
        </p:txBody>
      </p:sp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3022756" y="1874024"/>
            <a:ext cx="8173293" cy="1895559"/>
            <a:chOff x="1498722" y="1873596"/>
            <a:chExt cx="8172967" cy="1896176"/>
          </a:xfrm>
        </p:grpSpPr>
        <p:grpSp>
          <p:nvGrpSpPr>
            <p:cNvPr id="66" name="グループ化 9228"/>
            <p:cNvGrpSpPr>
              <a:grpSpLocks/>
            </p:cNvGrpSpPr>
            <p:nvPr/>
          </p:nvGrpSpPr>
          <p:grpSpPr bwMode="auto">
            <a:xfrm>
              <a:off x="1498722" y="1873596"/>
              <a:ext cx="8172967" cy="1896176"/>
              <a:chOff x="1508247" y="1873596"/>
              <a:chExt cx="8172967" cy="1896176"/>
            </a:xfrm>
          </p:grpSpPr>
          <p:sp>
            <p:nvSpPr>
              <p:cNvPr id="71" name="正方形/長方形 70"/>
              <p:cNvSpPr/>
              <p:nvPr/>
            </p:nvSpPr>
            <p:spPr>
              <a:xfrm>
                <a:off x="4078072" y="3088632"/>
                <a:ext cx="5603142" cy="461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ja-JP" altLang="en-US" sz="2400" dirty="0">
                    <a:latin typeface="+mn-ea"/>
                  </a:rPr>
                  <a:t>（４）セントロイドを平均値へ移動</a:t>
                </a:r>
                <a:endParaRPr lang="en-US" altLang="ja-JP" sz="2400" dirty="0">
                  <a:latin typeface="+mn-ea"/>
                </a:endParaRPr>
              </a:p>
            </p:txBody>
          </p:sp>
          <p:sp>
            <p:nvSpPr>
              <p:cNvPr id="72" name="円/楕円 46"/>
              <p:cNvSpPr/>
              <p:nvPr/>
            </p:nvSpPr>
            <p:spPr>
              <a:xfrm>
                <a:off x="2237956" y="1873596"/>
                <a:ext cx="153982" cy="15562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73" name="円/楕円 47"/>
              <p:cNvSpPr/>
              <p:nvPr/>
            </p:nvSpPr>
            <p:spPr>
              <a:xfrm>
                <a:off x="1508247" y="3615735"/>
                <a:ext cx="155569" cy="15403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74" name="円/楕円 48"/>
              <p:cNvSpPr/>
              <p:nvPr/>
            </p:nvSpPr>
            <p:spPr>
              <a:xfrm>
                <a:off x="2443971" y="2627899"/>
                <a:ext cx="153981" cy="15562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grpSp>
          <p:nvGrpSpPr>
            <p:cNvPr id="67" name="グループ化 9239"/>
            <p:cNvGrpSpPr>
              <a:grpSpLocks/>
            </p:cNvGrpSpPr>
            <p:nvPr/>
          </p:nvGrpSpPr>
          <p:grpSpPr bwMode="auto">
            <a:xfrm>
              <a:off x="1631509" y="1944904"/>
              <a:ext cx="1208363" cy="1693390"/>
              <a:chOff x="1631509" y="1944904"/>
              <a:chExt cx="1208363" cy="1693390"/>
            </a:xfrm>
          </p:grpSpPr>
          <p:cxnSp>
            <p:nvCxnSpPr>
              <p:cNvPr id="68" name="直線矢印コネクタ 67"/>
              <p:cNvCxnSpPr>
                <a:stCxn id="41" idx="5"/>
              </p:cNvCxnSpPr>
              <p:nvPr/>
            </p:nvCxnSpPr>
            <p:spPr>
              <a:xfrm>
                <a:off x="1799542" y="1944904"/>
                <a:ext cx="44177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矢印コネクタ 68"/>
              <p:cNvCxnSpPr>
                <a:endCxn id="73" idx="7"/>
              </p:cNvCxnSpPr>
              <p:nvPr/>
            </p:nvCxnSpPr>
            <p:spPr>
              <a:xfrm flipH="1">
                <a:off x="1631509" y="3482662"/>
                <a:ext cx="104739" cy="1556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矢印コネクタ 69"/>
              <p:cNvCxnSpPr>
                <a:stCxn id="43" idx="2"/>
              </p:cNvCxnSpPr>
              <p:nvPr/>
            </p:nvCxnSpPr>
            <p:spPr>
              <a:xfrm flipH="1" flipV="1">
                <a:off x="2566045" y="2691200"/>
                <a:ext cx="273827" cy="300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グループ化 38"/>
          <p:cNvGrpSpPr>
            <a:grpSpLocks/>
          </p:cNvGrpSpPr>
          <p:nvPr/>
        </p:nvGrpSpPr>
        <p:grpSpPr bwMode="auto">
          <a:xfrm>
            <a:off x="2713972" y="4722223"/>
            <a:ext cx="1800000" cy="1800000"/>
            <a:chOff x="988989" y="1008149"/>
            <a:chExt cx="2857500" cy="2857500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89" y="1008149"/>
              <a:ext cx="2857500" cy="2857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7" name="円/楕円 2"/>
            <p:cNvSpPr/>
            <p:nvPr/>
          </p:nvSpPr>
          <p:spPr>
            <a:xfrm>
              <a:off x="1812902" y="1270086"/>
              <a:ext cx="155575" cy="155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8" name="円/楕円 5"/>
            <p:cNvSpPr/>
            <p:nvPr/>
          </p:nvSpPr>
          <p:spPr>
            <a:xfrm>
              <a:off x="1841477" y="2786149"/>
              <a:ext cx="155575" cy="155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49" name="円/楕円 6"/>
            <p:cNvSpPr/>
            <p:nvPr/>
          </p:nvSpPr>
          <p:spPr>
            <a:xfrm>
              <a:off x="2986064" y="2101936"/>
              <a:ext cx="155575" cy="155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55" name="グループ化 9221"/>
            <p:cNvGrpSpPr>
              <a:grpSpLocks/>
            </p:cNvGrpSpPr>
            <p:nvPr/>
          </p:nvGrpSpPr>
          <p:grpSpPr bwMode="auto">
            <a:xfrm>
              <a:off x="988989" y="1008149"/>
              <a:ext cx="2430486" cy="2857500"/>
              <a:chOff x="988989" y="2248223"/>
              <a:chExt cx="2430486" cy="2857500"/>
            </a:xfrm>
          </p:grpSpPr>
          <p:cxnSp>
            <p:nvCxnSpPr>
              <p:cNvPr id="58" name="直線コネクタ 57"/>
              <p:cNvCxnSpPr/>
              <p:nvPr/>
            </p:nvCxnSpPr>
            <p:spPr>
              <a:xfrm flipV="1">
                <a:off x="988989" y="3342010"/>
                <a:ext cx="1198563" cy="952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2187552" y="2248223"/>
                <a:ext cx="954087" cy="110331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2185964" y="3342010"/>
                <a:ext cx="1233488" cy="176371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グループ化 76"/>
          <p:cNvGrpSpPr>
            <a:grpSpLocks/>
          </p:cNvGrpSpPr>
          <p:nvPr/>
        </p:nvGrpSpPr>
        <p:grpSpPr bwMode="auto">
          <a:xfrm>
            <a:off x="5209838" y="4725081"/>
            <a:ext cx="1800000" cy="1800000"/>
            <a:chOff x="5162235" y="546775"/>
            <a:chExt cx="2857500" cy="2857500"/>
          </a:xfrm>
        </p:grpSpPr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235" y="546775"/>
              <a:ext cx="2857500" cy="2857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9" name="直線コネクタ 78"/>
            <p:cNvCxnSpPr/>
            <p:nvPr/>
          </p:nvCxnSpPr>
          <p:spPr>
            <a:xfrm>
              <a:off x="5162235" y="1097638"/>
              <a:ext cx="887413" cy="70802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V="1">
              <a:off x="6049648" y="819825"/>
              <a:ext cx="1970087" cy="98107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6049648" y="1800900"/>
              <a:ext cx="1543050" cy="160337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円/楕円 49"/>
            <p:cNvSpPr/>
            <p:nvPr/>
          </p:nvSpPr>
          <p:spPr>
            <a:xfrm>
              <a:off x="6640198" y="1021438"/>
              <a:ext cx="153987" cy="15398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3" name="円/楕円 50"/>
            <p:cNvSpPr/>
            <p:nvPr/>
          </p:nvSpPr>
          <p:spPr>
            <a:xfrm>
              <a:off x="5781360" y="2685138"/>
              <a:ext cx="155575" cy="15398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84" name="円/楕円 51"/>
            <p:cNvSpPr/>
            <p:nvPr/>
          </p:nvSpPr>
          <p:spPr>
            <a:xfrm>
              <a:off x="6889435" y="1645325"/>
              <a:ext cx="153988" cy="1555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grpSp>
        <p:nvGrpSpPr>
          <p:cNvPr id="85" name="グループ化 84"/>
          <p:cNvGrpSpPr>
            <a:grpSpLocks/>
          </p:cNvGrpSpPr>
          <p:nvPr/>
        </p:nvGrpSpPr>
        <p:grpSpPr bwMode="auto">
          <a:xfrm>
            <a:off x="7705704" y="4723652"/>
            <a:ext cx="1800000" cy="1800000"/>
            <a:chOff x="1076671" y="3742999"/>
            <a:chExt cx="2857500" cy="2863637"/>
          </a:xfrm>
        </p:grpSpPr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671" y="3742999"/>
              <a:ext cx="2857500" cy="2857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87" name="直線コネクタ 86"/>
            <p:cNvCxnSpPr/>
            <p:nvPr/>
          </p:nvCxnSpPr>
          <p:spPr>
            <a:xfrm>
              <a:off x="1076671" y="4382714"/>
              <a:ext cx="930275" cy="66193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V="1">
              <a:off x="1978371" y="4922424"/>
              <a:ext cx="1955800" cy="12222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>
              <a:off x="2006946" y="5044652"/>
              <a:ext cx="738188" cy="156198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円/楕円 62"/>
            <p:cNvSpPr/>
            <p:nvPr/>
          </p:nvSpPr>
          <p:spPr>
            <a:xfrm>
              <a:off x="2753071" y="4304932"/>
              <a:ext cx="155575" cy="1555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91" name="円/楕円 63"/>
            <p:cNvSpPr/>
            <p:nvPr/>
          </p:nvSpPr>
          <p:spPr>
            <a:xfrm>
              <a:off x="1540221" y="6035179"/>
              <a:ext cx="155575" cy="1555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92" name="円/楕円 64"/>
            <p:cNvSpPr/>
            <p:nvPr/>
          </p:nvSpPr>
          <p:spPr>
            <a:xfrm>
              <a:off x="2761009" y="5392289"/>
              <a:ext cx="153987" cy="15556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5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43"/>
    </mc:Choice>
    <mc:Fallback xmlns="">
      <p:transition spd="slow" advTm="8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475235" y="233360"/>
            <a:ext cx="6348413" cy="1092520"/>
          </a:xfrm>
          <a:noFill/>
        </p:spPr>
        <p:txBody>
          <a:bodyPr/>
          <a:lstStyle/>
          <a:p>
            <a:r>
              <a:rPr lang="ja-JP" altLang="en-US" dirty="0" smtClean="0"/>
              <a:t>メディアンカット</a:t>
            </a:r>
          </a:p>
        </p:txBody>
      </p: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784798" y="1522664"/>
            <a:ext cx="7907337" cy="2997200"/>
            <a:chOff x="988989" y="2107768"/>
            <a:chExt cx="7907038" cy="2997955"/>
          </a:xfrm>
        </p:grpSpPr>
        <p:pic>
          <p:nvPicPr>
            <p:cNvPr id="41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89" y="2248223"/>
              <a:ext cx="2857500" cy="2857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230541" y="2107768"/>
              <a:ext cx="4665486" cy="4620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ja-JP" altLang="en-US" sz="2400" dirty="0">
                  <a:latin typeface="+mn-ea"/>
                </a:rPr>
                <a:t>（１）</a:t>
              </a:r>
              <a:r>
                <a:rPr lang="en-US" altLang="ja-JP" sz="2400" dirty="0">
                  <a:latin typeface="+mn-ea"/>
                </a:rPr>
                <a:t>RGB</a:t>
              </a:r>
              <a:r>
                <a:rPr lang="ja-JP" altLang="en-US" sz="2400" dirty="0">
                  <a:latin typeface="+mn-ea"/>
                </a:rPr>
                <a:t>空間にマッピング</a:t>
              </a:r>
              <a:endParaRPr lang="en-US" altLang="ja-JP" sz="2400" dirty="0">
                <a:latin typeface="+mn-ea"/>
              </a:endParaRPr>
            </a:p>
          </p:txBody>
        </p:sp>
      </p:grpSp>
      <p:grpSp>
        <p:nvGrpSpPr>
          <p:cNvPr id="11268" name="グループ化 6"/>
          <p:cNvGrpSpPr>
            <a:grpSpLocks/>
          </p:cNvGrpSpPr>
          <p:nvPr/>
        </p:nvGrpSpPr>
        <p:grpSpPr bwMode="auto">
          <a:xfrm>
            <a:off x="961010" y="1844928"/>
            <a:ext cx="7246461" cy="2541587"/>
            <a:chOff x="1164921" y="2430049"/>
            <a:chExt cx="7247373" cy="2542784"/>
          </a:xfrm>
        </p:grpSpPr>
        <p:sp>
          <p:nvSpPr>
            <p:cNvPr id="2" name="正方形/長方形 1"/>
            <p:cNvSpPr/>
            <p:nvPr/>
          </p:nvSpPr>
          <p:spPr>
            <a:xfrm>
              <a:off x="1164921" y="2430049"/>
              <a:ext cx="2279937" cy="25427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226006" y="2730227"/>
              <a:ext cx="4186288" cy="461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ja-JP" altLang="en-US" sz="2400" dirty="0">
                  <a:latin typeface="+mn-ea"/>
                </a:rPr>
                <a:t>（２）最小のボックスで包含</a:t>
              </a:r>
              <a:endParaRPr lang="en-US" altLang="ja-JP" sz="2400" dirty="0">
                <a:latin typeface="+mn-ea"/>
              </a:endParaRPr>
            </a:p>
          </p:txBody>
        </p:sp>
      </p:grpSp>
      <p:grpSp>
        <p:nvGrpSpPr>
          <p:cNvPr id="11270" name="グループ化 15"/>
          <p:cNvGrpSpPr>
            <a:grpSpLocks/>
          </p:cNvGrpSpPr>
          <p:nvPr/>
        </p:nvGrpSpPr>
        <p:grpSpPr bwMode="auto">
          <a:xfrm>
            <a:off x="975297" y="1844928"/>
            <a:ext cx="9329990" cy="2541587"/>
            <a:chOff x="1179535" y="2430049"/>
            <a:chExt cx="9329787" cy="2542784"/>
          </a:xfrm>
        </p:grpSpPr>
        <p:grpSp>
          <p:nvGrpSpPr>
            <p:cNvPr id="4108" name="グループ化 10"/>
            <p:cNvGrpSpPr>
              <a:grpSpLocks/>
            </p:cNvGrpSpPr>
            <p:nvPr/>
          </p:nvGrpSpPr>
          <p:grpSpPr bwMode="auto">
            <a:xfrm>
              <a:off x="1179535" y="3346467"/>
              <a:ext cx="9329787" cy="1626366"/>
              <a:chOff x="1164921" y="2730605"/>
              <a:chExt cx="9329787" cy="1626366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1164921" y="3084785"/>
                <a:ext cx="1701763" cy="1272186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4227141" y="2730605"/>
                <a:ext cx="6267567" cy="4618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ja-JP" altLang="en-US" sz="2400" dirty="0">
                    <a:latin typeface="+mn-ea"/>
                  </a:rPr>
                  <a:t>（３）最長の辺を２分割</a:t>
                </a:r>
                <a:r>
                  <a:rPr lang="ja-JP" altLang="en-US" sz="2400" dirty="0" smtClean="0">
                    <a:latin typeface="+mn-ea"/>
                  </a:rPr>
                  <a:t>しリスケーリング</a:t>
                </a:r>
                <a:endParaRPr lang="en-US" altLang="ja-JP" sz="2400" dirty="0">
                  <a:latin typeface="+mn-ea"/>
                </a:endParaRPr>
              </a:p>
            </p:txBody>
          </p:sp>
        </p:grpSp>
        <p:sp>
          <p:nvSpPr>
            <p:cNvPr id="17" name="正方形/長方形 16"/>
            <p:cNvSpPr/>
            <p:nvPr/>
          </p:nvSpPr>
          <p:spPr>
            <a:xfrm>
              <a:off x="1741498" y="2430049"/>
              <a:ext cx="1703350" cy="1272186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grpSp>
        <p:nvGrpSpPr>
          <p:cNvPr id="4" name="グループ化 3"/>
          <p:cNvGrpSpPr>
            <a:grpSpLocks/>
          </p:cNvGrpSpPr>
          <p:nvPr/>
        </p:nvGrpSpPr>
        <p:grpSpPr bwMode="auto">
          <a:xfrm>
            <a:off x="975297" y="3114929"/>
            <a:ext cx="10491279" cy="1247777"/>
            <a:chOff x="1179513" y="3700475"/>
            <a:chExt cx="10491301" cy="1248437"/>
          </a:xfrm>
        </p:grpSpPr>
        <p:grpSp>
          <p:nvGrpSpPr>
            <p:cNvPr id="4104" name="グループ化 14"/>
            <p:cNvGrpSpPr>
              <a:grpSpLocks/>
            </p:cNvGrpSpPr>
            <p:nvPr/>
          </p:nvGrpSpPr>
          <p:grpSpPr bwMode="auto">
            <a:xfrm>
              <a:off x="1179513" y="3702064"/>
              <a:ext cx="10491301" cy="1246848"/>
              <a:chOff x="1066585" y="3413355"/>
              <a:chExt cx="10491071" cy="1247470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4143099" y="3632284"/>
                <a:ext cx="7414557" cy="462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ja-JP" altLang="en-US" sz="2400" dirty="0">
                    <a:latin typeface="+mn-ea"/>
                  </a:rPr>
                  <a:t>（４）包含要素が最多</a:t>
                </a:r>
                <a:r>
                  <a:rPr lang="ja-JP" altLang="en-US" sz="2400" dirty="0" smtClean="0">
                    <a:latin typeface="+mn-ea"/>
                  </a:rPr>
                  <a:t>のボックス</a:t>
                </a:r>
                <a:r>
                  <a:rPr lang="ja-JP" altLang="en-US" sz="2400" dirty="0">
                    <a:latin typeface="+mn-ea"/>
                  </a:rPr>
                  <a:t>を</a:t>
                </a:r>
                <a:r>
                  <a:rPr lang="ja-JP" altLang="en-US" sz="2400" dirty="0" smtClean="0">
                    <a:latin typeface="+mn-ea"/>
                  </a:rPr>
                  <a:t>選択し（</a:t>
                </a:r>
                <a:r>
                  <a:rPr lang="ja-JP" altLang="en-US" sz="2400" dirty="0">
                    <a:latin typeface="+mn-ea"/>
                  </a:rPr>
                  <a:t>３）へ</a:t>
                </a:r>
                <a:endParaRPr lang="en-US" altLang="ja-JP" sz="2400" dirty="0">
                  <a:latin typeface="+mn-ea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1066585" y="3413355"/>
                <a:ext cx="749285" cy="1247470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2417766" y="3700475"/>
              <a:ext cx="463551" cy="733815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4051872" y="3924850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 dirty="0">
                <a:latin typeface="+mn-ea"/>
              </a:rPr>
              <a:t>（５）必要な数まで分割する</a:t>
            </a:r>
            <a:endParaRPr lang="en-US" altLang="ja-JP" sz="2400" dirty="0">
              <a:latin typeface="+mn-ea"/>
            </a:endParaRPr>
          </a:p>
        </p:txBody>
      </p:sp>
      <p:sp>
        <p:nvSpPr>
          <p:cNvPr id="21" name="テキスト ボックス 20"/>
          <p:cNvSpPr txBox="1"/>
          <p:nvPr/>
        </p:nvSpPr>
        <p:spPr bwMode="auto">
          <a:xfrm>
            <a:off x="1005031" y="5328199"/>
            <a:ext cx="10279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sz="2400" dirty="0" smtClean="0">
                <a:latin typeface="+mn-ea"/>
              </a:rPr>
              <a:t>これをセントロイドの初期条件としてＫ平均法を使用すると効率が良い</a:t>
            </a:r>
            <a:endParaRPr lang="en-US" altLang="ja-JP" sz="2400" dirty="0">
              <a:latin typeface="+mn-ea"/>
            </a:endParaRPr>
          </a:p>
        </p:txBody>
      </p:sp>
      <p:pic>
        <p:nvPicPr>
          <p:cNvPr id="16" name="オーディオ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2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13"/>
    </mc:Choice>
    <mc:Fallback xmlns="">
      <p:transition spd="slow" advTm="6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3.1|2|5.7|4.7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1|7|3|0.9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|6.2|4.2|10.9|1.6|6.5|6.1|6.9|1.8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2|3.2|8.6|5|13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7|4.6|4.8|17.4|4.9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3.3|2|6.4|2.6|10.4|2.7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.4|12.1|16.1|15.1|12.2|2.8|2.1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.3|6|12.8|10.3|1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6|21.9|10.1|1.2|0.8|2.8|16.1|10.4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607</Words>
  <Application>Microsoft Office PowerPoint</Application>
  <PresentationFormat>ワイド画面</PresentationFormat>
  <Paragraphs>143</Paragraphs>
  <Slides>10</Slides>
  <Notes>0</Notes>
  <HiddenSlides>0</HiddenSlides>
  <MMClips>10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25" baseType="lpstr">
      <vt:lpstr>HGPｺﾞｼｯｸM</vt:lpstr>
      <vt:lpstr>HGP創英角ｺﾞｼｯｸUB</vt:lpstr>
      <vt:lpstr>HGP創英角ﾎﾟｯﾌﾟ体</vt:lpstr>
      <vt:lpstr>HGｺﾞｼｯｸE</vt:lpstr>
      <vt:lpstr>HG丸ｺﾞｼｯｸM-PRO</vt:lpstr>
      <vt:lpstr>HG正楷書体-PRO</vt:lpstr>
      <vt:lpstr>ＭＳ 明朝</vt:lpstr>
      <vt:lpstr>平成角ゴシックW5</vt:lpstr>
      <vt:lpstr>游ゴシック</vt:lpstr>
      <vt:lpstr>游ゴシック Light</vt:lpstr>
      <vt:lpstr>Arial</vt:lpstr>
      <vt:lpstr>Times New Roman</vt:lpstr>
      <vt:lpstr>Office テーマ</vt:lpstr>
      <vt:lpstr>Image</vt:lpstr>
      <vt:lpstr>ビットマップ イメージ</vt:lpstr>
      <vt:lpstr>応用１　 距離空間とクラスタリング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距離空間と画像圧縮</vt:lpstr>
      <vt:lpstr>クラスタリング方法　Ｋ平均法</vt:lpstr>
      <vt:lpstr>メディアンカット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情報メディア入門Ａ</dc:title>
  <dc:creator>徳永隆治</dc:creator>
  <cp:lastModifiedBy>徳永隆治</cp:lastModifiedBy>
  <cp:revision>99</cp:revision>
  <dcterms:created xsi:type="dcterms:W3CDTF">2020-04-04T08:12:22Z</dcterms:created>
  <dcterms:modified xsi:type="dcterms:W3CDTF">2020-09-04T06:15:26Z</dcterms:modified>
  <cp:contentStatus/>
</cp:coreProperties>
</file>