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9" autoAdjust="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FA74-7FDB-4B7D-99E1-2D51A3F8475D}" type="datetimeFigureOut">
              <a:rPr kumimoji="1" lang="ja-JP" altLang="en-US" smtClean="0"/>
              <a:t>2020/9/4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3AED-FD3F-4E4A-9BD3-DD7B6B524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557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FA74-7FDB-4B7D-99E1-2D51A3F8475D}" type="datetimeFigureOut">
              <a:rPr kumimoji="1" lang="ja-JP" altLang="en-US" smtClean="0"/>
              <a:t>2020/9/4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3AED-FD3F-4E4A-9BD3-DD7B6B524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28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FA74-7FDB-4B7D-99E1-2D51A3F8475D}" type="datetimeFigureOut">
              <a:rPr kumimoji="1" lang="ja-JP" altLang="en-US" smtClean="0"/>
              <a:t>2020/9/4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3AED-FD3F-4E4A-9BD3-DD7B6B524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75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FA74-7FDB-4B7D-99E1-2D51A3F8475D}" type="datetimeFigureOut">
              <a:rPr kumimoji="1" lang="ja-JP" altLang="en-US" smtClean="0"/>
              <a:t>2020/9/4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3AED-FD3F-4E4A-9BD3-DD7B6B524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31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FA74-7FDB-4B7D-99E1-2D51A3F8475D}" type="datetimeFigureOut">
              <a:rPr kumimoji="1" lang="ja-JP" altLang="en-US" smtClean="0"/>
              <a:t>2020/9/4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3AED-FD3F-4E4A-9BD3-DD7B6B524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195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FA74-7FDB-4B7D-99E1-2D51A3F8475D}" type="datetimeFigureOut">
              <a:rPr kumimoji="1" lang="ja-JP" altLang="en-US" smtClean="0"/>
              <a:t>2020/9/4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3AED-FD3F-4E4A-9BD3-DD7B6B524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95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FA74-7FDB-4B7D-99E1-2D51A3F8475D}" type="datetimeFigureOut">
              <a:rPr kumimoji="1" lang="ja-JP" altLang="en-US" smtClean="0"/>
              <a:t>2020/9/4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3AED-FD3F-4E4A-9BD3-DD7B6B524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6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FA74-7FDB-4B7D-99E1-2D51A3F8475D}" type="datetimeFigureOut">
              <a:rPr kumimoji="1" lang="ja-JP" altLang="en-US" smtClean="0"/>
              <a:t>2020/9/4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3AED-FD3F-4E4A-9BD3-DD7B6B524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871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FA74-7FDB-4B7D-99E1-2D51A3F8475D}" type="datetimeFigureOut">
              <a:rPr kumimoji="1" lang="ja-JP" altLang="en-US" smtClean="0"/>
              <a:t>2020/9/4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3AED-FD3F-4E4A-9BD3-DD7B6B524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7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FA74-7FDB-4B7D-99E1-2D51A3F8475D}" type="datetimeFigureOut">
              <a:rPr kumimoji="1" lang="ja-JP" altLang="en-US" smtClean="0"/>
              <a:t>2020/9/4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3AED-FD3F-4E4A-9BD3-DD7B6B524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01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FA74-7FDB-4B7D-99E1-2D51A3F8475D}" type="datetimeFigureOut">
              <a:rPr kumimoji="1" lang="ja-JP" altLang="en-US" smtClean="0"/>
              <a:t>2020/9/4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3AED-FD3F-4E4A-9BD3-DD7B6B524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57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5FA74-7FDB-4B7D-99E1-2D51A3F8475D}" type="datetimeFigureOut">
              <a:rPr kumimoji="1" lang="ja-JP" altLang="en-US" smtClean="0"/>
              <a:t>2020/9/4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B3AED-FD3F-4E4A-9BD3-DD7B6B524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912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2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media5.m4a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microsoft.com/office/2007/relationships/media" Target="../media/media5.m4a"/><Relationship Id="rId16" Type="http://schemas.openxmlformats.org/officeDocument/2006/relationships/image" Target="../media/image1.png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7</a:t>
            </a:r>
            <a:r>
              <a:rPr lang="en-US" altLang="ja-JP" dirty="0" smtClean="0"/>
              <a:t>. </a:t>
            </a:r>
            <a:r>
              <a:rPr lang="ja-JP" altLang="en-US" dirty="0" smtClean="0"/>
              <a:t>特異値分解の応用</a:t>
            </a:r>
            <a:endParaRPr kumimoji="1" lang="ja-JP" altLang="en-US" dirty="0"/>
          </a:p>
        </p:txBody>
      </p:sp>
      <p:pic>
        <p:nvPicPr>
          <p:cNvPr id="2" name="オーディオ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9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0"/>
    </mc:Choice>
    <mc:Fallback xmlns="">
      <p:transition spd="slow" advTm="6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800"/>
          </a:xfrm>
        </p:spPr>
        <p:txBody>
          <a:bodyPr/>
          <a:lstStyle/>
          <a:p>
            <a:pPr algn="ctr"/>
            <a:r>
              <a:rPr lang="ja-JP" altLang="en-US" dirty="0" smtClean="0"/>
              <a:t>特異値分解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2864753" y="1690688"/>
            <a:ext cx="6366797" cy="2013555"/>
            <a:chOff x="2994918" y="1792089"/>
            <a:chExt cx="6366797" cy="20135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正方形/長方形 4"/>
                <p:cNvSpPr/>
                <p:nvPr/>
              </p:nvSpPr>
              <p:spPr>
                <a:xfrm>
                  <a:off x="2994918" y="1792089"/>
                  <a:ext cx="6366797" cy="201355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ja-JP" dirty="0" smtClean="0">
                      <a:solidFill>
                        <a:schemeClr val="tx1"/>
                      </a:solidFill>
                      <a:latin typeface="+mn-ea"/>
                    </a:rPr>
                    <a:t>nxm</a:t>
                  </a:r>
                  <a:r>
                    <a:rPr lang="ja-JP" altLang="en-US" dirty="0" smtClean="0">
                      <a:solidFill>
                        <a:schemeClr val="tx1"/>
                      </a:solidFill>
                      <a:latin typeface="+mn-ea"/>
                    </a:rPr>
                    <a:t>実</a:t>
                  </a:r>
                  <a:r>
                    <a:rPr lang="ja-JP" altLang="en-US" dirty="0" smtClean="0">
                      <a:solidFill>
                        <a:srgbClr val="FF0000"/>
                      </a:solidFill>
                      <a:latin typeface="+mn-ea"/>
                    </a:rPr>
                    <a:t>非</a:t>
                  </a:r>
                  <a:r>
                    <a:rPr lang="ja-JP" altLang="en-US" dirty="0" smtClean="0">
                      <a:solidFill>
                        <a:schemeClr val="tx1"/>
                      </a:solidFill>
                      <a:latin typeface="+mn-ea"/>
                    </a:rPr>
                    <a:t>正方行列</a:t>
                  </a:r>
                  <a:r>
                    <a:rPr lang="en-US" altLang="ja-JP" dirty="0" smtClean="0">
                      <a:solidFill>
                        <a:schemeClr val="tx1"/>
                      </a:solidFill>
                      <a:latin typeface="+mn-ea"/>
                    </a:rPr>
                    <a:t>A</a:t>
                  </a:r>
                  <a:r>
                    <a:rPr lang="ja-JP" altLang="en-US" dirty="0" smtClean="0">
                      <a:solidFill>
                        <a:schemeClr val="tx1"/>
                      </a:solidFill>
                      <a:latin typeface="+mn-ea"/>
                    </a:rPr>
                    <a:t>の分解</a:t>
                  </a:r>
                  <a:endParaRPr lang="en-US" altLang="ja-JP" dirty="0" smtClean="0">
                    <a:solidFill>
                      <a:schemeClr val="tx1"/>
                    </a:solidFill>
                    <a:latin typeface="+mn-ea"/>
                  </a:endParaRPr>
                </a:p>
                <a:p>
                  <a:endParaRPr lang="en-US" altLang="ja-JP" dirty="0" smtClean="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endParaRPr>
                </a:p>
                <a:p>
                  <a:pPr algn="ctr"/>
                  <a:r>
                    <a:rPr lang="en-US" altLang="ja-JP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A=</a:t>
                  </a:r>
                  <a:r>
                    <a:rPr lang="en-US" altLang="ja-JP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altLang="ja-JP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Q</a:t>
                  </a:r>
                  <a:r>
                    <a:rPr lang="en-US" altLang="ja-JP" baseline="-2500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:r>
                    <a:rPr lang="en-US" altLang="ja-JP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Σ</a:t>
                  </a:r>
                  <a14:m>
                    <m:oMath xmlns:m="http://schemas.openxmlformats.org/officeDocument/2006/math">
                      <m:r>
                        <a:rPr lang="ja-JP" alt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en-US" altLang="ja-JP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</m:oMath>
                  </a14:m>
                  <a:r>
                    <a:rPr lang="en-US" altLang="ja-JP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</a:t>
                  </a:r>
                  <a:r>
                    <a:rPr lang="ja-JP" altLang="en-US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　　</a:t>
                  </a:r>
                  <a:r>
                    <a:rPr lang="en-US" altLang="ja-JP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Q</a:t>
                  </a:r>
                  <a:r>
                    <a:rPr lang="en-US" altLang="ja-JP" baseline="-2500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JP" b="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en-US" altLang="ja-JP" b="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/>
                                    <m:e>
                                      <m:r>
                                        <a:rPr lang="en-US" altLang="ja-JP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/>
                                    <m:e>
                                      <m:r>
                                        <a:rPr lang="en-US" altLang="ja-JP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/>
                                  </m:mr>
                                  <m:mr>
                                    <m:e>
                                      <m:r>
                                        <a:rPr lang="en-US" altLang="ja-JP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JP" b="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JP" b="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n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ja-JP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ja-JP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en-US" altLang="ja-JP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ja-JP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ja-JP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altLang="ja-JP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ja-JP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ja-JP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en-US" altLang="ja-JP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sSubSup>
                        <m:sSubSup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en-US" altLang="ja-JP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</m:oMath>
                  </a14:m>
                  <a:endParaRPr lang="en-US" altLang="ja-JP" dirty="0" smtClean="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endParaRPr>
                </a:p>
                <a:p>
                  <a:endParaRPr lang="en-US" altLang="ja-JP" dirty="0" smtClean="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endParaRPr>
                </a:p>
                <a:p>
                  <a:r>
                    <a:rPr lang="ja-JP" altLang="en-US" dirty="0" smtClean="0">
                      <a:solidFill>
                        <a:schemeClr val="tx1"/>
                      </a:solidFill>
                      <a:latin typeface="+mn-ea"/>
                    </a:rPr>
                    <a:t>を特異値分解といい、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a14:m>
                  <a:r>
                    <a:rPr lang="ja-JP" altLang="en-US" dirty="0" smtClean="0">
                      <a:solidFill>
                        <a:schemeClr val="tx1"/>
                      </a:solidFill>
                      <a:latin typeface="+mn-ea"/>
                    </a:rPr>
                    <a:t>≧</a:t>
                  </a:r>
                  <a:r>
                    <a:rPr lang="en-US" altLang="ja-JP" dirty="0" smtClean="0">
                      <a:solidFill>
                        <a:schemeClr val="tx1"/>
                      </a:solidFill>
                      <a:latin typeface="+mn-ea"/>
                    </a:rPr>
                    <a:t>0 </a:t>
                  </a:r>
                  <a:r>
                    <a:rPr lang="ja-JP" altLang="en-US" dirty="0" smtClean="0">
                      <a:solidFill>
                        <a:schemeClr val="tx1"/>
                      </a:solidFill>
                      <a:latin typeface="+mn-ea"/>
                    </a:rPr>
                    <a:t>を特異値という．</a:t>
                  </a:r>
                  <a:endParaRPr lang="en-US" altLang="ja-JP" baseline="-25000" dirty="0" smtClean="0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5" name="正方形/長方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4918" y="1792089"/>
                  <a:ext cx="6366797" cy="2013555"/>
                </a:xfrm>
                <a:prstGeom prst="rect">
                  <a:avLst/>
                </a:prstGeom>
                <a:blipFill>
                  <a:blip r:embed="rId5"/>
                  <a:stretch>
                    <a:fillRect l="-667" t="-2083" b="-5060"/>
                  </a:stretch>
                </a:blipFill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直線コネクタ 3"/>
            <p:cNvCxnSpPr/>
            <p:nvPr/>
          </p:nvCxnSpPr>
          <p:spPr>
            <a:xfrm>
              <a:off x="7036410" y="2397341"/>
              <a:ext cx="8708" cy="8795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/>
        </p:nvSpPr>
        <p:spPr>
          <a:xfrm>
            <a:off x="7698185" y="3400528"/>
            <a:ext cx="3066732" cy="44554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☜ポイント　特異値は非負に注意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2864754" y="4433455"/>
            <a:ext cx="6366797" cy="2013555"/>
            <a:chOff x="2877960" y="1252159"/>
            <a:chExt cx="6366797" cy="2013555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正方形/長方形 11"/>
                <p:cNvSpPr/>
                <p:nvPr/>
              </p:nvSpPr>
              <p:spPr>
                <a:xfrm>
                  <a:off x="2877960" y="1252159"/>
                  <a:ext cx="6366797" cy="2013555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ja-JP" altLang="en-US" dirty="0" smtClean="0">
                      <a:solidFill>
                        <a:schemeClr val="tx1"/>
                      </a:solidFill>
                      <a:latin typeface="+mn-ea"/>
                    </a:rPr>
                    <a:t>対称行列のスペクトル分解から直交行列が定まる。</a:t>
                  </a:r>
                  <a:endParaRPr lang="en-US" altLang="ja-JP" dirty="0" smtClean="0">
                    <a:solidFill>
                      <a:schemeClr val="tx1"/>
                    </a:solidFill>
                    <a:latin typeface="+mn-ea"/>
                  </a:endParaRPr>
                </a:p>
                <a:p>
                  <a:endParaRPr lang="en-US" altLang="ja-JP" dirty="0" smtClean="0">
                    <a:solidFill>
                      <a:schemeClr val="tx1"/>
                    </a:solidFill>
                    <a:latin typeface="+mn-ea"/>
                  </a:endParaRPr>
                </a:p>
                <a:p>
                  <a:pPr algn="ctr"/>
                  <a:r>
                    <a:rPr lang="en-US" altLang="ja-JP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AA</a:t>
                  </a:r>
                  <a:r>
                    <a:rPr lang="en-US" altLang="ja-JP" baseline="3000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</a:t>
                  </a:r>
                  <a:r>
                    <a:rPr lang="en-US" altLang="ja-JP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=</a:t>
                  </a:r>
                  <a:r>
                    <a:rPr lang="en-US" altLang="ja-JP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Q</a:t>
                  </a:r>
                  <a:r>
                    <a:rPr lang="en-US" altLang="ja-JP" baseline="-250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ja-JP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ja-JP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/>
                              <m:e>
                                <m:r>
                                  <a:rPr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0</m:t>
                                </m:r>
                              </m:e>
                            </m:mr>
                            <m:mr>
                              <m:e/>
                              <m:e>
                                <m: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⋱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0</m:t>
                                </m:r>
                              </m:e>
                              <m:e/>
                              <m:e>
                                <m:sSubSup>
                                  <m:sSubSupPr>
                                    <m:ctrlPr>
                                      <a:rPr lang="en-US" altLang="ja-JP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altLang="ja-JP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sSubSup>
                        <m:sSubSup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en-US" altLang="ja-JP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</m:oMath>
                  </a14:m>
                  <a:r>
                    <a:rPr lang="en-US" altLang="ja-JP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  A</a:t>
                  </a:r>
                  <a:r>
                    <a:rPr lang="en-US" altLang="ja-JP" baseline="3000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</a:t>
                  </a:r>
                  <a:r>
                    <a:rPr lang="en-US" altLang="ja-JP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 </a:t>
                  </a:r>
                  <a:r>
                    <a:rPr lang="en-US" altLang="ja-JP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</a:t>
                  </a:r>
                  <a:r>
                    <a:rPr lang="en-US" altLang="ja-JP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Q</a:t>
                  </a:r>
                  <a:r>
                    <a:rPr lang="en-US" altLang="ja-JP" baseline="-2500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altLang="ja-JP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panose="020B0600070205080204" pitchFamily="50" charset="-128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JP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panose="020B0600070205080204" pitchFamily="50" charset="-128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panose="020B0600070205080204" pitchFamily="50" charset="-128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altLang="ja-JP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panose="020B0600070205080204" pitchFamily="50" charset="-128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  <m:e/>
                                    <m:e>
                                      <m:r>
                                        <a:rPr lang="en-US" altLang="ja-JP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/>
                                    <m:e>
                                      <m:r>
                                        <a:rPr lang="en-US" altLang="ja-JP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  <m:t>⋱</m:t>
                                      </m:r>
                                    </m:e>
                                    <m:e/>
                                  </m:mr>
                                  <m:mr>
                                    <m:e>
                                      <m:r>
                                        <a:rPr lang="en-US" altLang="ja-JP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  <m:t>0</m:t>
                                      </m:r>
                                    </m:e>
                                    <m:e/>
                                    <m:e>
                                      <m:sSubSup>
                                        <m:sSubSupPr>
                                          <m:ctrlPr>
                                            <a:rPr lang="en-US" altLang="ja-JP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panose="020B0600070205080204" pitchFamily="50" charset="-128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JP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panose="020B0600070205080204" pitchFamily="50" charset="-128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panose="020B0600070205080204" pitchFamily="50" charset="-128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en-US" altLang="ja-JP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panose="020B0600070205080204" pitchFamily="50" charset="-128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sSubSup>
                        <m:sSubSup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en-US" altLang="ja-JP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</m:oMath>
                  </a14:m>
                  <a:endParaRPr lang="en-US" altLang="ja-JP" baseline="-25000" dirty="0" smtClean="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endParaRPr>
                </a:p>
              </p:txBody>
            </p:sp>
          </mc:Choice>
          <mc:Fallback xmlns="">
            <p:sp>
              <p:nvSpPr>
                <p:cNvPr id="12" name="正方形/長方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7960" y="1252159"/>
                  <a:ext cx="6366797" cy="2013555"/>
                </a:xfrm>
                <a:prstGeom prst="rect">
                  <a:avLst/>
                </a:prstGeom>
                <a:blipFill>
                  <a:blip r:embed="rId6"/>
                  <a:stretch>
                    <a:fillRect l="-862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直線コネクタ 12"/>
            <p:cNvCxnSpPr/>
            <p:nvPr/>
          </p:nvCxnSpPr>
          <p:spPr>
            <a:xfrm>
              <a:off x="6426926" y="2386149"/>
              <a:ext cx="8708" cy="879565"/>
            </a:xfrm>
            <a:prstGeom prst="lin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/>
        </p:nvGrpSpPr>
        <p:grpSpPr>
          <a:xfrm>
            <a:off x="2864754" y="1836852"/>
            <a:ext cx="5145390" cy="2513407"/>
            <a:chOff x="2864754" y="1836852"/>
            <a:chExt cx="5145390" cy="25134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正方形/長方形 2"/>
                <p:cNvSpPr/>
                <p:nvPr/>
              </p:nvSpPr>
              <p:spPr>
                <a:xfrm>
                  <a:off x="2864754" y="3980927"/>
                  <a:ext cx="40414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en-US" altLang="ja-JP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ja-JP" altLang="en-US" dirty="0" smtClean="0"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　</a:t>
                  </a:r>
                  <a:r>
                    <a:rPr lang="en-US" altLang="ja-JP" dirty="0" smtClean="0">
                      <a:latin typeface="+mn-ea"/>
                    </a:rPr>
                    <a:t>: </a:t>
                  </a:r>
                  <a:r>
                    <a:rPr lang="en-US" altLang="ja-JP" dirty="0" err="1" smtClean="0">
                      <a:latin typeface="+mn-ea"/>
                    </a:rPr>
                    <a:t>nxn</a:t>
                  </a:r>
                  <a:r>
                    <a:rPr lang="ja-JP" altLang="en-US" dirty="0" smtClean="0">
                      <a:latin typeface="+mn-ea"/>
                    </a:rPr>
                    <a:t>直交行列，</a:t>
                  </a:r>
                  <a:r>
                    <a:rPr lang="en-US" altLang="ja-JP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Q</a:t>
                  </a:r>
                  <a:r>
                    <a:rPr lang="en-US" altLang="ja-JP" baseline="-250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</a:t>
                  </a:r>
                  <a:r>
                    <a:rPr lang="en-US" altLang="ja-JP" dirty="0" smtClean="0">
                      <a:latin typeface="+mn-ea"/>
                    </a:rPr>
                    <a:t>: </a:t>
                  </a:r>
                  <a:r>
                    <a:rPr lang="en-US" altLang="ja-JP" dirty="0" err="1" smtClean="0">
                      <a:latin typeface="+mn-ea"/>
                    </a:rPr>
                    <a:t>mxm</a:t>
                  </a:r>
                  <a:r>
                    <a:rPr lang="ja-JP" altLang="en-US" dirty="0" smtClean="0">
                      <a:latin typeface="+mn-ea"/>
                    </a:rPr>
                    <a:t>直交</a:t>
                  </a:r>
                  <a:r>
                    <a:rPr lang="ja-JP" altLang="en-US" dirty="0">
                      <a:latin typeface="+mn-ea"/>
                    </a:rPr>
                    <a:t>行列</a:t>
                  </a:r>
                  <a:endParaRPr lang="en-US" altLang="ja-JP" dirty="0"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3" name="正方形/長方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4754" y="3980927"/>
                  <a:ext cx="4041491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302" t="-11475" r="-603" b="-2623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直線矢印コネクタ 7"/>
            <p:cNvCxnSpPr/>
            <p:nvPr/>
          </p:nvCxnSpPr>
          <p:spPr>
            <a:xfrm>
              <a:off x="5641848" y="2168424"/>
              <a:ext cx="2368296" cy="914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>
              <a:off x="5291328" y="2259966"/>
              <a:ext cx="3048" cy="95151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正方形/長方形 15"/>
            <p:cNvSpPr/>
            <p:nvPr/>
          </p:nvSpPr>
          <p:spPr>
            <a:xfrm>
              <a:off x="5019498" y="2561897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latin typeface="+mn-ea"/>
                </a:rPr>
                <a:t>n</a:t>
              </a:r>
              <a:endParaRPr lang="ja-JP" altLang="en-US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634277" y="1836852"/>
              <a:ext cx="3834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latin typeface="+mn-ea"/>
                </a:rPr>
                <a:t>m</a:t>
              </a:r>
              <a:endParaRPr lang="ja-JP" altLang="en-US" dirty="0"/>
            </a:p>
          </p:txBody>
        </p:sp>
      </p:grpSp>
      <p:pic>
        <p:nvPicPr>
          <p:cNvPr id="21" name="オーディオ 2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35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92"/>
    </mc:Choice>
    <mc:Fallback xmlns="">
      <p:transition spd="slow" advTm="91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1027"/>
          </a:xfrm>
        </p:spPr>
        <p:txBody>
          <a:bodyPr/>
          <a:lstStyle/>
          <a:p>
            <a:pPr algn="ctr"/>
            <a:r>
              <a:rPr lang="ja-JP" altLang="en-US" dirty="0" smtClean="0"/>
              <a:t>不能線形方程式と最小２乗解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488019" y="1860809"/>
                <a:ext cx="5935471" cy="1893660"/>
              </a:xfrm>
              <a:prstGeom prst="rect">
                <a:avLst/>
              </a:prstGeom>
              <a:noFill/>
              <a:ln w="19050">
                <a:solidFill>
                  <a:schemeClr val="accent5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 smtClean="0"/>
                  <a:t>変数</a:t>
                </a:r>
                <a14:m>
                  <m:oMath xmlns:m="http://schemas.openxmlformats.org/officeDocument/2006/math">
                    <m:r>
                      <a:rPr kumimoji="1" lang="ja-JP" altLang="en-US" i="0" smtClean="0">
                        <a:latin typeface="Cambria Math" panose="02040503050406030204" pitchFamily="18" charset="0"/>
                      </a:rPr>
                      <m:t>が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ja-JP" altLang="en-US" i="0">
                        <a:latin typeface="Cambria Math" panose="02040503050406030204" pitchFamily="18" charset="0"/>
                      </a:rPr>
                      <m:t>等式</m:t>
                    </m:r>
                    <m:r>
                      <a:rPr lang="ja-JP" altLang="en-US" i="0" smtClean="0">
                        <a:latin typeface="Cambria Math" panose="02040503050406030204" pitchFamily="18" charset="0"/>
                      </a:rPr>
                      <m:t>が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m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ja-JP" altLang="en-US" i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altLang="ja-JP" b="0" i="0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ja-JP" altLang="en-US" i="0">
                        <a:latin typeface="Cambria Math" panose="02040503050406030204" pitchFamily="18" charset="0"/>
                      </a:rPr>
                      <m:t>の</m:t>
                    </m:r>
                    <m:r>
                      <a:rPr lang="ja-JP" altLang="en-US" i="0" smtClean="0">
                        <a:latin typeface="Cambria Math" panose="02040503050406030204" pitchFamily="18" charset="0"/>
                      </a:rPr>
                      <m:t>不能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線形</m:t>
                    </m:r>
                    <m:r>
                      <a:rPr lang="ja-JP" altLang="en-US" i="1" dirty="0" smtClean="0">
                        <a:latin typeface="Cambria Math" panose="02040503050406030204" pitchFamily="18" charset="0"/>
                      </a:rPr>
                      <m:t>方程式</m:t>
                    </m:r>
                    <m:r>
                      <a:rPr lang="ja-JP" altLang="en-US" i="1" dirty="0">
                        <a:latin typeface="Cambria Math" panose="02040503050406030204" pitchFamily="18" charset="0"/>
                      </a:rPr>
                      <m:t>の</m:t>
                    </m:r>
                  </m:oMath>
                </a14:m>
                <a:r>
                  <a:rPr lang="ja-JP" altLang="en-US" dirty="0" smtClean="0">
                    <a:latin typeface="Cambria Math" panose="02040503050406030204" pitchFamily="18" charset="0"/>
                  </a:rPr>
                  <a:t>２乗誤差</a:t>
                </a:r>
                <a:endParaRPr lang="en-US" altLang="ja-JP" dirty="0" smtClean="0">
                  <a:latin typeface="Cambria Math" panose="02040503050406030204" pitchFamily="18" charset="0"/>
                </a:endParaRPr>
              </a:p>
              <a:p>
                <a:endParaRPr lang="en-US" altLang="ja-JP" dirty="0" smtClean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altLang="ja-JP" dirty="0" smtClean="0">
                    <a:latin typeface="Cambria Math" panose="02040503050406030204" pitchFamily="18" charset="0"/>
                  </a:rPr>
                  <a:t>||b-Ax||</a:t>
                </a:r>
                <a:r>
                  <a:rPr lang="en-US" altLang="ja-JP" baseline="30000" dirty="0" smtClean="0">
                    <a:latin typeface="Cambria Math" panose="02040503050406030204" pitchFamily="18" charset="0"/>
                  </a:rPr>
                  <a:t>2 </a:t>
                </a:r>
                <a:r>
                  <a:rPr lang="en-US" altLang="ja-JP" dirty="0" smtClean="0"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||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b="0" i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kumimoji="1" lang="en-US" altLang="ja-JP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1" lang="en-US" altLang="ja-JP" i="0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i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b="0" i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i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US" altLang="ja-JP" i="0"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ja-JP" i="0" dirty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i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US" altLang="ja-JP" i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ja-JP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ja-JP" i="0" dirty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ja-JP" i="0" dirty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altLang="ja-JP" i="0" dirty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i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i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  <m:r>
                                    <a:rPr lang="en-US" altLang="ja-JP" i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ja-JP" i="0" dirty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i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i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  <m:r>
                                    <a:rPr lang="en-US" altLang="ja-JP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ja-JP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ja-JP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ja-JP" i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kumimoji="1" lang="en-US" altLang="ja-JP" baseline="30000" dirty="0" smtClean="0"/>
                  <a:t>2</a:t>
                </a:r>
              </a:p>
              <a:p>
                <a:endParaRPr lang="en-US" altLang="ja-JP" baseline="30000" dirty="0"/>
              </a:p>
              <a:p>
                <a:r>
                  <a:rPr lang="ja-JP" altLang="en-US" dirty="0" smtClean="0"/>
                  <a:t>を最小化する解を最小２乗解という．</a:t>
                </a:r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019" y="1860809"/>
                <a:ext cx="5935471" cy="1893660"/>
              </a:xfrm>
              <a:prstGeom prst="rect">
                <a:avLst/>
              </a:prstGeom>
              <a:blipFill>
                <a:blip r:embed="rId5"/>
                <a:stretch>
                  <a:fillRect l="-716" t="-955" b="-3503"/>
                </a:stretch>
              </a:blipFill>
              <a:ln w="1905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2488019" y="4837802"/>
            <a:ext cx="6964326" cy="1384995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Cambria Math" panose="02040503050406030204" pitchFamily="18" charset="0"/>
              </a:rPr>
              <a:t>線形方程式 </a:t>
            </a:r>
            <a:r>
              <a:rPr lang="en-US" altLang="ja-JP" dirty="0" err="1" smtClean="0">
                <a:solidFill>
                  <a:srgbClr val="FF0000"/>
                </a:solidFill>
                <a:latin typeface="Cambria Math" panose="02040503050406030204" pitchFamily="18" charset="0"/>
              </a:rPr>
              <a:t>A</a:t>
            </a:r>
            <a:r>
              <a:rPr lang="en-US" altLang="ja-JP" baseline="30000" dirty="0" err="1" smtClean="0">
                <a:solidFill>
                  <a:srgbClr val="FF0000"/>
                </a:solidFill>
                <a:latin typeface="Cambria Math" panose="02040503050406030204" pitchFamily="18" charset="0"/>
              </a:rPr>
              <a:t>T</a:t>
            </a:r>
            <a:r>
              <a:rPr lang="en-US" altLang="ja-JP" dirty="0" err="1" smtClean="0">
                <a:latin typeface="Cambria Math" panose="02040503050406030204" pitchFamily="18" charset="0"/>
              </a:rPr>
              <a:t>b</a:t>
            </a:r>
            <a:r>
              <a:rPr lang="en-US" altLang="ja-JP" dirty="0" smtClean="0">
                <a:latin typeface="Cambria Math" panose="02040503050406030204" pitchFamily="18" charset="0"/>
              </a:rPr>
              <a:t> = </a:t>
            </a:r>
            <a:r>
              <a:rPr lang="en-US" altLang="ja-JP" dirty="0" err="1" smtClean="0">
                <a:solidFill>
                  <a:srgbClr val="FF0000"/>
                </a:solidFill>
                <a:latin typeface="Cambria Math" panose="02040503050406030204" pitchFamily="18" charset="0"/>
              </a:rPr>
              <a:t>A</a:t>
            </a:r>
            <a:r>
              <a:rPr lang="en-US" altLang="ja-JP" baseline="30000" dirty="0" err="1" smtClean="0">
                <a:solidFill>
                  <a:srgbClr val="FF0000"/>
                </a:solidFill>
                <a:latin typeface="Cambria Math" panose="02040503050406030204" pitchFamily="18" charset="0"/>
              </a:rPr>
              <a:t>T</a:t>
            </a:r>
            <a:r>
              <a:rPr lang="en-US" altLang="ja-JP" dirty="0" err="1" smtClean="0">
                <a:latin typeface="Cambria Math" panose="02040503050406030204" pitchFamily="18" charset="0"/>
              </a:rPr>
              <a:t>Ax</a:t>
            </a:r>
            <a:r>
              <a:rPr lang="ja-JP" altLang="en-US" dirty="0" smtClean="0">
                <a:latin typeface="Cambria Math" panose="02040503050406030204" pitchFamily="18" charset="0"/>
              </a:rPr>
              <a:t>を</a:t>
            </a:r>
            <a:r>
              <a:rPr lang="ja-JP" altLang="en-US" b="1" dirty="0" smtClean="0">
                <a:solidFill>
                  <a:srgbClr val="FF0000"/>
                </a:solidFill>
                <a:latin typeface="Cambria Math" panose="02040503050406030204" pitchFamily="18" charset="0"/>
              </a:rPr>
              <a:t>正規方程式</a:t>
            </a:r>
            <a:r>
              <a:rPr lang="ja-JP" altLang="en-US" dirty="0" smtClean="0">
                <a:latin typeface="Cambria Math" panose="02040503050406030204" pitchFamily="18" charset="0"/>
              </a:rPr>
              <a:t>といい、その解</a:t>
            </a:r>
            <a:endParaRPr lang="en-US" altLang="ja-JP" dirty="0" smtClean="0">
              <a:latin typeface="Cambria Math" panose="02040503050406030204" pitchFamily="18" charset="0"/>
            </a:endParaRPr>
          </a:p>
          <a:p>
            <a:endParaRPr lang="en-US" altLang="ja-JP" dirty="0" smtClean="0">
              <a:latin typeface="Cambria Math" panose="02040503050406030204" pitchFamily="18" charset="0"/>
            </a:endParaRPr>
          </a:p>
          <a:p>
            <a:pPr algn="ctr"/>
            <a:r>
              <a:rPr lang="en-US" altLang="ja-JP" dirty="0" smtClean="0">
                <a:latin typeface="Cambria Math" panose="02040503050406030204" pitchFamily="18" charset="0"/>
              </a:rPr>
              <a:t>x = </a:t>
            </a:r>
            <a:r>
              <a:rPr lang="en-US" altLang="ja-JP" dirty="0">
                <a:latin typeface="Cambria Math" panose="02040503050406030204" pitchFamily="18" charset="0"/>
              </a:rPr>
              <a:t>(A</a:t>
            </a:r>
            <a:r>
              <a:rPr lang="en-US" altLang="ja-JP" baseline="30000" dirty="0">
                <a:latin typeface="Cambria Math" panose="02040503050406030204" pitchFamily="18" charset="0"/>
              </a:rPr>
              <a:t>T</a:t>
            </a:r>
            <a:r>
              <a:rPr lang="en-US" altLang="ja-JP" dirty="0">
                <a:latin typeface="Cambria Math" panose="02040503050406030204" pitchFamily="18" charset="0"/>
              </a:rPr>
              <a:t>A)</a:t>
            </a:r>
            <a:r>
              <a:rPr lang="en-US" altLang="ja-JP" baseline="30000" dirty="0">
                <a:latin typeface="Cambria Math" panose="02040503050406030204" pitchFamily="18" charset="0"/>
              </a:rPr>
              <a:t>-1 </a:t>
            </a:r>
            <a:r>
              <a:rPr lang="en-US" altLang="ja-JP" dirty="0" err="1" smtClean="0">
                <a:latin typeface="Cambria Math" panose="02040503050406030204" pitchFamily="18" charset="0"/>
              </a:rPr>
              <a:t>A</a:t>
            </a:r>
            <a:r>
              <a:rPr lang="en-US" altLang="ja-JP" baseline="30000" dirty="0" err="1" smtClean="0">
                <a:latin typeface="Cambria Math" panose="02040503050406030204" pitchFamily="18" charset="0"/>
              </a:rPr>
              <a:t>T</a:t>
            </a:r>
            <a:r>
              <a:rPr lang="en-US" altLang="ja-JP" dirty="0" err="1" smtClean="0">
                <a:latin typeface="Cambria Math" panose="02040503050406030204" pitchFamily="18" charset="0"/>
              </a:rPr>
              <a:t>b</a:t>
            </a:r>
            <a:endParaRPr lang="en-US" altLang="ja-JP" dirty="0" smtClean="0">
              <a:latin typeface="Cambria Math" panose="02040503050406030204" pitchFamily="18" charset="0"/>
            </a:endParaRPr>
          </a:p>
          <a:p>
            <a:endParaRPr lang="en-US" altLang="ja-JP" baseline="30000" dirty="0" smtClean="0">
              <a:latin typeface="Cambria Math" panose="02040503050406030204" pitchFamily="18" charset="0"/>
            </a:endParaRPr>
          </a:p>
          <a:p>
            <a:r>
              <a:rPr kumimoji="1" lang="ja-JP" altLang="en-US" dirty="0" smtClean="0"/>
              <a:t>は最小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乗解となる．特に行列</a:t>
            </a:r>
            <a:r>
              <a:rPr lang="en-US" altLang="ja-JP" dirty="0" smtClean="0">
                <a:latin typeface="Cambria Math" panose="02040503050406030204" pitchFamily="18" charset="0"/>
              </a:rPr>
              <a:t>A</a:t>
            </a:r>
            <a:r>
              <a:rPr lang="en-US" altLang="ja-JP" baseline="30000" dirty="0" smtClean="0">
                <a:latin typeface="Cambria Math" panose="02040503050406030204" pitchFamily="18" charset="0"/>
              </a:rPr>
              <a:t>+</a:t>
            </a:r>
            <a:r>
              <a:rPr lang="en-US" altLang="ja-JP" dirty="0">
                <a:latin typeface="Cambria Math" panose="02040503050406030204" pitchFamily="18" charset="0"/>
              </a:rPr>
              <a:t> = </a:t>
            </a:r>
            <a:r>
              <a:rPr lang="en-US" altLang="ja-JP" dirty="0" smtClean="0">
                <a:latin typeface="Cambria Math" panose="02040503050406030204" pitchFamily="18" charset="0"/>
              </a:rPr>
              <a:t>(</a:t>
            </a:r>
            <a:r>
              <a:rPr lang="en-US" altLang="ja-JP" dirty="0">
                <a:latin typeface="Cambria Math" panose="02040503050406030204" pitchFamily="18" charset="0"/>
              </a:rPr>
              <a:t>A</a:t>
            </a:r>
            <a:r>
              <a:rPr lang="en-US" altLang="ja-JP" baseline="30000" dirty="0">
                <a:latin typeface="Cambria Math" panose="02040503050406030204" pitchFamily="18" charset="0"/>
              </a:rPr>
              <a:t>T</a:t>
            </a:r>
            <a:r>
              <a:rPr lang="en-US" altLang="ja-JP" dirty="0">
                <a:latin typeface="Cambria Math" panose="02040503050406030204" pitchFamily="18" charset="0"/>
              </a:rPr>
              <a:t>A)</a:t>
            </a:r>
            <a:r>
              <a:rPr lang="en-US" altLang="ja-JP" baseline="30000" dirty="0">
                <a:latin typeface="Cambria Math" panose="02040503050406030204" pitchFamily="18" charset="0"/>
              </a:rPr>
              <a:t>-1 </a:t>
            </a:r>
            <a:r>
              <a:rPr lang="en-US" altLang="ja-JP" dirty="0" smtClean="0">
                <a:latin typeface="Cambria Math" panose="02040503050406030204" pitchFamily="18" charset="0"/>
              </a:rPr>
              <a:t>A</a:t>
            </a:r>
            <a:r>
              <a:rPr lang="ja-JP" altLang="en-US" dirty="0" err="1" smtClean="0">
                <a:latin typeface="Cambria Math" panose="02040503050406030204" pitchFamily="18" charset="0"/>
              </a:rPr>
              <a:t>を疑</a:t>
            </a:r>
            <a:r>
              <a:rPr lang="ja-JP" altLang="en-US" dirty="0" smtClean="0">
                <a:latin typeface="Cambria Math" panose="02040503050406030204" pitchFamily="18" charset="0"/>
              </a:rPr>
              <a:t>似逆行列という．</a:t>
            </a:r>
            <a:endParaRPr kumimoji="1" lang="en-US" altLang="ja-JP" baseline="30000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4238341" y="4238167"/>
            <a:ext cx="3715318" cy="44554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</a:rPr>
              <a:t>☟</a:t>
            </a:r>
            <a:r>
              <a:rPr lang="ja-JP" altLang="en-US" sz="1400" dirty="0" smtClean="0">
                <a:solidFill>
                  <a:schemeClr val="tx1"/>
                </a:solidFill>
              </a:rPr>
              <a:t>ポイント　等式の辺々に転置をかける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036512" y="2362092"/>
            <a:ext cx="3722671" cy="44554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☜ポイント　変数よりも等式の数が多い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pic>
        <p:nvPicPr>
          <p:cNvPr id="7" name="オーディオ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424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945"/>
    </mc:Choice>
    <mc:Fallback>
      <p:transition spd="slow" advTm="87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  <p:extLst>
    <p:ext uri="{3A86A75C-4F4B-4683-9AE1-C65F6400EC91}">
      <p14:laserTraceLst xmlns:p14="http://schemas.microsoft.com/office/powerpoint/2010/main">
        <p14:tracePtLst>
          <p14:tracePt t="29344" x="3694113" y="2917825"/>
          <p14:tracePt t="30017" x="3657600" y="2917825"/>
          <p14:tracePt t="30023" x="3629025" y="2917825"/>
          <p14:tracePt t="30032" x="3614738" y="2917825"/>
          <p14:tracePt t="30040" x="3606800" y="2917825"/>
          <p14:tracePt t="30055" x="3592513" y="2917825"/>
          <p14:tracePt t="30072" x="3584575" y="2917825"/>
          <p14:tracePt t="30089" x="3578225" y="2917825"/>
          <p14:tracePt t="30128" x="3570288" y="2917825"/>
          <p14:tracePt t="30152" x="3563938" y="2917825"/>
          <p14:tracePt t="30312" x="3556000" y="2917825"/>
          <p14:tracePt t="30320" x="3541713" y="2917825"/>
          <p14:tracePt t="30327" x="3533775" y="2932113"/>
          <p14:tracePt t="30338" x="3513138" y="2938463"/>
          <p14:tracePt t="30355" x="3468688" y="2968625"/>
          <p14:tracePt t="30371" x="3432175" y="2989263"/>
          <p14:tracePt t="30388" x="3417888" y="2997200"/>
          <p14:tracePt t="30405" x="3411538" y="2997200"/>
          <p14:tracePt t="30504" x="3403600" y="2997200"/>
          <p14:tracePt t="30536" x="3403600" y="3005138"/>
          <p14:tracePt t="30543" x="3389313" y="3005138"/>
          <p14:tracePt t="30591" x="3381375" y="3005138"/>
          <p14:tracePt t="30849" x="3389313" y="3005138"/>
          <p14:tracePt t="30872" x="3395663" y="3005138"/>
          <p14:tracePt t="30880" x="3395663" y="3011488"/>
          <p14:tracePt t="30903" x="3403600" y="3011488"/>
          <p14:tracePt t="30912" x="3411538" y="3011488"/>
          <p14:tracePt t="30927" x="3417888" y="3019425"/>
          <p14:tracePt t="30938" x="3425825" y="3019425"/>
          <p14:tracePt t="30955" x="3519488" y="3033713"/>
          <p14:tracePt t="30971" x="3643313" y="3048000"/>
          <p14:tracePt t="30988" x="3767138" y="3055938"/>
          <p14:tracePt t="31005" x="3846513" y="3055938"/>
          <p14:tracePt t="31022" x="3889375" y="3055938"/>
          <p14:tracePt t="31039" x="3897313" y="3055938"/>
          <p14:tracePt t="31663" x="3897313" y="3062288"/>
          <p14:tracePt t="31879" x="3897313" y="3070225"/>
          <p14:tracePt t="31895" x="3897313" y="3113088"/>
          <p14:tracePt t="31905" x="3897313" y="3141663"/>
          <p14:tracePt t="31911" x="3897313" y="3171825"/>
          <p14:tracePt t="31921" x="3889375" y="3200400"/>
          <p14:tracePt t="31938" x="3889375" y="3251200"/>
          <p14:tracePt t="31954" x="3889375" y="3302000"/>
          <p14:tracePt t="31971" x="3883025" y="3338513"/>
          <p14:tracePt t="31988" x="3883025" y="3375025"/>
          <p14:tracePt t="32021" x="3883025" y="3381375"/>
          <p14:tracePt t="32038" x="3883025" y="3389313"/>
          <p14:tracePt t="32054" x="3883025" y="3425825"/>
          <p14:tracePt t="32071" x="3883025" y="3519488"/>
          <p14:tracePt t="32088" x="3875088" y="3578225"/>
          <p14:tracePt t="32104" x="3875088" y="3606800"/>
          <p14:tracePt t="32121" x="3875088" y="3614738"/>
          <p14:tracePt t="32192" x="3875088" y="3621088"/>
          <p14:tracePt t="32328" x="3875088" y="3629025"/>
          <p14:tracePt t="32335" x="3883025" y="3657600"/>
          <p14:tracePt t="32344" x="3889375" y="3679825"/>
          <p14:tracePt t="32354" x="3897313" y="3708400"/>
          <p14:tracePt t="32371" x="3919538" y="3759200"/>
          <p14:tracePt t="32388" x="3940175" y="3787775"/>
          <p14:tracePt t="32404" x="3976688" y="3817938"/>
          <p14:tracePt t="32421" x="4041775" y="3817938"/>
          <p14:tracePt t="32438" x="4100513" y="3817938"/>
          <p14:tracePt t="32440" x="4129088" y="3802063"/>
          <p14:tracePt t="32454" x="4151313" y="3795713"/>
          <p14:tracePt t="32471" x="4187825" y="3781425"/>
          <p14:tracePt t="32543" x="4194175" y="3781425"/>
          <p14:tracePt t="32559" x="4194175" y="3773488"/>
          <p14:tracePt t="32567" x="4208463" y="3773488"/>
          <p14:tracePt t="32576" x="4244975" y="3773488"/>
          <p14:tracePt t="32587" x="4275138" y="3767138"/>
          <p14:tracePt t="32604" x="4360863" y="3767138"/>
          <p14:tracePt t="32621" x="4441825" y="3767138"/>
          <p14:tracePt t="32638" x="4484688" y="3767138"/>
          <p14:tracePt t="32639" x="4492625" y="3767138"/>
          <p14:tracePt t="32655" x="4498975" y="3767138"/>
          <p14:tracePt t="32671" x="4513263" y="3767138"/>
          <p14:tracePt t="32688" x="4535488" y="3767138"/>
          <p14:tracePt t="32704" x="4557713" y="3767138"/>
          <p14:tracePt t="32721" x="4579938" y="3767138"/>
          <p14:tracePt t="32738" x="4600575" y="3767138"/>
          <p14:tracePt t="32754" x="4630738" y="3767138"/>
          <p14:tracePt t="32771" x="4659313" y="3767138"/>
          <p14:tracePt t="32788" x="4710113" y="3767138"/>
          <p14:tracePt t="32804" x="4752975" y="3767138"/>
          <p14:tracePt t="32821" x="4803775" y="3767138"/>
          <p14:tracePt t="32838" x="4848225" y="3767138"/>
          <p14:tracePt t="32839" x="4876800" y="3767138"/>
          <p14:tracePt t="32854" x="4899025" y="3759200"/>
          <p14:tracePt t="32871" x="4992688" y="3759200"/>
          <p14:tracePt t="32888" x="5102225" y="3759200"/>
          <p14:tracePt t="32904" x="5232400" y="3759200"/>
          <p14:tracePt t="32921" x="5356225" y="3759200"/>
          <p14:tracePt t="32938" x="5421313" y="3767138"/>
          <p14:tracePt t="32954" x="5472113" y="3767138"/>
          <p14:tracePt t="32971" x="5494338" y="3767138"/>
          <p14:tracePt t="32987" x="5508625" y="3767138"/>
          <p14:tracePt t="33056" x="5508625" y="3773488"/>
          <p14:tracePt t="33152" x="5514975" y="3773488"/>
          <p14:tracePt t="33159" x="5529263" y="3773488"/>
          <p14:tracePt t="33167" x="5545138" y="3773488"/>
          <p14:tracePt t="33175" x="5573713" y="3773488"/>
          <p14:tracePt t="33187" x="5588000" y="3773488"/>
          <p14:tracePt t="33204" x="5624513" y="3781425"/>
          <p14:tracePt t="33221" x="5646738" y="3781425"/>
          <p14:tracePt t="37704" x="0" y="0"/>
        </p14:tracePtLst>
        <p14:tracePtLst>
          <p14:tracePt t="42168" x="5311775" y="5057775"/>
          <p14:tracePt t="42431" x="5319713" y="5057775"/>
          <p14:tracePt t="42464" x="5326063" y="5057775"/>
          <p14:tracePt t="42480" x="5334000" y="5057775"/>
          <p14:tracePt t="42487" x="5348288" y="5057775"/>
          <p14:tracePt t="42496" x="5376863" y="5057775"/>
          <p14:tracePt t="42503" x="5407025" y="5065713"/>
          <p14:tracePt t="42518" x="5443538" y="5065713"/>
          <p14:tracePt t="42535" x="5580063" y="5072063"/>
          <p14:tracePt t="42552" x="5661025" y="5072063"/>
          <p14:tracePt t="42568" x="5711825" y="5080000"/>
          <p14:tracePt t="42585" x="5732463" y="5080000"/>
          <p14:tracePt t="42601" x="5748338" y="5080000"/>
          <p14:tracePt t="42663" x="5754688" y="5080000"/>
          <p14:tracePt t="42672" x="5768975" y="5080000"/>
          <p14:tracePt t="42679" x="5791200" y="5080000"/>
          <p14:tracePt t="42687" x="5813425" y="5080000"/>
          <p14:tracePt t="42702" x="5834063" y="5080000"/>
          <p14:tracePt t="42718" x="5870575" y="5087938"/>
          <p14:tracePt t="42720" x="5892800" y="5087938"/>
          <p14:tracePt t="42735" x="5929313" y="5094288"/>
          <p14:tracePt t="42752" x="5980113" y="5102225"/>
          <p14:tracePt t="42768" x="6037263" y="5102225"/>
          <p14:tracePt t="42785" x="6081713" y="5102225"/>
          <p14:tracePt t="42801" x="6124575" y="5108575"/>
          <p14:tracePt t="42818" x="6146800" y="5116513"/>
          <p14:tracePt t="42835" x="6161088" y="5116513"/>
          <p14:tracePt t="42871" x="6161088" y="5122863"/>
          <p14:tracePt t="42885" x="6169025" y="5122863"/>
          <p14:tracePt t="42901" x="6183313" y="5122863"/>
          <p14:tracePt t="42918" x="6205538" y="5130800"/>
          <p14:tracePt t="42919" x="6211888" y="5130800"/>
          <p14:tracePt t="42935" x="6226175" y="5130800"/>
          <p14:tracePt t="42952" x="6234113" y="5130800"/>
          <p14:tracePt t="43039" x="6240463" y="5130800"/>
          <p14:tracePt t="43047" x="6248400" y="5130800"/>
          <p14:tracePt t="43063" x="6256338" y="5130800"/>
          <p14:tracePt t="43311" x="6256338" y="5138738"/>
          <p14:tracePt t="44080" x="6197600" y="5138738"/>
          <p14:tracePt t="44087" x="6154738" y="5130800"/>
          <p14:tracePt t="44095" x="6118225" y="5130800"/>
          <p14:tracePt t="44103" x="6067425" y="5130800"/>
          <p14:tracePt t="44118" x="5994400" y="5130800"/>
          <p14:tracePt t="44135" x="5740400" y="5145088"/>
          <p14:tracePt t="44151" x="5616575" y="5145088"/>
          <p14:tracePt t="44168" x="5551488" y="5145088"/>
          <p14:tracePt t="44184" x="5500688" y="5145088"/>
          <p14:tracePt t="44201" x="5457825" y="5145088"/>
          <p14:tracePt t="44218" x="5392738" y="5153025"/>
          <p14:tracePt t="44234" x="5260975" y="5159375"/>
          <p14:tracePt t="44251" x="5102225" y="5181600"/>
          <p14:tracePt t="44268" x="4899025" y="5195888"/>
          <p14:tracePt t="44285" x="4687888" y="5210175"/>
          <p14:tracePt t="44301" x="4498975" y="5218113"/>
          <p14:tracePt t="44318" x="4354513" y="5218113"/>
          <p14:tracePt t="44335" x="4238625" y="5210175"/>
          <p14:tracePt t="44351" x="4230688" y="5203825"/>
          <p14:tracePt t="44368" x="4224338" y="5203825"/>
          <p14:tracePt t="44591" x="4208463" y="5203825"/>
          <p14:tracePt t="44607" x="4187825" y="5203825"/>
          <p14:tracePt t="44615" x="4173538" y="5203825"/>
          <p14:tracePt t="44631" x="4165600" y="5203825"/>
          <p14:tracePt t="44640" x="4151313" y="5203825"/>
          <p14:tracePt t="44663" x="4143375" y="5203825"/>
          <p14:tracePt t="44719" x="4137025" y="5203825"/>
          <p14:tracePt t="44752" x="4129088" y="5203825"/>
          <p14:tracePt t="44943" x="4122738" y="5203825"/>
          <p14:tracePt t="45215" x="4114800" y="5195888"/>
          <p14:tracePt t="45223" x="4114800" y="5189538"/>
          <p14:tracePt t="45239" x="4100513" y="5189538"/>
          <p14:tracePt t="45256" x="4092575" y="5173663"/>
          <p14:tracePt t="45267" x="4086225" y="5173663"/>
          <p14:tracePt t="45284" x="4086225" y="5167313"/>
          <p14:tracePt t="45303" x="4078288" y="5167313"/>
          <p14:tracePt t="45317" x="4078288" y="5159375"/>
          <p14:tracePt t="45334" x="4071938" y="5159375"/>
          <p14:tracePt t="45432" x="4064000" y="5159375"/>
          <p14:tracePt t="45503" x="4064000" y="5153025"/>
          <p14:tracePt t="45783" x="4071938" y="5153025"/>
          <p14:tracePt t="45791" x="4078288" y="5153025"/>
          <p14:tracePt t="45807" x="4078288" y="5159375"/>
          <p14:tracePt t="45817" x="4092575" y="5159375"/>
          <p14:tracePt t="45834" x="4143375" y="5167313"/>
          <p14:tracePt t="45851" x="4187825" y="5167313"/>
          <p14:tracePt t="45867" x="4224338" y="5167313"/>
          <p14:tracePt t="45884" x="4230688" y="5167313"/>
          <p14:tracePt t="45991" x="4230688" y="5173663"/>
          <p14:tracePt t="46007" x="4238625" y="5173663"/>
          <p14:tracePt t="46063" x="4259263" y="5173663"/>
          <p14:tracePt t="46071" x="4281488" y="5173663"/>
          <p14:tracePt t="46080" x="4295775" y="5173663"/>
          <p14:tracePt t="46087" x="4325938" y="5173663"/>
          <p14:tracePt t="46100" x="4346575" y="5173663"/>
          <p14:tracePt t="46117" x="4376738" y="5173663"/>
          <p14:tracePt t="46134" x="4405313" y="5173663"/>
          <p14:tracePt t="46151" x="4427538" y="5173663"/>
          <p14:tracePt t="46183" x="4433888" y="5173663"/>
          <p14:tracePt t="46191" x="4441825" y="5173663"/>
          <p14:tracePt t="46201" x="4448175" y="5173663"/>
          <p14:tracePt t="46217" x="4478338" y="5173663"/>
          <p14:tracePt t="46234" x="4513263" y="5173663"/>
          <p14:tracePt t="46251" x="4564063" y="5173663"/>
          <p14:tracePt t="46267" x="4586288" y="5173663"/>
          <p14:tracePt t="46284" x="4608513" y="5167313"/>
          <p14:tracePt t="46300" x="4614863" y="5167313"/>
          <p14:tracePt t="46317" x="4630738" y="5167313"/>
          <p14:tracePt t="46319" x="4645025" y="5159375"/>
          <p14:tracePt t="46334" x="4665663" y="5159375"/>
          <p14:tracePt t="46351" x="4738688" y="5159375"/>
          <p14:tracePt t="46367" x="4783138" y="5153025"/>
          <p14:tracePt t="46384" x="4803775" y="5153025"/>
          <p14:tracePt t="46400" x="4811713" y="5153025"/>
          <p14:tracePt t="46471" x="4818063" y="5153025"/>
          <p14:tracePt t="46479" x="4826000" y="5153025"/>
          <p14:tracePt t="46487" x="4848225" y="5153025"/>
          <p14:tracePt t="46500" x="4854575" y="5153025"/>
          <p14:tracePt t="46517" x="4876800" y="5153025"/>
          <p14:tracePt t="46519" x="4884738" y="5153025"/>
          <p14:tracePt t="46577" x="4884738" y="5159375"/>
          <p14:tracePt t="49599" x="4789488" y="5159375"/>
          <p14:tracePt t="49616" x="4673600" y="5159375"/>
          <p14:tracePt t="49623" x="4637088" y="5159375"/>
          <p14:tracePt t="49633" x="4600575" y="5159375"/>
          <p14:tracePt t="49650" x="4557713" y="5159375"/>
          <p14:tracePt t="49666" x="4549775" y="5159375"/>
          <p14:tracePt t="49683" x="4543425" y="5159375"/>
          <p14:tracePt t="49727" x="4535488" y="5159375"/>
          <p14:tracePt t="49735" x="4529138" y="5159375"/>
          <p14:tracePt t="49744" x="4506913" y="5159375"/>
          <p14:tracePt t="49752" x="4478338" y="5159375"/>
          <p14:tracePt t="49766" x="4427538" y="5173663"/>
          <p14:tracePt t="49783" x="4310063" y="5181600"/>
          <p14:tracePt t="49800" x="4267200" y="5189538"/>
          <p14:tracePt t="49847" x="4259263" y="5189538"/>
          <p14:tracePt t="49871" x="4252913" y="5189538"/>
          <p14:tracePt t="49879" x="4230688" y="5189538"/>
          <p14:tracePt t="49887" x="4202113" y="5189538"/>
          <p14:tracePt t="49900" x="4165600" y="5189538"/>
          <p14:tracePt t="49916" x="4064000" y="5189538"/>
          <p14:tracePt t="49933" x="3948113" y="5181600"/>
          <p14:tracePt t="49950" x="3883025" y="5173663"/>
          <p14:tracePt t="49952" x="3875088" y="5173663"/>
          <p14:tracePt t="49966" x="3868738" y="5167313"/>
          <p14:tracePt t="50031" x="3852863" y="5159375"/>
          <p14:tracePt t="50040" x="3824288" y="5159375"/>
          <p14:tracePt t="50049" x="3795713" y="5159375"/>
          <p14:tracePt t="50066" x="3708400" y="5153025"/>
          <p14:tracePt t="50083" x="3649663" y="5153025"/>
          <p14:tracePt t="50099" x="3621088" y="5145088"/>
          <p14:tracePt t="50116" x="3614738" y="5145088"/>
          <p14:tracePt t="50160" x="3614738" y="5138738"/>
          <p14:tracePt t="50175" x="3606800" y="5130800"/>
          <p14:tracePt t="50495" x="3614738" y="5130800"/>
          <p14:tracePt t="50503" x="3621088" y="5138738"/>
          <p14:tracePt t="50519" x="3635375" y="5138738"/>
          <p14:tracePt t="50527" x="3649663" y="5138738"/>
          <p14:tracePt t="50544" x="3657600" y="5138738"/>
          <p14:tracePt t="50679" x="3665538" y="5138738"/>
          <p14:tracePt t="50719" x="3671888" y="5138738"/>
          <p14:tracePt t="50743" x="3679825" y="5138738"/>
          <p14:tracePt t="50767" x="3686175" y="5138738"/>
          <p14:tracePt t="52439" x="3708400" y="5138738"/>
          <p14:tracePt t="52447" x="3744913" y="5138738"/>
          <p14:tracePt t="52455" x="3795713" y="5138738"/>
          <p14:tracePt t="52465" x="3817938" y="5138738"/>
          <p14:tracePt t="52482" x="3846513" y="5138738"/>
          <p14:tracePt t="52500" x="3852863" y="5138738"/>
          <p14:tracePt t="52959" x="3911600" y="5138738"/>
          <p14:tracePt t="52967" x="3998913" y="5138738"/>
          <p14:tracePt t="52975" x="4086225" y="5138738"/>
          <p14:tracePt t="52983" x="4165600" y="5138738"/>
          <p14:tracePt t="52999" x="4275138" y="5138738"/>
          <p14:tracePt t="53015" x="4325938" y="5138738"/>
          <p14:tracePt t="53032" x="4332288" y="5138738"/>
          <p14:tracePt t="53240" x="4354513" y="5138738"/>
          <p14:tracePt t="53247" x="4391025" y="5138738"/>
          <p14:tracePt t="53255" x="4419600" y="5138738"/>
          <p14:tracePt t="53265" x="4441825" y="5138738"/>
          <p14:tracePt t="53282" x="4492625" y="5138738"/>
          <p14:tracePt t="53299" x="4498975" y="5138738"/>
          <p14:tracePt t="53315" x="4506913" y="5138738"/>
          <p14:tracePt t="53407" x="4513263" y="5138738"/>
          <p14:tracePt t="53416" x="4543425" y="5138738"/>
          <p14:tracePt t="53423" x="4557713" y="5138738"/>
          <p14:tracePt t="53432" x="4572000" y="5138738"/>
          <p14:tracePt t="55839" x="4564063" y="5138738"/>
          <p14:tracePt t="55849" x="4557713" y="5138738"/>
          <p14:tracePt t="55871" x="4543425" y="5138738"/>
          <p14:tracePt t="55880" x="4506913" y="5138738"/>
          <p14:tracePt t="55887" x="4484688" y="5138738"/>
          <p14:tracePt t="55898" x="4478338" y="5138738"/>
          <p14:tracePt t="55915" x="4441825" y="5130800"/>
          <p14:tracePt t="55931" x="4405313" y="5122863"/>
          <p14:tracePt t="55948" x="4346575" y="5116513"/>
          <p14:tracePt t="55965" x="4303713" y="5108575"/>
          <p14:tracePt t="55981" x="4267200" y="5108575"/>
          <p14:tracePt t="55983" x="4244975" y="5108575"/>
          <p14:tracePt t="55998" x="4224338" y="5102225"/>
          <p14:tracePt t="56015" x="4179888" y="5102225"/>
          <p14:tracePt t="56031" x="4173538" y="5102225"/>
          <p14:tracePt t="56048" x="4173538" y="5094288"/>
          <p14:tracePt t="56087" x="4157663" y="5094288"/>
          <p14:tracePt t="56096" x="4137025" y="5094288"/>
          <p14:tracePt t="56103" x="4114800" y="5087938"/>
          <p14:tracePt t="56114" x="4092575" y="5087938"/>
          <p14:tracePt t="56131" x="4013200" y="5087938"/>
          <p14:tracePt t="56148" x="3925888" y="5087938"/>
          <p14:tracePt t="56164" x="3868738" y="5087938"/>
          <p14:tracePt t="56181" x="3846513" y="5087938"/>
          <p14:tracePt t="57224" x="3852863" y="5087938"/>
          <p14:tracePt t="57232" x="3925888" y="5087938"/>
          <p14:tracePt t="57240" x="3998913" y="5087938"/>
          <p14:tracePt t="57248" x="4064000" y="5094288"/>
          <p14:tracePt t="57264" x="4173538" y="5094288"/>
          <p14:tracePt t="57281" x="4194175" y="5094288"/>
          <p14:tracePt t="57535" x="4208463" y="5094288"/>
          <p14:tracePt t="57543" x="4275138" y="5102225"/>
          <p14:tracePt t="57551" x="4340225" y="5102225"/>
          <p14:tracePt t="57565" x="4411663" y="5102225"/>
          <p14:tracePt t="57581" x="4549775" y="5102225"/>
          <p14:tracePt t="57583" x="4600575" y="5102225"/>
          <p14:tracePt t="57598" x="4622800" y="5102225"/>
          <p14:tracePt t="57599" x="4630738" y="5102225"/>
          <p14:tracePt t="57614" x="4637088" y="5102225"/>
          <p14:tracePt t="57992" x="4645025" y="5102225"/>
          <p14:tracePt t="58103" x="4651375" y="5102225"/>
          <p14:tracePt t="58111" x="4665663" y="5102225"/>
          <p14:tracePt t="58119" x="4673600" y="5102225"/>
          <p14:tracePt t="58135" x="4687888" y="5102225"/>
          <p14:tracePt t="58147" x="4695825" y="5102225"/>
          <p14:tracePt t="58164" x="4702175" y="5108575"/>
          <p14:tracePt t="58279" x="4710113" y="5108575"/>
          <p14:tracePt t="58808" x="4767263" y="5108575"/>
          <p14:tracePt t="58815" x="4826000" y="5108575"/>
          <p14:tracePt t="58823" x="4891088" y="5108575"/>
          <p14:tracePt t="58832" x="4956175" y="5108575"/>
          <p14:tracePt t="58847" x="5043488" y="5116513"/>
          <p14:tracePt t="58864" x="5072063" y="5122863"/>
          <p14:tracePt t="60231" x="5057775" y="5122863"/>
          <p14:tracePt t="60239" x="5006975" y="5122863"/>
          <p14:tracePt t="60247" x="4949825" y="5122863"/>
          <p14:tracePt t="60263" x="4818063" y="5122863"/>
          <p14:tracePt t="60280" x="4659313" y="5145088"/>
          <p14:tracePt t="60297" x="4543425" y="5153025"/>
          <p14:tracePt t="60313" x="4484688" y="5159375"/>
          <p14:tracePt t="60330" x="4470400" y="5159375"/>
          <p14:tracePt t="60448" x="4462463" y="5159375"/>
          <p14:tracePt t="60503" x="4456113" y="5159375"/>
          <p14:tracePt t="60519" x="4448175" y="5159375"/>
          <p14:tracePt t="60551" x="4448175" y="5167313"/>
          <p14:tracePt t="60864" x="4448175" y="5173663"/>
          <p14:tracePt t="60888" x="4470400" y="5173663"/>
          <p14:tracePt t="60896" x="4529138" y="5181600"/>
          <p14:tracePt t="60903" x="4608513" y="5189538"/>
          <p14:tracePt t="60913" x="4665663" y="5189538"/>
          <p14:tracePt t="60930" x="4797425" y="5189538"/>
          <p14:tracePt t="60947" x="4854575" y="5189538"/>
          <p14:tracePt t="60963" x="4868863" y="5189538"/>
          <p14:tracePt t="61271" x="4868863" y="5195888"/>
          <p14:tracePt t="61279" x="4884738" y="5195888"/>
          <p14:tracePt t="61287" x="4919663" y="5210175"/>
          <p14:tracePt t="61296" x="4964113" y="5232400"/>
          <p14:tracePt t="61313" x="5057775" y="5254625"/>
          <p14:tracePt t="61330" x="5167313" y="5291138"/>
          <p14:tracePt t="61346" x="5297488" y="5348288"/>
          <p14:tracePt t="61363" x="5407025" y="5384800"/>
          <p14:tracePt t="61380" x="5443538" y="5407025"/>
          <p14:tracePt t="61396" x="5464175" y="5413375"/>
          <p14:tracePt t="61413" x="5472113" y="5421313"/>
          <p14:tracePt t="61430" x="5472113" y="5427663"/>
          <p14:tracePt t="61447" x="5478463" y="5435600"/>
          <p14:tracePt t="61463" x="5486400" y="5443538"/>
          <p14:tracePt t="61480" x="5508625" y="5457825"/>
          <p14:tracePt t="61496" x="5545138" y="5494338"/>
          <p14:tracePt t="61514" x="5580063" y="5529263"/>
          <p14:tracePt t="61530" x="5610225" y="5565775"/>
          <p14:tracePt t="61546" x="5638800" y="5588000"/>
          <p14:tracePt t="61563" x="5661025" y="5616575"/>
          <p14:tracePt t="61580" x="5667375" y="5624513"/>
          <p14:tracePt t="61596" x="5667375" y="5630863"/>
          <p14:tracePt t="61613" x="5675313" y="5630863"/>
          <p14:tracePt t="61631" x="5675313" y="5638800"/>
          <p14:tracePt t="61679" x="5681663" y="5646738"/>
          <p14:tracePt t="61687" x="5697538" y="5653088"/>
          <p14:tracePt t="61696" x="5711825" y="5667375"/>
          <p14:tracePt t="61713" x="5726113" y="5681663"/>
          <p14:tracePt t="61730" x="5732463" y="5681663"/>
          <p14:tracePt t="61783" x="5740400" y="5689600"/>
          <p14:tracePt t="61791" x="5748338" y="5689600"/>
          <p14:tracePt t="62167" x="5791200" y="5689600"/>
          <p14:tracePt t="62176" x="5827713" y="5689600"/>
          <p14:tracePt t="62184" x="5870575" y="5681663"/>
          <p14:tracePt t="62196" x="5907088" y="5667375"/>
          <p14:tracePt t="62213" x="5972175" y="5667375"/>
          <p14:tracePt t="62230" x="5986463" y="5667375"/>
          <p14:tracePt t="62231" x="5994400" y="5667375"/>
          <p14:tracePt t="62247" x="6002338" y="5667375"/>
          <p14:tracePt t="62263" x="6008688" y="5667375"/>
          <p14:tracePt t="62280" x="6016625" y="5667375"/>
          <p14:tracePt t="62335" x="6022975" y="5667375"/>
          <p14:tracePt t="62344" x="6037263" y="5667375"/>
          <p14:tracePt t="62351" x="6053138" y="5667375"/>
          <p14:tracePt t="62363" x="6067425" y="5675313"/>
          <p14:tracePt t="62379" x="6118225" y="5675313"/>
          <p14:tracePt t="62396" x="6146800" y="5675313"/>
          <p14:tracePt t="62413" x="6161088" y="5675313"/>
          <p14:tracePt t="62695" x="6169025" y="5675313"/>
          <p14:tracePt t="62703" x="6175375" y="5675313"/>
          <p14:tracePt t="62719" x="6183313" y="5675313"/>
          <p14:tracePt t="62729" x="6197600" y="5675313"/>
          <p14:tracePt t="62746" x="6219825" y="5681663"/>
          <p14:tracePt t="62763" x="6240463" y="5681663"/>
          <p14:tracePt t="62779" x="6256338" y="5681663"/>
          <p14:tracePt t="62796" x="6270625" y="5681663"/>
          <p14:tracePt t="62829" x="6276975" y="5681663"/>
          <p14:tracePt t="63055" x="6276975" y="5689600"/>
          <p14:tracePt t="63727" x="6270625" y="5689600"/>
          <p14:tracePt t="63735" x="6240463" y="5689600"/>
          <p14:tracePt t="63746" x="6219825" y="5689600"/>
          <p14:tracePt t="63763" x="6189663" y="5689600"/>
          <p14:tracePt t="63779" x="6138863" y="5697538"/>
          <p14:tracePt t="63796" x="6096000" y="5703888"/>
          <p14:tracePt t="63813" x="6059488" y="5711825"/>
          <p14:tracePt t="63829" x="6016625" y="5718175"/>
          <p14:tracePt t="63846" x="5986463" y="5732463"/>
          <p14:tracePt t="63847" x="5965825" y="5732463"/>
          <p14:tracePt t="63863" x="5929313" y="5748338"/>
          <p14:tracePt t="63879" x="5884863" y="5754688"/>
          <p14:tracePt t="63896" x="5834063" y="5762625"/>
          <p14:tracePt t="63912" x="5791200" y="5768975"/>
          <p14:tracePt t="63929" x="5748338" y="5768975"/>
          <p14:tracePt t="63946" x="5718175" y="5776913"/>
          <p14:tracePt t="63962" x="5675313" y="5776913"/>
          <p14:tracePt t="63979" x="5638800" y="5776913"/>
          <p14:tracePt t="63996" x="5610225" y="5776913"/>
          <p14:tracePt t="64013" x="5573713" y="5776913"/>
          <p14:tracePt t="64015" x="5559425" y="5776913"/>
          <p14:tracePt t="64029" x="5545138" y="5776913"/>
          <p14:tracePt t="64046" x="5486400" y="5776913"/>
          <p14:tracePt t="64048" x="5464175" y="5776913"/>
          <p14:tracePt t="64063" x="5413375" y="5776913"/>
          <p14:tracePt t="64079" x="5362575" y="5776913"/>
          <p14:tracePt t="64096" x="5334000" y="5768975"/>
          <p14:tracePt t="64112" x="5311775" y="5768975"/>
          <p14:tracePt t="64129" x="5297488" y="5768975"/>
          <p14:tracePt t="64146" x="5246688" y="5768975"/>
          <p14:tracePt t="64163" x="5173663" y="5768975"/>
          <p14:tracePt t="64179" x="5108575" y="5768975"/>
          <p14:tracePt t="64197" x="5094288" y="5768975"/>
          <p14:tracePt t="64212" x="5094288" y="5776913"/>
          <p14:tracePt t="64399" x="5159375" y="5776913"/>
          <p14:tracePt t="64407" x="5240338" y="5768975"/>
          <p14:tracePt t="64415" x="5311775" y="5768975"/>
          <p14:tracePt t="64429" x="5413375" y="5762625"/>
          <p14:tracePt t="64446" x="5624513" y="5754688"/>
          <p14:tracePt t="64463" x="5856288" y="5754688"/>
          <p14:tracePt t="64479" x="5943600" y="5754688"/>
          <p14:tracePt t="64496" x="6002338" y="5754688"/>
          <p14:tracePt t="64512" x="6059488" y="5754688"/>
          <p14:tracePt t="64529" x="6096000" y="5748338"/>
          <p14:tracePt t="64546" x="6124575" y="5748338"/>
          <p14:tracePt t="64562" x="6132513" y="5740400"/>
          <p14:tracePt t="64579" x="6146800" y="5740400"/>
          <p14:tracePt t="64599" x="6154738" y="5740400"/>
          <p14:tracePt t="64647" x="6161088" y="5740400"/>
          <p14:tracePt t="64655" x="6175375" y="5740400"/>
          <p14:tracePt t="64663" x="6183313" y="5740400"/>
          <p14:tracePt t="64679" x="6240463" y="5740400"/>
          <p14:tracePt t="64696" x="6342063" y="5740400"/>
          <p14:tracePt t="64712" x="6423025" y="5740400"/>
          <p14:tracePt t="64729" x="6473825" y="5732463"/>
          <p14:tracePt t="64746" x="6480175" y="5732463"/>
          <p14:tracePt t="64763" x="6488113" y="5732463"/>
          <p14:tracePt t="66031" x="6488113" y="5726113"/>
          <p14:tracePt t="66039" x="6429375" y="5711825"/>
          <p14:tracePt t="66047" x="6378575" y="5703888"/>
          <p14:tracePt t="66062" x="6313488" y="5681663"/>
          <p14:tracePt t="66079" x="6067425" y="5624513"/>
          <p14:tracePt t="66095" x="5834063" y="5573713"/>
          <p14:tracePt t="66112" x="5630863" y="5522913"/>
          <p14:tracePt t="66128" x="5464175" y="5494338"/>
          <p14:tracePt t="66145" x="5297488" y="5443538"/>
          <p14:tracePt t="66162" x="5153025" y="5407025"/>
          <p14:tracePt t="66179" x="5037138" y="5376863"/>
          <p14:tracePt t="66195" x="4905375" y="5356225"/>
          <p14:tracePt t="66212" x="4775200" y="5311775"/>
          <p14:tracePt t="66229" x="4659313" y="5275263"/>
          <p14:tracePt t="66245" x="4594225" y="5246688"/>
          <p14:tracePt t="66262" x="4579938" y="5240338"/>
          <p14:tracePt t="66279" x="4572000" y="5232400"/>
          <p14:tracePt t="66343" x="4564063" y="5224463"/>
          <p14:tracePt t="66359" x="4557713" y="5224463"/>
          <p14:tracePt t="66455" x="4549775" y="5224463"/>
          <p14:tracePt t="70079" x="4673600" y="5254625"/>
          <p14:tracePt t="70087" x="4797425" y="5283200"/>
          <p14:tracePt t="70095" x="4956175" y="5319713"/>
          <p14:tracePt t="70111" x="5334000" y="5413375"/>
          <p14:tracePt t="70127" x="5681663" y="5500688"/>
          <p14:tracePt t="70144" x="5892800" y="5580063"/>
          <p14:tracePt t="70161" x="5980113" y="5624513"/>
          <p14:tracePt t="70177" x="5994400" y="5638800"/>
          <p14:tracePt t="70407" x="5994400" y="5646738"/>
          <p14:tracePt t="70423" x="6002338" y="5646738"/>
          <p14:tracePt t="70431" x="6008688" y="5653088"/>
          <p14:tracePt t="70439" x="6016625" y="5661025"/>
          <p14:tracePt t="73191" x="5951538" y="5689600"/>
          <p14:tracePt t="73199" x="5849938" y="5697538"/>
          <p14:tracePt t="73210" x="5754688" y="5718175"/>
          <p14:tracePt t="73227" x="5514975" y="5768975"/>
          <p14:tracePt t="73243" x="5210175" y="5813425"/>
          <p14:tracePt t="73260" x="4978400" y="5849938"/>
          <p14:tracePt t="73277" x="4840288" y="5856288"/>
          <p14:tracePt t="73293" x="4789488" y="5864225"/>
          <p14:tracePt t="73310" x="4783138" y="5864225"/>
          <p14:tracePt t="73328" x="4775200" y="5864225"/>
          <p14:tracePt t="73343" x="4752975" y="5884863"/>
          <p14:tracePt t="73360" x="4681538" y="5915025"/>
          <p14:tracePt t="73377" x="4529138" y="5965825"/>
          <p14:tracePt t="73393" x="4376738" y="6002338"/>
          <p14:tracePt t="73410" x="4289425" y="6022975"/>
          <p14:tracePt t="73426" x="4259263" y="6030913"/>
          <p14:tracePt t="73443" x="4252913" y="6030913"/>
          <p14:tracePt t="73479" x="4238625" y="6030913"/>
          <p14:tracePt t="73487" x="4216400" y="6030913"/>
          <p14:tracePt t="73495" x="4194175" y="6037263"/>
          <p14:tracePt t="73510" x="4157663" y="6037263"/>
          <p14:tracePt t="73527" x="3998913" y="6059488"/>
          <p14:tracePt t="73543" x="3911600" y="6073775"/>
          <p14:tracePt t="73560" x="3852863" y="6081713"/>
          <p14:tracePt t="73577" x="3802063" y="6096000"/>
          <p14:tracePt t="73593" x="3767138" y="6110288"/>
          <p14:tracePt t="73610" x="3736975" y="6110288"/>
          <p14:tracePt t="73627" x="3730625" y="6110288"/>
          <p14:tracePt t="73643" x="3730625" y="6118225"/>
          <p14:tracePt t="74583" x="3759200" y="6118225"/>
          <p14:tracePt t="74593" x="3802063" y="6118225"/>
          <p14:tracePt t="74608" x="3817938" y="6118225"/>
          <p14:tracePt t="74615" x="3846513" y="6118225"/>
          <p14:tracePt t="74626" x="3868738" y="6118225"/>
          <p14:tracePt t="75871" x="3883025" y="6118225"/>
          <p14:tracePt t="75879" x="3990975" y="6110288"/>
          <p14:tracePt t="75887" x="4122738" y="6110288"/>
          <p14:tracePt t="75895" x="4295775" y="6103938"/>
          <p14:tracePt t="75909" x="4498975" y="6103938"/>
          <p14:tracePt t="75926" x="4905375" y="6103938"/>
          <p14:tracePt t="75943" x="5254625" y="6103938"/>
          <p14:tracePt t="75959" x="5326063" y="6103938"/>
          <p14:tracePt t="75976" x="5334000" y="6103938"/>
          <p14:tracePt t="76047" x="5341938" y="6103938"/>
          <p14:tracePt t="76055" x="5348288" y="6103938"/>
          <p14:tracePt t="76063" x="5370513" y="6103938"/>
          <p14:tracePt t="76076" x="5399088" y="6103938"/>
          <p14:tracePt t="76093" x="5449888" y="6103938"/>
          <p14:tracePt t="76109" x="5494338" y="6103938"/>
          <p14:tracePt t="76126" x="5522913" y="6103938"/>
          <p14:tracePt t="76143" x="5595938" y="6103938"/>
          <p14:tracePt t="76159" x="5638800" y="6096000"/>
          <p14:tracePt t="76176" x="5681663" y="6081713"/>
          <p14:tracePt t="76192" x="5732463" y="6059488"/>
          <p14:tracePt t="76209" x="5776913" y="6045200"/>
          <p14:tracePt t="76226" x="5799138" y="6030913"/>
          <p14:tracePt t="76242" x="5834063" y="6022975"/>
          <p14:tracePt t="76259" x="5864225" y="6008688"/>
          <p14:tracePt t="76276" x="5907088" y="5994400"/>
          <p14:tracePt t="76292" x="5929313" y="5980113"/>
          <p14:tracePt t="76309" x="5957888" y="5965825"/>
          <p14:tracePt t="76326" x="5972175" y="5957888"/>
          <p14:tracePt t="76343" x="5986463" y="5943600"/>
          <p14:tracePt t="76359" x="6002338" y="5929313"/>
          <p14:tracePt t="76392" x="6002338" y="5921375"/>
          <p14:tracePt t="76409" x="6008688" y="5907088"/>
          <p14:tracePt t="76455" x="6008688" y="5892800"/>
          <p14:tracePt t="76471" x="6016625" y="5884863"/>
          <p14:tracePt t="76487" x="6016625" y="5878513"/>
          <p14:tracePt t="76495" x="6016625" y="5870575"/>
          <p14:tracePt t="76511" x="6016625" y="5864225"/>
          <p14:tracePt t="76527" x="6016625" y="5856288"/>
          <p14:tracePt t="76543" x="6016625" y="5849938"/>
          <p14:tracePt t="76615" x="6016625" y="5842000"/>
          <p14:tracePt t="76624" x="6008688" y="5842000"/>
          <p14:tracePt t="76631" x="6008688" y="5834063"/>
          <p14:tracePt t="76647" x="6002338" y="5819775"/>
          <p14:tracePt t="76659" x="5994400" y="5819775"/>
          <p14:tracePt t="76676" x="5986463" y="5799138"/>
          <p14:tracePt t="76692" x="5980113" y="5791200"/>
          <p14:tracePt t="76709" x="5972175" y="5791200"/>
          <p14:tracePt t="76775" x="5965825" y="5791200"/>
          <p14:tracePt t="76799" x="5965825" y="5783263"/>
          <p14:tracePt t="76823" x="5957888" y="5776913"/>
          <p14:tracePt t="76839" x="5951538" y="5776913"/>
          <p14:tracePt t="76863" x="5943600" y="5768975"/>
          <p14:tracePt t="76895" x="5935663" y="5768975"/>
          <p14:tracePt t="76904" x="5929313" y="5768975"/>
          <p14:tracePt t="76919" x="5921375" y="5768975"/>
          <p14:tracePt t="76959" x="5907088" y="5768975"/>
          <p14:tracePt t="77063" x="5900738" y="5768975"/>
          <p14:tracePt t="77079" x="5884863" y="5768975"/>
          <p14:tracePt t="77095" x="5870575" y="5768975"/>
          <p14:tracePt t="77127" x="5864225" y="5768975"/>
          <p14:tracePt t="77151" x="5856288" y="5762625"/>
          <p14:tracePt t="77183" x="5849938" y="5762625"/>
          <p14:tracePt t="77191" x="5849938" y="5754688"/>
          <p14:tracePt t="78383" x="5856288" y="5754688"/>
          <p14:tracePt t="78391" x="5884863" y="5762625"/>
          <p14:tracePt t="78399" x="5972175" y="5762625"/>
          <p14:tracePt t="78409" x="6053138" y="5768975"/>
          <p14:tracePt t="78425" x="6197600" y="5768975"/>
          <p14:tracePt t="78442" x="6327775" y="5776913"/>
          <p14:tracePt t="78459" x="6372225" y="5783263"/>
          <p14:tracePt t="78475" x="6378575" y="5783263"/>
          <p14:tracePt t="78503" x="6386513" y="5783263"/>
          <p14:tracePt t="78711" x="6392863" y="5783263"/>
          <p14:tracePt t="78719" x="6429375" y="5783263"/>
          <p14:tracePt t="78727" x="6451600" y="5783263"/>
          <p14:tracePt t="78742" x="6465888" y="5783263"/>
          <p14:tracePt t="78759" x="6524625" y="5783263"/>
          <p14:tracePt t="78775" x="6545263" y="5783263"/>
          <p14:tracePt t="78792" x="6567488" y="5783263"/>
          <p14:tracePt t="78855" x="6567488" y="5791200"/>
          <p14:tracePt t="80335" x="6530975" y="5827713"/>
          <p14:tracePt t="80343" x="6480175" y="5856288"/>
          <p14:tracePt t="80351" x="6437313" y="5884863"/>
          <p14:tracePt t="80359" x="6392863" y="5907088"/>
          <p14:tracePt t="80375" x="6284913" y="5965825"/>
          <p14:tracePt t="80391" x="6175375" y="6016625"/>
          <p14:tracePt t="80408" x="6096000" y="6059488"/>
          <p14:tracePt t="80425" x="6053138" y="6081713"/>
          <p14:tracePt t="80441" x="6053138" y="6088063"/>
          <p14:tracePt t="80458" x="6045200" y="6088063"/>
          <p14:tracePt t="80607" x="6045200" y="6096000"/>
          <p14:tracePt t="80647" x="6037263" y="6103938"/>
          <p14:tracePt t="80655" x="6030913" y="6110288"/>
          <p14:tracePt t="80664" x="6022975" y="6110288"/>
          <p14:tracePt t="80674" x="6016625" y="6118225"/>
          <p14:tracePt t="80691" x="6002338" y="6132513"/>
          <p14:tracePt t="80708" x="5972175" y="6132513"/>
          <p14:tracePt t="80724" x="5943600" y="6146800"/>
          <p14:tracePt t="80741" x="5921375" y="6154738"/>
          <p14:tracePt t="80823" x="5915025" y="6154738"/>
          <p14:tracePt t="82135" x="5980113" y="6154738"/>
          <p14:tracePt t="82143" x="6103938" y="6154738"/>
          <p14:tracePt t="82151" x="6219825" y="6132513"/>
          <p14:tracePt t="82159" x="6357938" y="6124575"/>
          <p14:tracePt t="82174" x="6488113" y="6110288"/>
          <p14:tracePt t="82191" x="6784975" y="6110288"/>
          <p14:tracePt t="82207" x="6850063" y="6110288"/>
          <p14:tracePt t="82224" x="6865938" y="6110288"/>
          <p14:tracePt t="82280" x="6872288" y="6110288"/>
          <p14:tracePt t="82287" x="6880225" y="6110288"/>
          <p14:tracePt t="82295" x="6894513" y="6110288"/>
          <p14:tracePt t="82307" x="6916738" y="6118225"/>
          <p14:tracePt t="82324" x="6945313" y="6118225"/>
          <p14:tracePt t="82327" x="6973888" y="6124575"/>
          <p14:tracePt t="82341" x="6996113" y="6124575"/>
          <p14:tracePt t="82357" x="7053263" y="6132513"/>
          <p14:tracePt t="82358" x="7075488" y="6132513"/>
          <p14:tracePt t="82374" x="7104063" y="6138863"/>
          <p14:tracePt t="82391" x="7235825" y="6146800"/>
          <p14:tracePt t="82408" x="7323138" y="6146800"/>
          <p14:tracePt t="82424" x="7439025" y="6146800"/>
          <p14:tracePt t="82441" x="7510463" y="6146800"/>
          <p14:tracePt t="82457" x="7561263" y="6146800"/>
          <p14:tracePt t="82474" x="7583488" y="6146800"/>
          <p14:tracePt t="82491" x="7591425" y="6146800"/>
          <p14:tracePt t="82513" x="7597775" y="6146800"/>
          <p14:tracePt t="82551" x="7612063" y="6146800"/>
          <p14:tracePt t="82559" x="7634288" y="6146800"/>
          <p14:tracePt t="82567" x="7642225" y="6146800"/>
          <p14:tracePt t="82577" x="7656513" y="6146800"/>
          <p14:tracePt t="82591" x="7685088" y="6146800"/>
          <p14:tracePt t="82607" x="7707313" y="6146800"/>
          <p14:tracePt t="82624" x="7713663" y="6146800"/>
          <p14:tracePt t="82641" x="7729538" y="6154738"/>
          <p14:tracePt t="82674" x="7743825" y="6154738"/>
          <p14:tracePt t="82691" x="7750175" y="6161088"/>
          <p14:tracePt t="82708" x="7772400" y="6161088"/>
          <p14:tracePt t="82725" x="7780338" y="6161088"/>
          <p14:tracePt t="82741" x="7786688" y="6161088"/>
          <p14:tracePt t="84703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043"/>
          </a:xfrm>
        </p:spPr>
        <p:txBody>
          <a:bodyPr/>
          <a:lstStyle/>
          <a:p>
            <a:pPr algn="ctr"/>
            <a:r>
              <a:rPr lang="ja-JP" altLang="en-US" dirty="0" smtClean="0"/>
              <a:t>特異値</a:t>
            </a:r>
            <a:r>
              <a:rPr lang="ja-JP" altLang="en-US" dirty="0" smtClean="0"/>
              <a:t>分解による</a:t>
            </a:r>
            <a:r>
              <a:rPr lang="ja-JP" altLang="en-US" dirty="0"/>
              <a:t>導出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163725" y="1541832"/>
                <a:ext cx="7602279" cy="529510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特異値分解 </a:t>
                </a:r>
                <a:r>
                  <a:rPr lang="en-US" altLang="ja-JP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A=</a:t>
                </a: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altLang="ja-JP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14:m>
                  <m:oMath xmlns:m="http://schemas.openxmlformats.org/officeDocument/2006/math">
                    <m:r>
                      <a:rPr lang="ja-JP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bSup>
                  </m:oMath>
                </a14:m>
                <a:r>
                  <a:rPr lang="ja-JP" altLang="en-US" dirty="0" smtClean="0">
                    <a:latin typeface="Cambria Math" panose="02040503050406030204" pitchFamily="18" charset="0"/>
                  </a:rPr>
                  <a:t>を代入，</a:t>
                </a:r>
                <a:endParaRPr lang="en-US" altLang="ja-JP" dirty="0">
                  <a:latin typeface="Cambria Math" panose="02040503050406030204" pitchFamily="18" charset="0"/>
                </a:endParaRPr>
              </a:p>
              <a:p>
                <a:endParaRPr lang="en-US" altLang="ja-JP" dirty="0" smtClean="0">
                  <a:latin typeface="Cambria Math" panose="02040503050406030204" pitchFamily="18" charset="0"/>
                </a:endParaRPr>
              </a:p>
              <a:p>
                <a:r>
                  <a:rPr lang="en-US" altLang="ja-JP" dirty="0" smtClean="0">
                    <a:latin typeface="Cambria Math" panose="02040503050406030204" pitchFamily="18" charset="0"/>
                  </a:rPr>
                  <a:t>||b-Ax||</a:t>
                </a:r>
                <a:r>
                  <a:rPr lang="en-US" altLang="ja-JP" baseline="30000" dirty="0" smtClean="0">
                    <a:latin typeface="Cambria Math" panose="02040503050406030204" pitchFamily="18" charset="0"/>
                  </a:rPr>
                  <a:t>2 </a:t>
                </a:r>
                <a:r>
                  <a:rPr lang="en-US" altLang="ja-JP" dirty="0" smtClean="0">
                    <a:latin typeface="Cambria Math" panose="02040503050406030204" pitchFamily="18" charset="0"/>
                  </a:rPr>
                  <a:t>=</a:t>
                </a:r>
                <a:r>
                  <a:rPr lang="en-US" altLang="ja-JP" dirty="0">
                    <a:latin typeface="Cambria Math" panose="02040503050406030204" pitchFamily="18" charset="0"/>
                  </a:rPr>
                  <a:t> ||b-</a:t>
                </a: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altLang="ja-JP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14:m>
                  <m:oMath xmlns:m="http://schemas.openxmlformats.org/officeDocument/2006/math">
                    <m:r>
                      <a:rPr lang="ja-JP" altLang="en-US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ja-JP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altLang="ja-JP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bSup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x||</a:t>
                </a:r>
                <a:r>
                  <a:rPr lang="en-US" altLang="ja-JP" baseline="30000" dirty="0">
                    <a:latin typeface="Cambria Math" panose="02040503050406030204" pitchFamily="18" charset="0"/>
                  </a:rPr>
                  <a:t>2</a:t>
                </a:r>
                <a:r>
                  <a:rPr lang="en-US" altLang="ja-JP" dirty="0">
                    <a:latin typeface="Cambria Math" panose="02040503050406030204" pitchFamily="18" charset="0"/>
                  </a:rPr>
                  <a:t> = </a:t>
                </a:r>
                <a:r>
                  <a:rPr lang="en-US" altLang="ja-JP" dirty="0" smtClean="0">
                    <a:latin typeface="Cambria Math" panose="02040503050406030204" pitchFamily="18" charset="0"/>
                  </a:rPr>
                  <a:t>||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m:rPr>
                        <m:nor/>
                      </m:rPr>
                      <a:rPr lang="en-US" altLang="ja-JP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ja-JP" dirty="0" smtClean="0"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ja-JP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bSup>
                  </m:oMath>
                </a14:m>
                <a:r>
                  <a:rPr lang="en-US" altLang="ja-JP" dirty="0" smtClean="0">
                    <a:latin typeface="Cambria Math" panose="02040503050406030204" pitchFamily="18" charset="0"/>
                  </a:rPr>
                  <a:t>b-</a:t>
                </a:r>
                <a:r>
                  <a:rPr lang="en-US" altLang="ja-JP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ja-JP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altLang="ja-JP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bSup>
                  </m:oMath>
                </a14:m>
                <a:r>
                  <a:rPr lang="en-US" altLang="ja-JP" dirty="0" smtClean="0">
                    <a:latin typeface="Cambria Math" panose="02040503050406030204" pitchFamily="18" charset="0"/>
                  </a:rPr>
                  <a:t>x)||</a:t>
                </a:r>
                <a:r>
                  <a:rPr lang="en-US" altLang="ja-JP" baseline="30000" dirty="0">
                    <a:latin typeface="Cambria Math" panose="02040503050406030204" pitchFamily="18" charset="0"/>
                  </a:rPr>
                  <a:t>2</a:t>
                </a:r>
                <a:r>
                  <a:rPr lang="en-US" altLang="ja-JP" dirty="0">
                    <a:latin typeface="Cambria Math" panose="02040503050406030204" pitchFamily="18" charset="0"/>
                  </a:rPr>
                  <a:t> = </a:t>
                </a:r>
                <a:r>
                  <a:rPr lang="en-US" altLang="ja-JP" dirty="0" smtClean="0">
                    <a:latin typeface="Cambria Math" panose="02040503050406030204" pitchFamily="18" charset="0"/>
                  </a:rPr>
                  <a:t>||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ja-JP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altLang="ja-JP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bSup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b-</a:t>
                </a: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ja-JP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altLang="ja-JP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bSup>
                  </m:oMath>
                </a14:m>
                <a:r>
                  <a:rPr lang="en-US" altLang="ja-JP" dirty="0" smtClean="0">
                    <a:latin typeface="Cambria Math" panose="02040503050406030204" pitchFamily="18" charset="0"/>
                  </a:rPr>
                  <a:t>x||</a:t>
                </a:r>
                <a:r>
                  <a:rPr lang="en-US" altLang="ja-JP" baseline="30000" dirty="0" smtClean="0">
                    <a:latin typeface="Cambria Math" panose="02040503050406030204" pitchFamily="18" charset="0"/>
                  </a:rPr>
                  <a:t>2</a:t>
                </a:r>
                <a:endParaRPr lang="en-US" altLang="ja-JP" baseline="30000" dirty="0">
                  <a:latin typeface="Cambria Math" panose="02040503050406030204" pitchFamily="18" charset="0"/>
                </a:endParaRPr>
              </a:p>
              <a:p>
                <a:endParaRPr lang="en-US" altLang="ja-JP" baseline="30000" dirty="0" smtClean="0">
                  <a:latin typeface="Cambria Math" panose="02040503050406030204" pitchFamily="18" charset="0"/>
                </a:endParaRPr>
              </a:p>
              <a:p>
                <a:endParaRPr lang="en-US" altLang="ja-JP" baseline="3000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m:rPr>
                        <m:nor/>
                      </m:rPr>
                      <a:rPr lang="en-US" altLang="ja-JP" dirty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bSup>
                  </m:oMath>
                </a14:m>
                <a:r>
                  <a:rPr lang="en-US" altLang="ja-JP" dirty="0" smtClean="0">
                    <a:latin typeface="Cambria Math" panose="02040503050406030204" pitchFamily="18" charset="0"/>
                  </a:rPr>
                  <a:t>b</a:t>
                </a:r>
                <a:r>
                  <a:rPr lang="ja-JP" altLang="en-US" dirty="0" smtClean="0">
                    <a:latin typeface="Cambria Math" panose="02040503050406030204" pitchFamily="18" charset="0"/>
                  </a:rPr>
                  <a:t>と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m:rPr>
                            <m:nor/>
                          </m:rPr>
                          <a:rPr lang="en-US" altLang="ja-JP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bSup>
                  </m:oMath>
                </a14:m>
                <a:r>
                  <a:rPr lang="en-US" altLang="ja-JP" dirty="0" smtClean="0">
                    <a:latin typeface="Cambria Math" panose="02040503050406030204" pitchFamily="18" charset="0"/>
                  </a:rPr>
                  <a:t>x</a:t>
                </a:r>
                <a:r>
                  <a:rPr lang="ja-JP" altLang="en-US" dirty="0" smtClean="0">
                    <a:latin typeface="Cambria Math" panose="02040503050406030204" pitchFamily="18" charset="0"/>
                  </a:rPr>
                  <a:t>で変数を置換すると，</a:t>
                </a:r>
                <a:endParaRPr lang="en-US" altLang="ja-JP" baseline="30000" dirty="0">
                  <a:latin typeface="Cambria Math" panose="02040503050406030204" pitchFamily="18" charset="0"/>
                </a:endParaRPr>
              </a:p>
              <a:p>
                <a:endParaRPr lang="en-US" altLang="ja-JP" baseline="30000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ja-JP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ja-JP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altLang="ja-JP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ja-JP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ja-JP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b="0" i="0" dirty="0" smtClean="0">
                        <a:latin typeface="Cambria Math" panose="02040503050406030204" pitchFamily="18" charset="0"/>
                      </a:rPr>
                      <m:t>- 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ja-JP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ja-JP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altLang="ja-JP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ja-JP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  <m:t>1</m:t>
                                        </m:r>
                                      </m:sub>
                                      <m:sup/>
                                    </m:sSubSup>
                                  </m:e>
                                  <m:e/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/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</a:rPr>
                                      <m:t>⋱</m:t>
                                    </m:r>
                                  </m:e>
                                  <m:e/>
                                </m:mr>
                                <m:m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</a:rPr>
                                      <m:t>0</m:t>
                                    </m:r>
                                  </m:e>
                                  <m:e/>
                                  <m:e>
                                    <m:sSubSup>
                                      <m:sSubSup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ＭＳ Ｐゴシック" panose="020B0600070205080204" pitchFamily="50" charset="-128"/>
                                          </a:rPr>
                                          <m:t>𝑛</m:t>
                                        </m:r>
                                      </m:sub>
                                      <m:sup/>
                                    </m:sSubSup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ja-JP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ja-JP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ja-JP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ja-JP" baseline="30000" dirty="0">
                  <a:latin typeface="Cambria Math" panose="02040503050406030204" pitchFamily="18" charset="0"/>
                </a:endParaRPr>
              </a:p>
              <a:p>
                <a:endParaRPr lang="en-US" altLang="ja-JP" dirty="0" smtClean="0">
                  <a:latin typeface="Cambria Math" panose="02040503050406030204" pitchFamily="18" charset="0"/>
                </a:endParaRPr>
              </a:p>
              <a:p>
                <a:r>
                  <a:rPr lang="ja-JP" altLang="en-US" dirty="0" smtClean="0">
                    <a:latin typeface="Cambria Math" panose="02040503050406030204" pitchFamily="18" charset="0"/>
                  </a:rPr>
                  <a:t>辺々に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ja-JP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/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bSup>
                    <m:r>
                      <a:rPr lang="ja-JP" altLang="en-US" i="1" dirty="0">
                        <a:latin typeface="Cambria Math" panose="02040503050406030204" pitchFamily="18" charset="0"/>
                      </a:rPr>
                      <m:t>を</m:t>
                    </m:r>
                  </m:oMath>
                </a14:m>
                <a:r>
                  <a:rPr lang="ja-JP" altLang="en-US" dirty="0" smtClean="0">
                    <a:latin typeface="Cambria Math" panose="02040503050406030204" pitchFamily="18" charset="0"/>
                  </a:rPr>
                  <a:t>かけると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ja-JP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/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bSup>
                  </m:oMath>
                </a14:m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dirty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ja-JP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/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bSup>
                  </m:oMath>
                </a14:m>
                <a:r>
                  <a:rPr lang="en-US" altLang="ja-JP" dirty="0" smtClean="0">
                    <a:latin typeface="Cambria Math" panose="02040503050406030204" pitchFamily="18" charset="0"/>
                  </a:rPr>
                  <a:t>c</a:t>
                </a:r>
                <a:r>
                  <a:rPr lang="ja-JP" altLang="en-US" dirty="0" smtClean="0">
                    <a:latin typeface="Cambria Math" panose="02040503050406030204" pitchFamily="18" charset="0"/>
                  </a:rPr>
                  <a:t>から，解は</a:t>
                </a:r>
                <a:endParaRPr lang="en-US" altLang="ja-JP" dirty="0" smtClean="0">
                  <a:latin typeface="Cambria Math" panose="02040503050406030204" pitchFamily="18" charset="0"/>
                </a:endParaRPr>
              </a:p>
              <a:p>
                <a:endParaRPr lang="en-US" altLang="ja-JP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altLang="ja-JP" dirty="0" smtClean="0">
                    <a:latin typeface="Cambria Math" panose="02040503050406030204" pitchFamily="18" charset="0"/>
                  </a:rPr>
                  <a:t>x=</a:t>
                </a:r>
                <a:r>
                  <a:rPr lang="en-US" altLang="ja-JP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altLang="ja-JP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ja-JP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/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bSup>
                  </m:oMath>
                </a14:m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altLang="ja-JP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altLang="ja-JP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ja-JP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/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bSup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bSup>
                  </m:oMath>
                </a14:m>
                <a:r>
                  <a:rPr lang="en-US" altLang="ja-JP" dirty="0" smtClean="0">
                    <a:latin typeface="Cambria Math" panose="02040503050406030204" pitchFamily="18" charset="0"/>
                  </a:rPr>
                  <a:t>b=</a:t>
                </a:r>
                <a:r>
                  <a:rPr lang="en-US" altLang="ja-JP" dirty="0">
                    <a:latin typeface="Cambria Math" panose="02040503050406030204" pitchFamily="18" charset="0"/>
                  </a:rPr>
                  <a:t> A</a:t>
                </a:r>
                <a:r>
                  <a:rPr lang="en-US" altLang="ja-JP" baseline="30000" dirty="0" smtClean="0">
                    <a:latin typeface="Cambria Math" panose="02040503050406030204" pitchFamily="18" charset="0"/>
                  </a:rPr>
                  <a:t>+</a:t>
                </a:r>
                <a:r>
                  <a:rPr lang="en-US" altLang="ja-JP" dirty="0">
                    <a:latin typeface="Cambria Math" panose="02040503050406030204" pitchFamily="18" charset="0"/>
                  </a:rPr>
                  <a:t> b</a:t>
                </a:r>
                <a:endParaRPr lang="en-US" altLang="ja-JP" baseline="30000" dirty="0">
                  <a:latin typeface="Cambria Math" panose="02040503050406030204" pitchFamily="18" charset="0"/>
                </a:endParaRPr>
              </a:p>
              <a:p>
                <a:endParaRPr lang="en-US" altLang="ja-JP" baseline="30000" dirty="0" smtClean="0">
                  <a:latin typeface="Cambria Math" panose="02040503050406030204" pitchFamily="18" charset="0"/>
                </a:endParaRPr>
              </a:p>
              <a:p>
                <a:r>
                  <a:rPr lang="ja-JP" altLang="en-US" dirty="0" smtClean="0">
                    <a:latin typeface="Cambria Math" panose="02040503050406030204" pitchFamily="18" charset="0"/>
                  </a:rPr>
                  <a:t>となる．</a:t>
                </a:r>
                <a:endParaRPr lang="en-US" altLang="ja-JP" baseline="30000" dirty="0">
                  <a:latin typeface="Cambria Math" panose="02040503050406030204" pitchFamily="18" charset="0"/>
                </a:endParaRPr>
              </a:p>
              <a:p>
                <a:endParaRPr lang="en-US" altLang="ja-JP" baseline="30000" dirty="0"/>
              </a:p>
            </p:txBody>
          </p:sp>
        </mc:Choice>
        <mc:Fallback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725" y="1541832"/>
                <a:ext cx="7602279" cy="5295104"/>
              </a:xfrm>
              <a:prstGeom prst="rect">
                <a:avLst/>
              </a:prstGeom>
              <a:blipFill>
                <a:blip r:embed="rId5"/>
                <a:stretch>
                  <a:fillRect l="-722" t="-92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/>
          <p:cNvSpPr/>
          <p:nvPr/>
        </p:nvSpPr>
        <p:spPr>
          <a:xfrm>
            <a:off x="5746898" y="1625707"/>
            <a:ext cx="3417606" cy="44554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</a:rPr>
              <a:t>☟</a:t>
            </a:r>
            <a:r>
              <a:rPr lang="ja-JP" altLang="en-US" sz="1400" dirty="0" smtClean="0">
                <a:solidFill>
                  <a:schemeClr val="tx1"/>
                </a:solidFill>
              </a:rPr>
              <a:t>ポイント　等長変換よりノルム不変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5541264" y="4189384"/>
            <a:ext cx="2075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7616952" y="5686103"/>
            <a:ext cx="3426467" cy="44554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☜ポイント　こちらは各自確認すること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331638" y="4220472"/>
            <a:ext cx="2591315" cy="44554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</a:rPr>
              <a:t>C</a:t>
            </a:r>
            <a:r>
              <a:rPr lang="en-US" altLang="ja-JP" sz="1400" baseline="-25000" dirty="0" smtClean="0">
                <a:solidFill>
                  <a:schemeClr val="tx1"/>
                </a:solidFill>
              </a:rPr>
              <a:t>n+1</a:t>
            </a:r>
            <a:r>
              <a:rPr lang="ja-JP" altLang="en-US" sz="1400" dirty="0" smtClean="0">
                <a:solidFill>
                  <a:schemeClr val="tx1"/>
                </a:solidFill>
              </a:rPr>
              <a:t>～</a:t>
            </a:r>
            <a:r>
              <a:rPr lang="en-US" altLang="ja-JP" sz="1400" dirty="0" smtClean="0">
                <a:solidFill>
                  <a:schemeClr val="tx1"/>
                </a:solidFill>
              </a:rPr>
              <a:t>C</a:t>
            </a:r>
            <a:r>
              <a:rPr lang="en-US" altLang="ja-JP" sz="1400" baseline="-25000" dirty="0" smtClean="0">
                <a:solidFill>
                  <a:schemeClr val="tx1"/>
                </a:solidFill>
              </a:rPr>
              <a:t>m</a:t>
            </a:r>
            <a:r>
              <a:rPr lang="ja-JP" altLang="en-US" sz="1400" dirty="0" smtClean="0">
                <a:solidFill>
                  <a:schemeClr val="tx1"/>
                </a:solidFill>
              </a:rPr>
              <a:t>は誤差　ポイント☞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pic>
        <p:nvPicPr>
          <p:cNvPr id="20" name="オーディオ 1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6644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349"/>
    </mc:Choice>
    <mc:Fallback>
      <p:transition spd="slow" advTm="113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 animBg="1"/>
      <p:bldP spid="12" grpId="0" animBg="1"/>
      <p:bldP spid="8" grpId="0" animBg="1"/>
    </p:bldLst>
  </p:timing>
  <p:extLst>
    <p:ext uri="{3A86A75C-4F4B-4683-9AE1-C65F6400EC91}">
      <p14:laserTraceLst xmlns:p14="http://schemas.microsoft.com/office/powerpoint/2010/main">
        <p14:tracePtLst>
          <p14:tracePt t="10689" x="2786063" y="2466975"/>
          <p14:tracePt t="12857" x="0" y="0"/>
        </p14:tracePtLst>
        <p14:tracePtLst>
          <p14:tracePt t="13994" x="5602288" y="2489200"/>
          <p14:tracePt t="14921" x="5588000" y="2489200"/>
          <p14:tracePt t="14929" x="5573713" y="2489200"/>
          <p14:tracePt t="14937" x="5559425" y="2489200"/>
          <p14:tracePt t="14952" x="5545138" y="2489200"/>
          <p14:tracePt t="14969" x="5514975" y="2481263"/>
          <p14:tracePt t="14985" x="5508625" y="2474913"/>
          <p14:tracePt t="15002" x="5500688" y="2474913"/>
          <p14:tracePt t="15019" x="5486400" y="2474913"/>
          <p14:tracePt t="15035" x="5478463" y="2474913"/>
          <p14:tracePt t="15186" x="5464175" y="2474913"/>
          <p14:tracePt t="15193" x="5457825" y="2474913"/>
          <p14:tracePt t="15209" x="5443538" y="2474913"/>
          <p14:tracePt t="15219" x="5435600" y="2474913"/>
          <p14:tracePt t="15257" x="5427663" y="2474913"/>
          <p14:tracePt t="15265" x="5421313" y="2474913"/>
          <p14:tracePt t="15273" x="5413375" y="2474913"/>
          <p14:tracePt t="15286" x="5407025" y="2474913"/>
          <p14:tracePt t="15302" x="5392738" y="2474913"/>
          <p14:tracePt t="15319" x="5376863" y="2481263"/>
          <p14:tracePt t="15321" x="5370513" y="2481263"/>
          <p14:tracePt t="15335" x="5362575" y="2481263"/>
          <p14:tracePt t="15352" x="5348288" y="2481263"/>
          <p14:tracePt t="16105" x="0" y="0"/>
        </p14:tracePtLst>
        <p14:tracePtLst>
          <p14:tracePt t="21522" x="5537200" y="2481263"/>
          <p14:tracePt t="21762" x="5588000" y="2481263"/>
          <p14:tracePt t="21769" x="5697538" y="2489200"/>
          <p14:tracePt t="21777" x="5799138" y="2489200"/>
          <p14:tracePt t="21785" x="5892800" y="2489200"/>
          <p14:tracePt t="21801" x="6118225" y="2503488"/>
          <p14:tracePt t="21817" x="6313488" y="2517775"/>
          <p14:tracePt t="21834" x="6443663" y="2540000"/>
          <p14:tracePt t="21850" x="6488113" y="2554288"/>
          <p14:tracePt t="22457" x="0" y="0"/>
        </p14:tracePtLst>
        <p14:tracePtLst>
          <p14:tracePt t="32449" x="2540000" y="3019425"/>
          <p14:tracePt t="32946" x="2547938" y="3019425"/>
          <p14:tracePt t="32979" x="2554288" y="3019425"/>
          <p14:tracePt t="33009" x="2568575" y="3019425"/>
          <p14:tracePt t="33017" x="2590800" y="3019425"/>
          <p14:tracePt t="33025" x="2619375" y="3019425"/>
          <p14:tracePt t="33033" x="2641600" y="3019425"/>
          <p14:tracePt t="33047" x="2655888" y="3019425"/>
          <p14:tracePt t="33065" x="2706688" y="3019425"/>
          <p14:tracePt t="33609" x="2714625" y="3019425"/>
          <p14:tracePt t="33617" x="2743200" y="3025775"/>
          <p14:tracePt t="33625" x="2757488" y="3033713"/>
          <p14:tracePt t="33633" x="2779713" y="3040063"/>
          <p14:tracePt t="33647" x="2801938" y="3048000"/>
          <p14:tracePt t="33664" x="2822575" y="3055938"/>
          <p14:tracePt t="33680" x="2852738" y="3062288"/>
          <p14:tracePt t="34168" x="0" y="0"/>
        </p14:tracePtLst>
        <p14:tracePtLst>
          <p14:tracePt t="34730" x="3403600" y="3070225"/>
          <p14:tracePt t="35082" x="3411538" y="3070225"/>
          <p14:tracePt t="35089" x="3446463" y="3070225"/>
          <p14:tracePt t="35097" x="3482975" y="3070225"/>
          <p14:tracePt t="35113" x="3548063" y="3070225"/>
          <p14:tracePt t="35130" x="3621088" y="3076575"/>
          <p14:tracePt t="35147" x="3649663" y="3084513"/>
          <p14:tracePt t="35209" x="3649663" y="3090863"/>
          <p14:tracePt t="35586" x="3657600" y="3090863"/>
          <p14:tracePt t="36153" x="3679825" y="3090863"/>
          <p14:tracePt t="36161" x="3694113" y="3098800"/>
          <p14:tracePt t="36169" x="3700463" y="3098800"/>
          <p14:tracePt t="36180" x="3716338" y="3098800"/>
          <p14:tracePt t="36196" x="3730625" y="3098800"/>
          <p14:tracePt t="36213" x="3736975" y="3098800"/>
          <p14:tracePt t="37089" x="0" y="0"/>
        </p14:tracePtLst>
        <p14:tracePtLst>
          <p14:tracePt t="46209" x="7851775" y="4157663"/>
          <p14:tracePt t="48145" x="0" y="0"/>
        </p14:tracePtLst>
        <p14:tracePtLst>
          <p14:tracePt t="48889" x="6459538" y="3621088"/>
          <p14:tracePt t="49265" x="6459538" y="3629025"/>
          <p14:tracePt t="49361" x="6465888" y="3629025"/>
          <p14:tracePt t="49369" x="6480175" y="3635375"/>
          <p14:tracePt t="49377" x="6516688" y="3657600"/>
          <p14:tracePt t="49393" x="6575425" y="3694113"/>
          <p14:tracePt t="49409" x="6626225" y="3736975"/>
          <p14:tracePt t="49426" x="6691313" y="3767138"/>
          <p14:tracePt t="49443" x="6734175" y="3795713"/>
          <p14:tracePt t="49460" x="6764338" y="3810000"/>
          <p14:tracePt t="49476" x="6784975" y="3824288"/>
          <p14:tracePt t="49493" x="6799263" y="3824288"/>
          <p14:tracePt t="49510" x="6807200" y="3838575"/>
          <p14:tracePt t="49526" x="6821488" y="3846513"/>
          <p14:tracePt t="49543" x="6865938" y="3868738"/>
          <p14:tracePt t="49545" x="6886575" y="3875088"/>
          <p14:tracePt t="49560" x="6908800" y="3889375"/>
          <p14:tracePt t="49576" x="6988175" y="3925888"/>
          <p14:tracePt t="49593" x="7024688" y="3940175"/>
          <p14:tracePt t="49610" x="7046913" y="3948113"/>
          <p14:tracePt t="49626" x="7053263" y="3954463"/>
          <p14:tracePt t="49643" x="7083425" y="3976688"/>
          <p14:tracePt t="49659" x="7148513" y="3998913"/>
          <p14:tracePt t="49676" x="7191375" y="4005263"/>
          <p14:tracePt t="49693" x="7235825" y="4021138"/>
          <p14:tracePt t="49709" x="7250113" y="4027488"/>
          <p14:tracePt t="49726" x="7256463" y="4027488"/>
          <p14:tracePt t="49809" x="7256463" y="4035425"/>
          <p14:tracePt t="49817" x="7272338" y="4049713"/>
          <p14:tracePt t="49833" x="7286625" y="4056063"/>
          <p14:tracePt t="49843" x="7300913" y="4064000"/>
          <p14:tracePt t="49859" x="7315200" y="4078288"/>
          <p14:tracePt t="49876" x="7351713" y="4092575"/>
          <p14:tracePt t="49893" x="7388225" y="4106863"/>
          <p14:tracePt t="49909" x="7431088" y="4122738"/>
          <p14:tracePt t="49926" x="7459663" y="4129088"/>
          <p14:tracePt t="49943" x="7481888" y="4129088"/>
          <p14:tracePt t="49945" x="7481888" y="4137025"/>
          <p14:tracePt t="50696" x="0" y="0"/>
        </p14:tracePtLst>
        <p14:tracePtLst>
          <p14:tracePt t="51361" x="7947025" y="4137025"/>
          <p14:tracePt t="53176" x="0" y="0"/>
        </p14:tracePtLst>
        <p14:tracePtLst>
          <p14:tracePt t="54193" x="5748338" y="3548063"/>
          <p14:tracePt t="54697" x="0" y="0"/>
        </p14:tracePtLst>
        <p14:tracePtLst>
          <p14:tracePt t="55497" x="5740400" y="4071938"/>
          <p14:tracePt t="55897" x="0" y="0"/>
        </p14:tracePtLst>
        <p14:tracePtLst>
          <p14:tracePt t="57697" x="5630863" y="3302000"/>
          <p14:tracePt t="57833" x="5638800" y="3302000"/>
          <p14:tracePt t="57889" x="5653088" y="3302000"/>
          <p14:tracePt t="57897" x="5689600" y="3302000"/>
          <p14:tracePt t="57907" x="5718175" y="3316288"/>
          <p14:tracePt t="57924" x="5813425" y="3330575"/>
          <p14:tracePt t="57941" x="6002338" y="3360738"/>
          <p14:tracePt t="57957" x="6226175" y="3389313"/>
          <p14:tracePt t="57974" x="6451600" y="3411538"/>
          <p14:tracePt t="57991" x="6654800" y="3440113"/>
          <p14:tracePt t="57993" x="6748463" y="3440113"/>
          <p14:tracePt t="58007" x="6829425" y="3446463"/>
          <p14:tracePt t="58024" x="6967538" y="3454400"/>
          <p14:tracePt t="58040" x="7024688" y="3454400"/>
          <p14:tracePt t="58057" x="7053263" y="3454400"/>
          <p14:tracePt t="58074" x="7075488" y="3454400"/>
          <p14:tracePt t="58129" x="7083425" y="3454400"/>
          <p14:tracePt t="58137" x="7112000" y="3454400"/>
          <p14:tracePt t="58144" x="7162800" y="3454400"/>
          <p14:tracePt t="58157" x="7227888" y="3454400"/>
          <p14:tracePt t="58174" x="7380288" y="3454400"/>
          <p14:tracePt t="58191" x="7540625" y="3446463"/>
          <p14:tracePt t="58192" x="7612063" y="3446463"/>
          <p14:tracePt t="58207" x="7662863" y="3446463"/>
          <p14:tracePt t="58224" x="7713663" y="3446463"/>
          <p14:tracePt t="58576" x="7713663" y="3468688"/>
          <p14:tracePt t="58584" x="7699375" y="3519488"/>
          <p14:tracePt t="58592" x="7685088" y="3548063"/>
          <p14:tracePt t="58607" x="7678738" y="3584575"/>
          <p14:tracePt t="58624" x="7642225" y="3671888"/>
          <p14:tracePt t="58625" x="7634288" y="3700463"/>
          <p14:tracePt t="58640" x="7620000" y="3767138"/>
          <p14:tracePt t="58657" x="7620000" y="3802063"/>
          <p14:tracePt t="58674" x="7620000" y="3817938"/>
          <p14:tracePt t="58690" x="7620000" y="3832225"/>
          <p14:tracePt t="58707" x="7612063" y="3860800"/>
          <p14:tracePt t="58724" x="7612063" y="3883025"/>
          <p14:tracePt t="58740" x="7605713" y="3919538"/>
          <p14:tracePt t="58757" x="7605713" y="3954463"/>
          <p14:tracePt t="58774" x="7605713" y="3976688"/>
          <p14:tracePt t="58791" x="7605713" y="3984625"/>
          <p14:tracePt t="58849" x="7605713" y="3990975"/>
          <p14:tracePt t="58857" x="7597775" y="4013200"/>
          <p14:tracePt t="58865" x="7597775" y="4027488"/>
          <p14:tracePt t="58874" x="7597775" y="4035425"/>
          <p14:tracePt t="58890" x="7591425" y="4049713"/>
          <p14:tracePt t="58907" x="7591425" y="4056063"/>
          <p14:tracePt t="59209" x="7577138" y="4056063"/>
          <p14:tracePt t="59217" x="7540625" y="4056063"/>
          <p14:tracePt t="59233" x="7394575" y="4056063"/>
          <p14:tracePt t="59241" x="7315200" y="4056063"/>
          <p14:tracePt t="59257" x="7097713" y="4056063"/>
          <p14:tracePt t="59274" x="6886575" y="4056063"/>
          <p14:tracePt t="59290" x="6727825" y="4049713"/>
          <p14:tracePt t="59307" x="6626225" y="4049713"/>
          <p14:tracePt t="59323" x="6575425" y="4035425"/>
          <p14:tracePt t="59340" x="6530975" y="4035425"/>
          <p14:tracePt t="59357" x="6510338" y="4035425"/>
          <p14:tracePt t="59373" x="6488113" y="4035425"/>
          <p14:tracePt t="59390" x="6443663" y="4035425"/>
          <p14:tracePt t="59407" x="6408738" y="4035425"/>
          <p14:tracePt t="59408" x="6378575" y="4041775"/>
          <p14:tracePt t="59423" x="6335713" y="4049713"/>
          <p14:tracePt t="59440" x="6248400" y="4049713"/>
          <p14:tracePt t="59457" x="6175375" y="4056063"/>
          <p14:tracePt t="59473" x="6132513" y="4056063"/>
          <p14:tracePt t="59490" x="6067425" y="4056063"/>
          <p14:tracePt t="59507" x="6002338" y="4056063"/>
          <p14:tracePt t="59524" x="5921375" y="4056063"/>
          <p14:tracePt t="59540" x="5878513" y="4056063"/>
          <p14:tracePt t="59557" x="5864225" y="4056063"/>
          <p14:tracePt t="59574" x="5856288" y="4056063"/>
          <p14:tracePt t="59681" x="5849938" y="4056063"/>
          <p14:tracePt t="59688" x="5819775" y="4056063"/>
          <p14:tracePt t="59696" x="5791200" y="4056063"/>
          <p14:tracePt t="59707" x="5762625" y="4056063"/>
          <p14:tracePt t="59723" x="5711825" y="4056063"/>
          <p14:tracePt t="59740" x="5667375" y="4056063"/>
          <p14:tracePt t="59757" x="5653088" y="4056063"/>
          <p14:tracePt t="60049" x="5646738" y="4056063"/>
          <p14:tracePt t="60057" x="5638800" y="4056063"/>
          <p14:tracePt t="60065" x="5638800" y="4041775"/>
          <p14:tracePt t="60073" x="5638800" y="4021138"/>
          <p14:tracePt t="60090" x="5638800" y="3976688"/>
          <p14:tracePt t="60107" x="5638800" y="3919538"/>
          <p14:tracePt t="60123" x="5638800" y="3868738"/>
          <p14:tracePt t="60140" x="5638800" y="3810000"/>
          <p14:tracePt t="60157" x="5638800" y="3744913"/>
          <p14:tracePt t="60173" x="5638800" y="3700463"/>
          <p14:tracePt t="60190" x="5638800" y="3649663"/>
          <p14:tracePt t="60206" x="5638800" y="3621088"/>
          <p14:tracePt t="60208" x="5638800" y="3598863"/>
          <p14:tracePt t="60223" x="5638800" y="3584575"/>
          <p14:tracePt t="60240" x="5638800" y="3541713"/>
          <p14:tracePt t="60257" x="5638800" y="3505200"/>
          <p14:tracePt t="60273" x="5638800" y="3468688"/>
          <p14:tracePt t="60290" x="5646738" y="3440113"/>
          <p14:tracePt t="60307" x="5646738" y="3425825"/>
          <p14:tracePt t="60323" x="5646738" y="3403600"/>
          <p14:tracePt t="60340" x="5646738" y="3395663"/>
          <p14:tracePt t="60356" x="5646738" y="3381375"/>
          <p14:tracePt t="60373" x="5653088" y="3381375"/>
          <p14:tracePt t="60441" x="5653088" y="3360738"/>
          <p14:tracePt t="60448" x="5653088" y="3344863"/>
          <p14:tracePt t="60457" x="5661025" y="3338513"/>
          <p14:tracePt t="60473" x="5661025" y="3324225"/>
          <p14:tracePt t="60673" x="5667375" y="3324225"/>
          <p14:tracePt t="60792" x="5697538" y="3324225"/>
          <p14:tracePt t="60801" x="5748338" y="3324225"/>
          <p14:tracePt t="60808" x="5819775" y="3324225"/>
          <p14:tracePt t="60823" x="5907088" y="3330575"/>
          <p14:tracePt t="60840" x="6183313" y="3344863"/>
          <p14:tracePt t="60856" x="6321425" y="3344863"/>
          <p14:tracePt t="60873" x="6392863" y="3352800"/>
          <p14:tracePt t="60890" x="6443663" y="3360738"/>
          <p14:tracePt t="60906" x="6459538" y="3367088"/>
          <p14:tracePt t="60923" x="6488113" y="3367088"/>
          <p14:tracePt t="60940" x="6524625" y="3367088"/>
          <p14:tracePt t="60956" x="6604000" y="3367088"/>
          <p14:tracePt t="60973" x="6713538" y="3367088"/>
          <p14:tracePt t="60990" x="6835775" y="3367088"/>
          <p14:tracePt t="61006" x="6937375" y="3367088"/>
          <p14:tracePt t="61023" x="6996113" y="3367088"/>
          <p14:tracePt t="61024" x="7024688" y="3367088"/>
          <p14:tracePt t="61040" x="7046913" y="3367088"/>
          <p14:tracePt t="61041" x="7053263" y="3367088"/>
          <p14:tracePt t="61057" x="7097713" y="3367088"/>
          <p14:tracePt t="61073" x="7140575" y="3367088"/>
          <p14:tracePt t="61090" x="7199313" y="3367088"/>
          <p14:tracePt t="61106" x="7256463" y="3367088"/>
          <p14:tracePt t="61123" x="7272338" y="3367088"/>
          <p14:tracePt t="61296" x="7292975" y="3367088"/>
          <p14:tracePt t="61305" x="7337425" y="3375025"/>
          <p14:tracePt t="61312" x="7402513" y="3381375"/>
          <p14:tracePt t="61323" x="7445375" y="3381375"/>
          <p14:tracePt t="61340" x="7496175" y="3381375"/>
          <p14:tracePt t="61356" x="7504113" y="3381375"/>
          <p14:tracePt t="61425" x="7504113" y="3389313"/>
          <p14:tracePt t="61649" x="7504113" y="3425825"/>
          <p14:tracePt t="61657" x="7504113" y="3476625"/>
          <p14:tracePt t="61666" x="7510463" y="3505200"/>
          <p14:tracePt t="61673" x="7518400" y="3527425"/>
          <p14:tracePt t="61690" x="7518400" y="3598863"/>
          <p14:tracePt t="61706" x="7526338" y="3686175"/>
          <p14:tracePt t="61723" x="7532688" y="3781425"/>
          <p14:tracePt t="61739" x="7554913" y="3875088"/>
          <p14:tracePt t="61756" x="7561263" y="3925888"/>
          <p14:tracePt t="61773" x="7561263" y="3970338"/>
          <p14:tracePt t="61789" x="7569200" y="3990975"/>
          <p14:tracePt t="61806" x="7569200" y="4013200"/>
          <p14:tracePt t="61823" x="7569200" y="4027488"/>
          <p14:tracePt t="61825" x="7569200" y="4035425"/>
          <p14:tracePt t="61841" x="7569200" y="4041775"/>
          <p14:tracePt t="61865" x="7569200" y="4049713"/>
          <p14:tracePt t="61984" x="7569200" y="4056063"/>
          <p14:tracePt t="62432" x="0" y="0"/>
        </p14:tracePtLst>
        <p14:tracePtLst>
          <p14:tracePt t="64817" x="5565775" y="4289425"/>
          <p14:tracePt t="66009" x="0" y="0"/>
        </p14:tracePtLst>
        <p14:tracePtLst>
          <p14:tracePt t="66601" x="5630863" y="4710113"/>
          <p14:tracePt t="69201" x="0" y="0"/>
        </p14:tracePtLst>
        <p14:tracePtLst>
          <p14:tracePt t="70497" x="7786688" y="4267200"/>
          <p14:tracePt t="72529" x="0" y="0"/>
        </p14:tracePtLst>
        <p14:tracePtLst>
          <p14:tracePt t="83625" x="5827713" y="4637088"/>
          <p14:tracePt t="84441" x="5827713" y="4594225"/>
          <p14:tracePt t="84448" x="5827713" y="4564063"/>
          <p14:tracePt t="84456" x="5827713" y="4549775"/>
          <p14:tracePt t="84467" x="5827713" y="4521200"/>
          <p14:tracePt t="84484" x="5827713" y="4470400"/>
          <p14:tracePt t="84500" x="5819775" y="4441825"/>
          <p14:tracePt t="84517" x="5819775" y="4405313"/>
          <p14:tracePt t="84533" x="5819775" y="4391025"/>
          <p14:tracePt t="84550" x="5819775" y="4383088"/>
          <p14:tracePt t="84567" x="5813425" y="4368800"/>
          <p14:tracePt t="84568" x="5813425" y="4360863"/>
          <p14:tracePt t="84583" x="5813425" y="4346575"/>
          <p14:tracePt t="84600" x="5813425" y="4281488"/>
          <p14:tracePt t="84617" x="5813425" y="4238625"/>
          <p14:tracePt t="84633" x="5813425" y="4187825"/>
          <p14:tracePt t="84650" x="5813425" y="4137025"/>
          <p14:tracePt t="84667" x="5813425" y="4086225"/>
          <p14:tracePt t="84683" x="5813425" y="4056063"/>
          <p14:tracePt t="84700" x="5813425" y="4035425"/>
          <p14:tracePt t="84717" x="5813425" y="3990975"/>
          <p14:tracePt t="84733" x="5813425" y="3933825"/>
          <p14:tracePt t="84750" x="5813425" y="3883025"/>
          <p14:tracePt t="84767" x="5813425" y="3824288"/>
          <p14:tracePt t="84769" x="5813425" y="3795713"/>
          <p14:tracePt t="84783" x="5813425" y="3781425"/>
          <p14:tracePt t="84800" x="5813425" y="3722688"/>
          <p14:tracePt t="84817" x="5819775" y="3694113"/>
          <p14:tracePt t="84833" x="5819775" y="3671888"/>
          <p14:tracePt t="84850" x="5819775" y="3643313"/>
          <p14:tracePt t="84867" x="5819775" y="3621088"/>
          <p14:tracePt t="84883" x="5827713" y="3598863"/>
          <p14:tracePt t="84900" x="5827713" y="3570288"/>
          <p14:tracePt t="84917" x="5827713" y="3533775"/>
          <p14:tracePt t="84934" x="5827713" y="3505200"/>
          <p14:tracePt t="84950" x="5827713" y="3482975"/>
          <p14:tracePt t="84967" x="5834063" y="3468688"/>
          <p14:tracePt t="84969" x="5834063" y="3462338"/>
          <p14:tracePt t="84984" x="5834063" y="3454400"/>
          <p14:tracePt t="85080" x="5834063" y="3446463"/>
          <p14:tracePt t="85392" x="5842000" y="3446463"/>
          <p14:tracePt t="87144" x="5842000" y="3454400"/>
          <p14:tracePt t="87152" x="5842000" y="3468688"/>
          <p14:tracePt t="87160" x="5842000" y="3548063"/>
          <p14:tracePt t="87168" x="5842000" y="3598863"/>
          <p14:tracePt t="87183" x="5842000" y="3621088"/>
          <p14:tracePt t="87199" x="5834063" y="3700463"/>
          <p14:tracePt t="87216" x="5834063" y="3802063"/>
          <p14:tracePt t="87233" x="5834063" y="3852863"/>
          <p14:tracePt t="87249" x="5834063" y="3883025"/>
          <p14:tracePt t="87266" x="5834063" y="3903663"/>
          <p14:tracePt t="87283" x="5834063" y="3925888"/>
          <p14:tracePt t="87299" x="5834063" y="3933825"/>
          <p14:tracePt t="87316" x="5834063" y="3940175"/>
          <p14:tracePt t="87333" x="5834063" y="3954463"/>
          <p14:tracePt t="87349" x="5834063" y="3970338"/>
          <p14:tracePt t="87366" x="5834063" y="3976688"/>
          <p14:tracePt t="87383" x="5834063" y="3984625"/>
          <p14:tracePt t="87448" x="5834063" y="3990975"/>
          <p14:tracePt t="87456" x="5834063" y="4005263"/>
          <p14:tracePt t="87466" x="5834063" y="4027488"/>
          <p14:tracePt t="87483" x="5834063" y="4056063"/>
          <p14:tracePt t="87499" x="5834063" y="4092575"/>
          <p14:tracePt t="87516" x="5834063" y="4122738"/>
          <p14:tracePt t="87533" x="5834063" y="4129088"/>
          <p14:tracePt t="87549" x="5834063" y="4143375"/>
          <p14:tracePt t="89072" x="0" y="0"/>
        </p14:tracePtLst>
        <p14:tracePtLst>
          <p14:tracePt t="100321" x="5421313" y="5892800"/>
          <p14:tracePt t="100457" x="5421313" y="5900738"/>
          <p14:tracePt t="100681" x="5427663" y="5900738"/>
          <p14:tracePt t="100688" x="5443538" y="5900738"/>
          <p14:tracePt t="100697" x="5494338" y="5900738"/>
          <p14:tracePt t="100713" x="5638800" y="5900738"/>
          <p14:tracePt t="100729" x="5827713" y="5884863"/>
          <p14:tracePt t="100746" x="6002338" y="5864225"/>
          <p14:tracePt t="100762" x="6132513" y="5864225"/>
          <p14:tracePt t="100779" x="6189663" y="5864225"/>
          <p14:tracePt t="100796" x="6197600" y="5864225"/>
          <p14:tracePt t="100936" x="6205538" y="5864225"/>
          <p14:tracePt t="100960" x="6248400" y="5864225"/>
          <p14:tracePt t="100969" x="6307138" y="5864225"/>
          <p14:tracePt t="100979" x="6386513" y="5864225"/>
          <p14:tracePt t="100996" x="6530975" y="5864225"/>
          <p14:tracePt t="101012" x="6705600" y="5864225"/>
          <p14:tracePt t="101029" x="6835775" y="5870575"/>
          <p14:tracePt t="101046" x="6923088" y="5884863"/>
          <p14:tracePt t="101048" x="6951663" y="5892800"/>
          <p14:tracePt t="101062" x="6967538" y="5900738"/>
          <p14:tracePt t="101079" x="6981825" y="5900738"/>
          <p14:tracePt t="101096" x="7010400" y="5900738"/>
          <p14:tracePt t="101129" x="7032625" y="5900738"/>
          <p14:tracePt t="101147" x="7075488" y="5900738"/>
          <p14:tracePt t="101162" x="7104063" y="5900738"/>
          <p14:tracePt t="101180" x="7134225" y="5900738"/>
          <p14:tracePt t="101196" x="7140575" y="5900738"/>
          <p14:tracePt t="101212" x="7148513" y="5900738"/>
          <p14:tracePt t="101392" x="7170738" y="5907088"/>
          <p14:tracePt t="101401" x="7199313" y="5915025"/>
          <p14:tracePt t="101408" x="7227888" y="5915025"/>
          <p14:tracePt t="101417" x="7250113" y="5921375"/>
          <p14:tracePt t="101429" x="7256463" y="5921375"/>
          <p14:tracePt t="101445" x="7264400" y="5921375"/>
          <p14:tracePt t="102440" x="0" y="0"/>
        </p14:tracePtLst>
        <p14:tracePtLst>
          <p14:tracePt t="105425" x="5029200" y="6096000"/>
          <p14:tracePt t="105665" x="5051425" y="6096000"/>
          <p14:tracePt t="105672" x="5087938" y="6096000"/>
          <p14:tracePt t="105681" x="5122863" y="6096000"/>
          <p14:tracePt t="105694" x="5173663" y="6096000"/>
          <p14:tracePt t="105711" x="5291138" y="6096000"/>
          <p14:tracePt t="105713" x="5326063" y="6096000"/>
          <p14:tracePt t="105728" x="5413375" y="6096000"/>
          <p14:tracePt t="105744" x="5472113" y="6096000"/>
          <p14:tracePt t="105762" x="5522913" y="6103938"/>
          <p14:tracePt t="105778" x="5559425" y="6110288"/>
          <p14:tracePt t="105794" x="5595938" y="6118225"/>
          <p14:tracePt t="105811" x="5624513" y="6118225"/>
          <p14:tracePt t="105828" x="5646738" y="6118225"/>
          <p14:tracePt t="105844" x="5667375" y="6118225"/>
          <p14:tracePt t="105861" x="5697538" y="6118225"/>
          <p14:tracePt t="105878" x="5726113" y="6124575"/>
          <p14:tracePt t="105894" x="5776913" y="6124575"/>
          <p14:tracePt t="105911" x="5842000" y="6124575"/>
          <p14:tracePt t="105912" x="5878513" y="6124575"/>
          <p14:tracePt t="105928" x="5965825" y="6124575"/>
          <p14:tracePt t="105944" x="6053138" y="6124575"/>
          <p14:tracePt t="105961" x="6132513" y="6124575"/>
          <p14:tracePt t="105978" x="6169025" y="6124575"/>
          <p14:tracePt t="105994" x="6175375" y="6124575"/>
          <p14:tracePt t="106136" x="6183313" y="6124575"/>
          <p14:tracePt t="106185" x="6211888" y="6118225"/>
          <p14:tracePt t="106192" x="6256338" y="6118225"/>
          <p14:tracePt t="106200" x="6291263" y="6110288"/>
          <p14:tracePt t="106211" x="6342063" y="6110288"/>
          <p14:tracePt t="106228" x="6459538" y="6103938"/>
          <p14:tracePt t="106244" x="6538913" y="6088063"/>
          <p14:tracePt t="106261" x="6581775" y="6081713"/>
          <p14:tracePt t="107120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043"/>
          </a:xfrm>
        </p:spPr>
        <p:txBody>
          <a:bodyPr/>
          <a:lstStyle/>
          <a:p>
            <a:pPr algn="ctr"/>
            <a:r>
              <a:rPr lang="ja-JP" altLang="en-US" dirty="0" smtClean="0"/>
              <a:t>応用例　多項式による補間</a:t>
            </a:r>
            <a:endParaRPr kumimoji="1" lang="ja-JP" altLang="en-US" dirty="0"/>
          </a:p>
        </p:txBody>
      </p:sp>
      <p:grpSp>
        <p:nvGrpSpPr>
          <p:cNvPr id="41" name="グループ化 40"/>
          <p:cNvGrpSpPr/>
          <p:nvPr/>
        </p:nvGrpSpPr>
        <p:grpSpPr>
          <a:xfrm>
            <a:off x="2269236" y="1938528"/>
            <a:ext cx="6099048" cy="2849880"/>
            <a:chOff x="1373124" y="1865376"/>
            <a:chExt cx="6099048" cy="2849880"/>
          </a:xfrm>
        </p:grpSpPr>
        <p:cxnSp>
          <p:nvCxnSpPr>
            <p:cNvPr id="14" name="直線矢印コネクタ 13"/>
            <p:cNvCxnSpPr/>
            <p:nvPr/>
          </p:nvCxnSpPr>
          <p:spPr>
            <a:xfrm flipV="1">
              <a:off x="1373124" y="4291512"/>
              <a:ext cx="6099048" cy="1188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 flipH="1" flipV="1">
              <a:off x="1612104" y="1865376"/>
              <a:ext cx="21624" cy="28498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グループ化 27"/>
          <p:cNvGrpSpPr/>
          <p:nvPr/>
        </p:nvGrpSpPr>
        <p:grpSpPr>
          <a:xfrm>
            <a:off x="1914517" y="2846570"/>
            <a:ext cx="1372031" cy="1971174"/>
            <a:chOff x="2691757" y="2700266"/>
            <a:chExt cx="1372031" cy="1971174"/>
          </a:xfrm>
        </p:grpSpPr>
        <p:sp>
          <p:nvSpPr>
            <p:cNvPr id="6" name="楕円 5"/>
            <p:cNvSpPr/>
            <p:nvPr/>
          </p:nvSpPr>
          <p:spPr>
            <a:xfrm>
              <a:off x="3694176" y="2825496"/>
              <a:ext cx="137160" cy="118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正方形/長方形 16"/>
                <p:cNvSpPr/>
                <p:nvPr/>
              </p:nvSpPr>
              <p:spPr>
                <a:xfrm>
                  <a:off x="3590197" y="4302108"/>
                  <a:ext cx="4735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ja-JP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>
            <p:sp>
              <p:nvSpPr>
                <p:cNvPr id="17" name="正方形/長方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0197" y="4302108"/>
                  <a:ext cx="47359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正方形/長方形 17"/>
                <p:cNvSpPr/>
                <p:nvPr/>
              </p:nvSpPr>
              <p:spPr>
                <a:xfrm>
                  <a:off x="2691757" y="2700266"/>
                  <a:ext cx="47525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en-US" altLang="ja-JP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>
            <p:sp>
              <p:nvSpPr>
                <p:cNvPr id="18" name="正方形/長方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1757" y="2700266"/>
                  <a:ext cx="475258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直線コネクタ 19"/>
            <p:cNvCxnSpPr/>
            <p:nvPr/>
          </p:nvCxnSpPr>
          <p:spPr>
            <a:xfrm flipH="1" flipV="1">
              <a:off x="3762756" y="2884932"/>
              <a:ext cx="9144" cy="14142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>
              <a:stCxn id="6" idx="6"/>
            </p:cNvCxnSpPr>
            <p:nvPr/>
          </p:nvCxnSpPr>
          <p:spPr>
            <a:xfrm flipH="1">
              <a:off x="3307080" y="2884932"/>
              <a:ext cx="524256" cy="1358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グループ化 42"/>
          <p:cNvGrpSpPr/>
          <p:nvPr/>
        </p:nvGrpSpPr>
        <p:grpSpPr>
          <a:xfrm>
            <a:off x="1914517" y="2554341"/>
            <a:ext cx="5992228" cy="2261879"/>
            <a:chOff x="1018405" y="2481189"/>
            <a:chExt cx="5992228" cy="2261879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2932176" y="2493264"/>
              <a:ext cx="3791712" cy="1353312"/>
              <a:chOff x="2932176" y="2493264"/>
              <a:chExt cx="3791712" cy="1353312"/>
            </a:xfrm>
          </p:grpSpPr>
          <p:sp>
            <p:nvSpPr>
              <p:cNvPr id="7" name="楕円 6"/>
              <p:cNvSpPr/>
              <p:nvPr/>
            </p:nvSpPr>
            <p:spPr>
              <a:xfrm>
                <a:off x="2932176" y="2493264"/>
                <a:ext cx="137160" cy="11887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楕円 7"/>
              <p:cNvSpPr/>
              <p:nvPr/>
            </p:nvSpPr>
            <p:spPr>
              <a:xfrm>
                <a:off x="3870960" y="2612136"/>
                <a:ext cx="137160" cy="11887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楕円 8"/>
              <p:cNvSpPr/>
              <p:nvPr/>
            </p:nvSpPr>
            <p:spPr>
              <a:xfrm>
                <a:off x="4663440" y="3169920"/>
                <a:ext cx="137160" cy="11887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楕円 9"/>
              <p:cNvSpPr/>
              <p:nvPr/>
            </p:nvSpPr>
            <p:spPr>
              <a:xfrm>
                <a:off x="5455920" y="3727704"/>
                <a:ext cx="137160" cy="11887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楕円 10"/>
              <p:cNvSpPr/>
              <p:nvPr/>
            </p:nvSpPr>
            <p:spPr>
              <a:xfrm>
                <a:off x="6586728" y="3724584"/>
                <a:ext cx="137160" cy="11887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9" name="グループ化 28"/>
            <p:cNvGrpSpPr/>
            <p:nvPr/>
          </p:nvGrpSpPr>
          <p:grpSpPr>
            <a:xfrm>
              <a:off x="1018405" y="2481189"/>
              <a:ext cx="5992228" cy="2261879"/>
              <a:chOff x="-769085" y="2432744"/>
              <a:chExt cx="5992228" cy="2261879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1" name="正方形/長方形 30"/>
                  <p:cNvSpPr/>
                  <p:nvPr/>
                </p:nvSpPr>
                <p:spPr>
                  <a:xfrm>
                    <a:off x="1934234" y="4325291"/>
                    <a:ext cx="44621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oMath>
                      </m:oMathPara>
                    </a14:m>
                    <a:endParaRPr lang="ja-JP" altLang="en-US" dirty="0"/>
                  </a:p>
                </p:txBody>
              </p:sp>
            </mc:Choice>
            <mc:Fallback>
              <p:sp>
                <p:nvSpPr>
                  <p:cNvPr id="31" name="正方形/長方形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4234" y="4325291"/>
                    <a:ext cx="446212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2" name="正方形/長方形 31"/>
                  <p:cNvSpPr/>
                  <p:nvPr/>
                </p:nvSpPr>
                <p:spPr>
                  <a:xfrm>
                    <a:off x="-769085" y="2432744"/>
                    <a:ext cx="44788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oMath>
                      </m:oMathPara>
                    </a14:m>
                    <a:endParaRPr lang="ja-JP" altLang="en-US" dirty="0"/>
                  </a:p>
                </p:txBody>
              </p:sp>
            </mc:Choice>
            <mc:Fallback>
              <p:sp>
                <p:nvSpPr>
                  <p:cNvPr id="32" name="正方形/長方形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769085" y="2432744"/>
                    <a:ext cx="44788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直線コネクタ 32"/>
              <p:cNvCxnSpPr/>
              <p:nvPr/>
            </p:nvCxnSpPr>
            <p:spPr>
              <a:xfrm flipV="1">
                <a:off x="2152050" y="2528204"/>
                <a:ext cx="2962" cy="183373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 flipH="1">
                <a:off x="-243966" y="2638599"/>
                <a:ext cx="2396016" cy="5943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4" name="正方形/長方形 63"/>
                  <p:cNvSpPr/>
                  <p:nvPr/>
                </p:nvSpPr>
                <p:spPr>
                  <a:xfrm>
                    <a:off x="4718582" y="4294230"/>
                    <a:ext cx="50456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</m:oMath>
                      </m:oMathPara>
                    </a14:m>
                    <a:endParaRPr lang="ja-JP" altLang="en-US" dirty="0"/>
                  </a:p>
                </p:txBody>
              </p:sp>
            </mc:Choice>
            <mc:Fallback>
              <p:sp>
                <p:nvSpPr>
                  <p:cNvPr id="64" name="正方形/長方形 6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18582" y="4294230"/>
                    <a:ext cx="50456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5" name="直線コネクタ 64"/>
              <p:cNvCxnSpPr/>
              <p:nvPr/>
            </p:nvCxnSpPr>
            <p:spPr>
              <a:xfrm flipV="1">
                <a:off x="4864856" y="3679259"/>
                <a:ext cx="0" cy="56221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>
              <a:xfrm flipH="1">
                <a:off x="-153762" y="3735575"/>
                <a:ext cx="5018618" cy="7852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9" name="正方形/長方形 68"/>
                  <p:cNvSpPr/>
                  <p:nvPr/>
                </p:nvSpPr>
                <p:spPr>
                  <a:xfrm>
                    <a:off x="-759550" y="3570446"/>
                    <a:ext cx="50039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</m:oMath>
                      </m:oMathPara>
                    </a14:m>
                    <a:endParaRPr lang="ja-JP" altLang="en-US" dirty="0"/>
                  </a:p>
                </p:txBody>
              </p:sp>
            </mc:Choice>
            <mc:Fallback>
              <p:sp>
                <p:nvSpPr>
                  <p:cNvPr id="69" name="正方形/長方形 6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759550" y="3570446"/>
                    <a:ext cx="500393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正方形/長方形 38"/>
              <p:cNvSpPr/>
              <p:nvPr/>
            </p:nvSpPr>
            <p:spPr>
              <a:xfrm>
                <a:off x="976697" y="5167014"/>
                <a:ext cx="4342063" cy="972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ja-JP" altLang="en-US">
                        <a:latin typeface="Cambria Math" panose="02040503050406030204" pitchFamily="18" charset="0"/>
                      </a:rPr>
                      <m:t>誤差関数</m:t>
                    </m:r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lang="en-US" altLang="ja-JP" i="0">
                        <a:latin typeface="Cambria Math" panose="02040503050406030204" pitchFamily="18" charset="0"/>
                      </a:rPr>
                      <m:t>||</m:t>
                    </m:r>
                    <m:d>
                      <m:dPr>
                        <m:begChr m:val="["/>
                        <m:endChr m:val="]"/>
                        <m:ctrlPr>
                          <a:rPr lang="en-US" altLang="ja-JP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b="0" i="0" smtClean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a:rPr lang="en-US" altLang="ja-JP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ja-JP" i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b="0" i="0" smtClean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b="0" i="0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ja-JP" i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altLang="ja-JP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ja-JP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ja-JP" i="0" dirty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altLang="ja-JP"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b="0" i="0" smtClean="0"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ja-JP" i="0"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ja-JP" b="0" i="0" smtClean="0"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</a:rPr>
                                    <m:t>n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en-US" altLang="ja-JP" i="0" dirty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ja-JP" i="0" dirty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altLang="ja-JP" i="0" dirty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b="0" i="0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ja-JP" i="0" dirty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altLang="ja-JP"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b="0" i="0" smtClean="0"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b="0" i="0" smtClean="0"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</a:rPr>
                                    <m:t>D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ja-JP" b="0" i="0" smtClean="0"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</a:rPr>
                                    <m:t>n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ja-JP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US" altLang="ja-JP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ja-JP" i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en-US" altLang="ja-JP" baseline="30000" dirty="0"/>
                  <a:t>2</a:t>
                </a:r>
              </a:p>
            </p:txBody>
          </p:sp>
        </mc:Choice>
        <mc:Fallback>
          <p:sp>
            <p:nvSpPr>
              <p:cNvPr id="39" name="正方形/長方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697" y="5167014"/>
                <a:ext cx="4342063" cy="97270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グループ化 44"/>
          <p:cNvGrpSpPr/>
          <p:nvPr/>
        </p:nvGrpSpPr>
        <p:grpSpPr>
          <a:xfrm>
            <a:off x="2740152" y="2401492"/>
            <a:ext cx="8000313" cy="1736096"/>
            <a:chOff x="1844040" y="2328340"/>
            <a:chExt cx="8000313" cy="1736096"/>
          </a:xfrm>
        </p:grpSpPr>
        <p:sp>
          <p:nvSpPr>
            <p:cNvPr id="12" name="フリーフォーム 11"/>
            <p:cNvSpPr/>
            <p:nvPr/>
          </p:nvSpPr>
          <p:spPr>
            <a:xfrm>
              <a:off x="1844040" y="2552700"/>
              <a:ext cx="5157216" cy="1511736"/>
            </a:xfrm>
            <a:custGeom>
              <a:avLst/>
              <a:gdLst>
                <a:gd name="connsiteX0" fmla="*/ 0 w 5157216"/>
                <a:gd name="connsiteY0" fmla="*/ 553193 h 1511736"/>
                <a:gd name="connsiteX1" fmla="*/ 1005840 w 5157216"/>
                <a:gd name="connsiteY1" fmla="*/ 31985 h 1511736"/>
                <a:gd name="connsiteX2" fmla="*/ 2020824 w 5157216"/>
                <a:gd name="connsiteY2" fmla="*/ 132569 h 1511736"/>
                <a:gd name="connsiteX3" fmla="*/ 2871216 w 5157216"/>
                <a:gd name="connsiteY3" fmla="*/ 754361 h 1511736"/>
                <a:gd name="connsiteX4" fmla="*/ 3630168 w 5157216"/>
                <a:gd name="connsiteY4" fmla="*/ 1229849 h 1511736"/>
                <a:gd name="connsiteX5" fmla="*/ 4270248 w 5157216"/>
                <a:gd name="connsiteY5" fmla="*/ 1504169 h 1511736"/>
                <a:gd name="connsiteX6" fmla="*/ 5157216 w 5157216"/>
                <a:gd name="connsiteY6" fmla="*/ 937241 h 1511736"/>
                <a:gd name="connsiteX7" fmla="*/ 5157216 w 5157216"/>
                <a:gd name="connsiteY7" fmla="*/ 937241 h 1511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57216" h="1511736">
                  <a:moveTo>
                    <a:pt x="0" y="553193"/>
                  </a:moveTo>
                  <a:cubicBezTo>
                    <a:pt x="334518" y="327641"/>
                    <a:pt x="669036" y="102089"/>
                    <a:pt x="1005840" y="31985"/>
                  </a:cubicBezTo>
                  <a:cubicBezTo>
                    <a:pt x="1342644" y="-38119"/>
                    <a:pt x="1709928" y="12173"/>
                    <a:pt x="2020824" y="132569"/>
                  </a:cubicBezTo>
                  <a:cubicBezTo>
                    <a:pt x="2331720" y="252965"/>
                    <a:pt x="2602992" y="571481"/>
                    <a:pt x="2871216" y="754361"/>
                  </a:cubicBezTo>
                  <a:cubicBezTo>
                    <a:pt x="3139440" y="937241"/>
                    <a:pt x="3396996" y="1104881"/>
                    <a:pt x="3630168" y="1229849"/>
                  </a:cubicBezTo>
                  <a:cubicBezTo>
                    <a:pt x="3863340" y="1354817"/>
                    <a:pt x="4015740" y="1552937"/>
                    <a:pt x="4270248" y="1504169"/>
                  </a:cubicBezTo>
                  <a:cubicBezTo>
                    <a:pt x="4524756" y="1455401"/>
                    <a:pt x="5157216" y="937241"/>
                    <a:pt x="5157216" y="937241"/>
                  </a:cubicBezTo>
                  <a:lnTo>
                    <a:pt x="5157216" y="93724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正方形/長方形 43"/>
                <p:cNvSpPr/>
                <p:nvPr/>
              </p:nvSpPr>
              <p:spPr>
                <a:xfrm>
                  <a:off x="6240866" y="2328340"/>
                  <a:ext cx="3603487" cy="3754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dirty="0" smtClean="0">
                      <a:latin typeface="Cambria Math" panose="02040503050406030204" pitchFamily="18" charset="0"/>
                    </a:rPr>
                    <a:t>n</a:t>
                  </a:r>
                  <a:r>
                    <a:rPr lang="ja-JP" altLang="en-US" dirty="0" smtClean="0">
                      <a:latin typeface="Cambria Math" panose="02040503050406030204" pitchFamily="18" charset="0"/>
                    </a:rPr>
                    <a:t>次多項式近似 </a:t>
                  </a:r>
                  <a:r>
                    <a:rPr lang="en-US" altLang="ja-JP" dirty="0" smtClean="0">
                      <a:latin typeface="Cambria Math" panose="02040503050406030204" pitchFamily="18" charset="0"/>
                    </a:rPr>
                    <a:t>y = a</a:t>
                  </a:r>
                  <a:r>
                    <a:rPr lang="en-US" altLang="ja-JP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:r>
                    <a:rPr lang="en-US" altLang="ja-JP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x</a:t>
                  </a:r>
                  <a14:m>
                    <m:oMath xmlns:m="http://schemas.openxmlformats.org/officeDocument/2006/math">
                      <m:r>
                        <a:rPr lang="en-US" altLang="ja-JP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Sup>
                        <m:sSubSupPr>
                          <m:ctrlPr>
                            <a:rPr lang="en-US" altLang="ja-JP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altLang="ja-JP" dirty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altLang="ja-JP" b="0" baseline="-25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b/>
                        <m:sup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p>
                      </m:sSubSup>
                    </m:oMath>
                  </a14:m>
                  <a:endParaRPr lang="ja-JP" altLang="en-US" dirty="0"/>
                </a:p>
              </p:txBody>
            </p:sp>
          </mc:Choice>
          <mc:Fallback>
            <p:sp>
              <p:nvSpPr>
                <p:cNvPr id="44" name="正方形/長方形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0866" y="2328340"/>
                  <a:ext cx="3603487" cy="375424"/>
                </a:xfrm>
                <a:prstGeom prst="rect">
                  <a:avLst/>
                </a:prstGeom>
                <a:blipFill>
                  <a:blip r:embed="rId12"/>
                  <a:stretch>
                    <a:fillRect l="-1523" t="-11290" b="-2580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グループ化 62"/>
          <p:cNvGrpSpPr/>
          <p:nvPr/>
        </p:nvGrpSpPr>
        <p:grpSpPr>
          <a:xfrm>
            <a:off x="5628132" y="5023696"/>
            <a:ext cx="5806013" cy="1083618"/>
            <a:chOff x="4874568" y="5047492"/>
            <a:chExt cx="5806013" cy="108361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正方形/長方形 59"/>
                <p:cNvSpPr/>
                <p:nvPr/>
              </p:nvSpPr>
              <p:spPr>
                <a:xfrm>
                  <a:off x="4874568" y="5158408"/>
                  <a:ext cx="5806013" cy="972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ja-JP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ja-JP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ja-JP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i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altLang="ja-JP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ja-JP" i="0" dirty="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altLang="ja-JP"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i="0"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altLang="ja-JP" i="0"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i="0"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  <m:t>n</m:t>
                                      </m:r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r>
                                    <a:rPr lang="en-US" altLang="ja-JP" i="0" dirty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altLang="ja-JP" i="0" dirty="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altLang="ja-JP" i="0" dirty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ja-JP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i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i="0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ja-JP" i="0" dirty="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altLang="ja-JP"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i="0"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i="0"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  <m:t>D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i="0"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  <m:t>n</m:t>
                                      </m:r>
                                    </m:sup>
                                  </m:sSubSup>
                                </m:e>
                              </m:mr>
                            </m:m>
                          </m:e>
                        </m:d>
                        <m:r>
                          <a:rPr lang="en-US" altLang="ja-JP" b="0" i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ja-JP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ja-JP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ja-JP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i="0"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a:rPr lang="en-US" altLang="ja-JP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altLang="ja-JP" i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ja-JP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i="0"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i="0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altLang="ja-JP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ja-JP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ja-JP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ja-JP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i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altLang="ja-JP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ja-JP" i="0" dirty="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altLang="ja-JP"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i="0"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altLang="ja-JP" i="0"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i="0"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  <m:t>n</m:t>
                                      </m:r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r>
                                    <a:rPr lang="en-US" altLang="ja-JP" i="0" dirty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altLang="ja-JP" i="0" dirty="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altLang="ja-JP" i="0" dirty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ja-JP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i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i="0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ja-JP" i="0" dirty="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altLang="ja-JP"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i="0"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i="0"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  <m:t>D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i="0"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  <m:t>n</m:t>
                                      </m:r>
                                    </m:sup>
                                  </m:sSubSup>
                                </m:e>
                              </m:mr>
                            </m:m>
                          </m:e>
                        </m:d>
                        <m:r>
                          <a:rPr lang="en-US" altLang="ja-JP" b="0" i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 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ja-JP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ja-JP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ja-JP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i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altLang="ja-JP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ja-JP" i="0" dirty="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altLang="ja-JP"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i="0"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altLang="ja-JP" i="0"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i="0"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  <m:t>n</m:t>
                                      </m:r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r>
                                    <a:rPr lang="en-US" altLang="ja-JP" i="0" dirty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altLang="ja-JP" i="0" dirty="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altLang="ja-JP" i="0" dirty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ja-JP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i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i="0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ja-JP" i="0" dirty="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altLang="ja-JP"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i="0"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i="0"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  <m:t>D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i="0"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  <m:t>n</m:t>
                                      </m:r>
                                    </m:sup>
                                  </m:sSubSup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altLang="ja-JP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ja-JP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ja-JP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i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e>
                                    <m:sub>
                                      <m:r>
                                        <a:rPr lang="en-US" altLang="ja-JP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altLang="ja-JP" i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ja-JP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i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i="0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>
            <p:sp>
              <p:nvSpPr>
                <p:cNvPr id="60" name="正方形/長方形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4568" y="5158408"/>
                  <a:ext cx="5806013" cy="97270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正方形/長方形 60"/>
                <p:cNvSpPr/>
                <p:nvPr/>
              </p:nvSpPr>
              <p:spPr>
                <a:xfrm>
                  <a:off x="6223955" y="5047492"/>
                  <a:ext cx="39331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>
            <p:sp>
              <p:nvSpPr>
                <p:cNvPr id="61" name="正方形/長方形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955" y="5047492"/>
                  <a:ext cx="393313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正方形/長方形 61"/>
                <p:cNvSpPr/>
                <p:nvPr/>
              </p:nvSpPr>
              <p:spPr>
                <a:xfrm>
                  <a:off x="8452268" y="5047492"/>
                  <a:ext cx="39331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>
            <p:sp>
              <p:nvSpPr>
                <p:cNvPr id="62" name="正方形/長方形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2268" y="5047492"/>
                  <a:ext cx="393313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1" name="オーディオ 7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1436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819"/>
    </mc:Choice>
    <mc:Fallback>
      <p:transition spd="slow" advTm="105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</p:childTnLst>
        </p:cTn>
      </p:par>
    </p:tnLst>
    <p:bldLst>
      <p:bldP spid="39" grpId="0"/>
    </p:bldLst>
  </p:timing>
  <p:extLst>
    <p:ext uri="{3A86A75C-4F4B-4683-9AE1-C65F6400EC91}">
      <p14:laserTraceLst xmlns:p14="http://schemas.microsoft.com/office/powerpoint/2010/main">
        <p14:tracePtLst>
          <p14:tracePt t="40553" x="2700338" y="5500688"/>
          <p14:tracePt t="40665" x="2700338" y="5508625"/>
          <p14:tracePt t="40961" x="2700338" y="5514975"/>
          <p14:tracePt t="41193" x="2700338" y="5522913"/>
          <p14:tracePt t="41225" x="2700338" y="5529263"/>
          <p14:tracePt t="41232" x="2700338" y="5551488"/>
          <p14:tracePt t="41242" x="2700338" y="5565775"/>
          <p14:tracePt t="41258" x="2692400" y="5580063"/>
          <p14:tracePt t="41275" x="2692400" y="5602288"/>
          <p14:tracePt t="41292" x="2692400" y="5616575"/>
          <p14:tracePt t="41309" x="2692400" y="5624513"/>
          <p14:tracePt t="41325" x="2692400" y="5638800"/>
          <p14:tracePt t="41342" x="2692400" y="5646738"/>
          <p14:tracePt t="41359" x="2692400" y="5667375"/>
          <p14:tracePt t="41376" x="2692400" y="5681663"/>
          <p14:tracePt t="41392" x="2692400" y="5689600"/>
          <p14:tracePt t="41409" x="2692400" y="5703888"/>
          <p14:tracePt t="41425" x="2692400" y="5718175"/>
          <p14:tracePt t="41442" x="2692400" y="5732463"/>
          <p14:tracePt t="41459" x="2692400" y="5754688"/>
          <p14:tracePt t="41475" x="2692400" y="5768975"/>
          <p14:tracePt t="41492" x="2692400" y="5791200"/>
          <p14:tracePt t="41508" x="2692400" y="5805488"/>
          <p14:tracePt t="41525" x="2692400" y="5827713"/>
          <p14:tracePt t="41542" x="2692400" y="5849938"/>
          <p14:tracePt t="41558" x="2692400" y="5870575"/>
          <p14:tracePt t="41560" x="2692400" y="5878513"/>
          <p14:tracePt t="41575" x="2700338" y="5892800"/>
          <p14:tracePt t="41592" x="2700338" y="5915025"/>
          <p14:tracePt t="41608" x="2700338" y="5921375"/>
          <p14:tracePt t="41657" x="2700338" y="5929313"/>
          <p14:tracePt t="41840" x="2700338" y="5935663"/>
          <p14:tracePt t="41856" x="2700338" y="5965825"/>
          <p14:tracePt t="41864" x="2700338" y="5980113"/>
          <p14:tracePt t="41875" x="2700338" y="5986463"/>
          <p14:tracePt t="41892" x="2700338" y="6016625"/>
          <p14:tracePt t="41908" x="2700338" y="6030913"/>
          <p14:tracePt t="41925" x="2700338" y="6037263"/>
          <p14:tracePt t="42760" x="0" y="0"/>
        </p14:tracePtLst>
        <p14:tracePtLst>
          <p14:tracePt t="43921" x="8897938" y="2801938"/>
          <p14:tracePt t="44528" x="8912225" y="2808288"/>
          <p14:tracePt t="44536" x="8969375" y="2816225"/>
          <p14:tracePt t="44544" x="9042400" y="2830513"/>
          <p14:tracePt t="44558" x="9107488" y="2844800"/>
          <p14:tracePt t="44574" x="9209088" y="2852738"/>
          <p14:tracePt t="44591" x="9267825" y="2859088"/>
          <p14:tracePt t="44592" x="9288463" y="2859088"/>
          <p14:tracePt t="44608" x="9296400" y="2867025"/>
          <p14:tracePt t="44624" x="9304338" y="2867025"/>
          <p14:tracePt t="44664" x="9310688" y="2867025"/>
          <p14:tracePt t="44776" x="9339263" y="2867025"/>
          <p14:tracePt t="44784" x="9405938" y="2867025"/>
          <p14:tracePt t="44792" x="9456738" y="2859088"/>
          <p14:tracePt t="44808" x="9578975" y="2852738"/>
          <p14:tracePt t="44824" x="9680575" y="2852738"/>
          <p14:tracePt t="44841" x="9761538" y="2852738"/>
          <p14:tracePt t="44858" x="9812338" y="2852738"/>
          <p14:tracePt t="44874" x="9840913" y="2844800"/>
          <p14:tracePt t="44891" x="9855200" y="2844800"/>
          <p14:tracePt t="44908" x="9877425" y="2836863"/>
          <p14:tracePt t="44924" x="9906000" y="2836863"/>
          <p14:tracePt t="44941" x="9948863" y="2830513"/>
          <p14:tracePt t="44958" x="9985375" y="2822575"/>
          <p14:tracePt t="44974" x="10036175" y="2816225"/>
          <p14:tracePt t="44991" x="10058400" y="2808288"/>
          <p14:tracePt t="44992" x="10080625" y="2808288"/>
          <p14:tracePt t="45008" x="10117138" y="2794000"/>
          <p14:tracePt t="45024" x="10152063" y="2794000"/>
          <p14:tracePt t="45041" x="10196513" y="2786063"/>
          <p14:tracePt t="45058" x="10225088" y="2779713"/>
          <p14:tracePt t="45074" x="10233025" y="2779713"/>
          <p14:tracePt t="45091" x="10247313" y="2779713"/>
          <p14:tracePt t="45216" x="10269538" y="2779713"/>
          <p14:tracePt t="45224" x="10320338" y="2779713"/>
          <p14:tracePt t="45232" x="10348913" y="2779713"/>
          <p14:tracePt t="45241" x="10391775" y="2779713"/>
          <p14:tracePt t="45257" x="10472738" y="2779713"/>
          <p14:tracePt t="45274" x="10507663" y="2779713"/>
          <p14:tracePt t="45291" x="10544175" y="2779713"/>
          <p14:tracePt t="45307" x="10552113" y="2779713"/>
          <p14:tracePt t="45344" x="10558463" y="2779713"/>
          <p14:tracePt t="45409" x="10558463" y="2786063"/>
          <p14:tracePt t="46416" x="0" y="0"/>
        </p14:tracePtLst>
        <p14:tracePtLst>
          <p14:tracePt t="47409" x="3135313" y="4702175"/>
          <p14:tracePt t="48688" x="0" y="0"/>
        </p14:tracePtLst>
        <p14:tracePtLst>
          <p14:tracePt t="50417" x="4919663" y="4716463"/>
          <p14:tracePt t="50848" x="0" y="0"/>
        </p14:tracePtLst>
        <p14:tracePtLst>
          <p14:tracePt t="51553" x="7831138" y="4811713"/>
          <p14:tracePt t="51920" x="0" y="0"/>
        </p14:tracePtLst>
        <p14:tracePtLst>
          <p14:tracePt t="53009" x="3417888" y="5529263"/>
          <p14:tracePt t="53073" x="3425825" y="5529263"/>
          <p14:tracePt t="53536" x="3432175" y="5537200"/>
          <p14:tracePt t="53544" x="3440113" y="5537200"/>
          <p14:tracePt t="53555" x="3440113" y="5545138"/>
          <p14:tracePt t="53572" x="3440113" y="5565775"/>
          <p14:tracePt t="53589" x="3440113" y="5624513"/>
          <p14:tracePt t="53605" x="3440113" y="5667375"/>
          <p14:tracePt t="53622" x="3440113" y="5711825"/>
          <p14:tracePt t="53639" x="3440113" y="5754688"/>
          <p14:tracePt t="53641" x="3440113" y="5768975"/>
          <p14:tracePt t="53655" x="3440113" y="5791200"/>
          <p14:tracePt t="53672" x="3440113" y="5805488"/>
          <p14:tracePt t="53689" x="3440113" y="5819775"/>
          <p14:tracePt t="53705" x="3440113" y="5834063"/>
          <p14:tracePt t="53722" x="3440113" y="5842000"/>
          <p14:tracePt t="53739" x="3440113" y="5849938"/>
          <p14:tracePt t="53755" x="3440113" y="5864225"/>
          <p14:tracePt t="53772" x="3440113" y="5900738"/>
          <p14:tracePt t="53789" x="3440113" y="5929313"/>
          <p14:tracePt t="53805" x="3440113" y="5957888"/>
          <p14:tracePt t="53822" x="3440113" y="5986463"/>
          <p14:tracePt t="54680" x="0" y="0"/>
        </p14:tracePtLst>
        <p14:tracePtLst>
          <p14:tracePt t="57433" x="3135313" y="3279775"/>
          <p14:tracePt t="57752" x="3163888" y="3265488"/>
          <p14:tracePt t="57760" x="3214688" y="3243263"/>
          <p14:tracePt t="57771" x="3294063" y="3228975"/>
          <p14:tracePt t="57787" x="3425825" y="3178175"/>
          <p14:tracePt t="57804" x="3556000" y="3149600"/>
          <p14:tracePt t="57821" x="3643313" y="3141663"/>
          <p14:tracePt t="57837" x="3708400" y="3141663"/>
          <p14:tracePt t="57840" x="3736975" y="3135313"/>
          <p14:tracePt t="57854" x="3759200" y="3135313"/>
          <p14:tracePt t="57871" x="3817938" y="3135313"/>
          <p14:tracePt t="57873" x="3852863" y="3135313"/>
          <p14:tracePt t="57887" x="3962400" y="3135313"/>
          <p14:tracePt t="57904" x="4092575" y="3135313"/>
          <p14:tracePt t="57921" x="4202113" y="3135313"/>
          <p14:tracePt t="57937" x="4275138" y="3135313"/>
          <p14:tracePt t="57954" x="4310063" y="3135313"/>
          <p14:tracePt t="57971" x="4318000" y="3135313"/>
          <p14:tracePt t="58032" x="4318000" y="3141663"/>
          <p14:tracePt t="58040" x="4354513" y="3149600"/>
          <p14:tracePt t="58048" x="4383088" y="3163888"/>
          <p14:tracePt t="58056" x="4433888" y="3171825"/>
          <p14:tracePt t="58071" x="4462463" y="3171825"/>
          <p14:tracePt t="58087" x="4579938" y="3186113"/>
          <p14:tracePt t="58104" x="4637088" y="3208338"/>
          <p14:tracePt t="58121" x="4673600" y="3214688"/>
          <p14:tracePt t="58137" x="4681538" y="3214688"/>
          <p14:tracePt t="58160" x="4681538" y="3222625"/>
          <p14:tracePt t="58216" x="4702175" y="3236913"/>
          <p14:tracePt t="58224" x="4732338" y="3259138"/>
          <p14:tracePt t="58232" x="4760913" y="3273425"/>
          <p14:tracePt t="58240" x="4797425" y="3294063"/>
          <p14:tracePt t="58254" x="4840288" y="3324225"/>
          <p14:tracePt t="58271" x="4927600" y="3367088"/>
          <p14:tracePt t="58273" x="4978400" y="3395663"/>
          <p14:tracePt t="58287" x="5065713" y="3446463"/>
          <p14:tracePt t="58304" x="5138738" y="3490913"/>
          <p14:tracePt t="58321" x="5181600" y="3519488"/>
          <p14:tracePt t="58337" x="5218113" y="3541713"/>
          <p14:tracePt t="58354" x="5232400" y="3563938"/>
          <p14:tracePt t="58371" x="5240338" y="3570288"/>
          <p14:tracePt t="58387" x="5246688" y="3570288"/>
          <p14:tracePt t="58404" x="5260975" y="3584575"/>
          <p14:tracePt t="58421" x="5283200" y="3606800"/>
          <p14:tracePt t="58437" x="5311775" y="3621088"/>
          <p14:tracePt t="58454" x="5334000" y="3643313"/>
          <p14:tracePt t="58471" x="5362575" y="3657600"/>
          <p14:tracePt t="58472" x="5384800" y="3671888"/>
          <p14:tracePt t="58487" x="5427663" y="3700463"/>
          <p14:tracePt t="58504" x="5478463" y="3730625"/>
          <p14:tracePt t="58521" x="5529263" y="3759200"/>
          <p14:tracePt t="58537" x="5565775" y="3781425"/>
          <p14:tracePt t="58554" x="5616575" y="3810000"/>
          <p14:tracePt t="58571" x="5667375" y="3832225"/>
          <p14:tracePt t="58587" x="5718175" y="3860800"/>
          <p14:tracePt t="58604" x="5762625" y="3875088"/>
          <p14:tracePt t="58621" x="5791200" y="3897313"/>
          <p14:tracePt t="58637" x="5819775" y="3919538"/>
          <p14:tracePt t="58654" x="5856288" y="3948113"/>
          <p14:tracePt t="58671" x="5907088" y="3970338"/>
          <p14:tracePt t="58672" x="5935663" y="3984625"/>
          <p14:tracePt t="58687" x="5986463" y="4005263"/>
          <p14:tracePt t="58704" x="6053138" y="4027488"/>
          <p14:tracePt t="58721" x="6124575" y="4049713"/>
          <p14:tracePt t="58737" x="6175375" y="4071938"/>
          <p14:tracePt t="58755" x="6226175" y="4092575"/>
          <p14:tracePt t="58770" x="6248400" y="4106863"/>
          <p14:tracePt t="58788" x="6276975" y="4114800"/>
          <p14:tracePt t="58804" x="6307138" y="4122738"/>
          <p14:tracePt t="58821" x="6335713" y="4137025"/>
          <p14:tracePt t="58837" x="6357938" y="4143375"/>
          <p14:tracePt t="58854" x="6378575" y="4143375"/>
          <p14:tracePt t="58871" x="6415088" y="4157663"/>
          <p14:tracePt t="58888" x="6480175" y="4173538"/>
          <p14:tracePt t="58904" x="6553200" y="4187825"/>
          <p14:tracePt t="58921" x="6618288" y="4194175"/>
          <p14:tracePt t="58937" x="6683375" y="4202113"/>
          <p14:tracePt t="58954" x="6756400" y="4216400"/>
          <p14:tracePt t="58970" x="6799263" y="4224338"/>
          <p14:tracePt t="58987" x="6858000" y="4230688"/>
          <p14:tracePt t="59004" x="6894513" y="4230688"/>
          <p14:tracePt t="59020" x="6937375" y="4230688"/>
          <p14:tracePt t="59037" x="6959600" y="4238625"/>
          <p14:tracePt t="59054" x="6988175" y="4238625"/>
          <p14:tracePt t="59070" x="6996113" y="4238625"/>
          <p14:tracePt t="59087" x="7053263" y="4238625"/>
          <p14:tracePt t="59104" x="7112000" y="4238625"/>
          <p14:tracePt t="59120" x="7162800" y="4230688"/>
          <p14:tracePt t="59137" x="7191375" y="4224338"/>
          <p14:tracePt t="59154" x="7221538" y="4216400"/>
          <p14:tracePt t="59171" x="7235825" y="4208463"/>
          <p14:tracePt t="59187" x="7250113" y="4202113"/>
          <p14:tracePt t="59204" x="7264400" y="4194175"/>
          <p14:tracePt t="59220" x="7286625" y="4187825"/>
          <p14:tracePt t="59237" x="7323138" y="4179888"/>
          <p14:tracePt t="59254" x="7351713" y="4173538"/>
          <p14:tracePt t="59270" x="7394575" y="4165600"/>
          <p14:tracePt t="59288" x="7459663" y="4151313"/>
          <p14:tracePt t="59304" x="7496175" y="4137025"/>
          <p14:tracePt t="59320" x="7518400" y="4122738"/>
          <p14:tracePt t="59337" x="7526338" y="4122738"/>
          <p14:tracePt t="59354" x="7532688" y="4122738"/>
          <p14:tracePt t="59376" x="7540625" y="4114800"/>
          <p14:tracePt t="59387" x="7546975" y="4114800"/>
          <p14:tracePt t="59404" x="7569200" y="4106863"/>
          <p14:tracePt t="59421" x="7597775" y="4100513"/>
          <p14:tracePt t="59437" x="7620000" y="4092575"/>
          <p14:tracePt t="59454" x="7634288" y="4086225"/>
          <p14:tracePt t="59470" x="7642225" y="4086225"/>
          <p14:tracePt t="60088" x="0" y="0"/>
        </p14:tracePtLst>
        <p14:tracePtLst>
          <p14:tracePt t="65753" x="3302000" y="5689600"/>
          <p14:tracePt t="66737" x="0" y="0"/>
        </p14:tracePtLst>
        <p14:tracePtLst>
          <p14:tracePt t="71115" x="2982913" y="5762625"/>
          <p14:tracePt t="71696" x="3055938" y="5791200"/>
          <p14:tracePt t="71704" x="3157538" y="5799138"/>
          <p14:tracePt t="71712" x="3228975" y="5805488"/>
          <p14:tracePt t="71720" x="3294063" y="5805488"/>
          <p14:tracePt t="71734" x="3367088" y="5819775"/>
          <p14:tracePt t="71750" x="3519488" y="5827713"/>
          <p14:tracePt t="71752" x="3570288" y="5834063"/>
          <p14:tracePt t="71767" x="3621088" y="5842000"/>
          <p14:tracePt t="71784" x="3635375" y="5849938"/>
          <p14:tracePt t="71880" x="3643313" y="5849938"/>
          <p14:tracePt t="71888" x="3671888" y="5849938"/>
          <p14:tracePt t="71896" x="3736975" y="5849938"/>
          <p14:tracePt t="71904" x="3795713" y="5849938"/>
          <p14:tracePt t="71917" x="3860800" y="5849938"/>
          <p14:tracePt t="71934" x="4013200" y="5849938"/>
          <p14:tracePt t="71950" x="4122738" y="5849938"/>
          <p14:tracePt t="71952" x="4157663" y="5849938"/>
          <p14:tracePt t="71968" x="4208463" y="5849938"/>
          <p14:tracePt t="71984" x="4238625" y="5849938"/>
          <p14:tracePt t="72000" x="4275138" y="5849938"/>
          <p14:tracePt t="72017" x="4310063" y="5849938"/>
          <p14:tracePt t="72034" x="4346575" y="5849938"/>
          <p14:tracePt t="72050" x="4383088" y="5849938"/>
          <p14:tracePt t="72067" x="4411663" y="5849938"/>
          <p14:tracePt t="72084" x="4456113" y="5849938"/>
          <p14:tracePt t="72100" x="4478338" y="5849938"/>
          <p14:tracePt t="72118" x="4513263" y="5849938"/>
          <p14:tracePt t="72134" x="4543425" y="5849938"/>
          <p14:tracePt t="72150" x="4579938" y="5849938"/>
          <p14:tracePt t="72152" x="4608513" y="5849938"/>
          <p14:tracePt t="72168" x="4645025" y="5849938"/>
          <p14:tracePt t="72184" x="4665663" y="5849938"/>
          <p14:tracePt t="72712" x="4665663" y="5842000"/>
          <p14:tracePt t="72720" x="4673600" y="5842000"/>
          <p14:tracePt t="72752" x="4651375" y="5842000"/>
          <p14:tracePt t="72760" x="4614863" y="5842000"/>
          <p14:tracePt t="72768" x="4586288" y="5842000"/>
          <p14:tracePt t="72783" x="4498975" y="5849938"/>
          <p14:tracePt t="72800" x="4376738" y="5856288"/>
          <p14:tracePt t="72817" x="4238625" y="5856288"/>
          <p14:tracePt t="72833" x="4106863" y="5856288"/>
          <p14:tracePt t="72850" x="3998913" y="5856288"/>
          <p14:tracePt t="72867" x="3919538" y="5842000"/>
          <p14:tracePt t="72883" x="3795713" y="5813425"/>
          <p14:tracePt t="72900" x="3694113" y="5799138"/>
          <p14:tracePt t="72917" x="3578225" y="5776913"/>
          <p14:tracePt t="72933" x="3462338" y="5768975"/>
          <p14:tracePt t="72950" x="3338513" y="5748338"/>
          <p14:tracePt t="72967" x="3243263" y="5748338"/>
          <p14:tracePt t="72968" x="3236913" y="5748338"/>
          <p14:tracePt t="72983" x="3222625" y="5748338"/>
          <p14:tracePt t="73096" x="3214688" y="5748338"/>
          <p14:tracePt t="73136" x="3208338" y="5748338"/>
          <p14:tracePt t="73144" x="3171825" y="5748338"/>
          <p14:tracePt t="73152" x="3135313" y="5748338"/>
          <p14:tracePt t="73167" x="3106738" y="5748338"/>
          <p14:tracePt t="73184" x="2989263" y="5762625"/>
          <p14:tracePt t="73200" x="2938463" y="5762625"/>
          <p14:tracePt t="73217" x="2917825" y="5762625"/>
          <p14:tracePt t="73233" x="2909888" y="5762625"/>
          <p14:tracePt t="73736" x="2917825" y="5762625"/>
          <p14:tracePt t="73752" x="2924175" y="5762625"/>
          <p14:tracePt t="73760" x="2946400" y="5768975"/>
          <p14:tracePt t="73768" x="2974975" y="5768975"/>
          <p14:tracePt t="73783" x="2997200" y="5768975"/>
          <p14:tracePt t="73800" x="3025775" y="5776913"/>
          <p14:tracePt t="74536" x="0" y="0"/>
        </p14:tracePtLst>
        <p14:tracePtLst>
          <p14:tracePt t="76040" x="7104063" y="5653088"/>
          <p14:tracePt t="76048" x="7097713" y="5653088"/>
          <p14:tracePt t="76968" x="7119938" y="5653088"/>
          <p14:tracePt t="76976" x="7140575" y="5653088"/>
          <p14:tracePt t="76984" x="7185025" y="5661025"/>
          <p14:tracePt t="76999" x="7278688" y="5667375"/>
          <p14:tracePt t="77016" x="7394575" y="5675313"/>
          <p14:tracePt t="77032" x="7445375" y="5681663"/>
          <p14:tracePt t="77049" x="7467600" y="5689600"/>
          <p14:tracePt t="77088" x="7467600" y="5697538"/>
          <p14:tracePt t="77288" x="7475538" y="5697538"/>
          <p14:tracePt t="77808" x="7496175" y="5703888"/>
          <p14:tracePt t="77816" x="7561263" y="5711825"/>
          <p14:tracePt t="77824" x="7591425" y="5711825"/>
          <p14:tracePt t="77832" x="7620000" y="5711825"/>
          <p14:tracePt t="77849" x="7678738" y="5711825"/>
          <p14:tracePt t="77865" x="7699375" y="5711825"/>
          <p14:tracePt t="77928" x="7707313" y="5711825"/>
          <p14:tracePt t="77946" x="7721600" y="5718175"/>
          <p14:tracePt t="77952" x="7750175" y="5718175"/>
          <p14:tracePt t="77960" x="7758113" y="5718175"/>
          <p14:tracePt t="78048" x="7764463" y="5718175"/>
          <p14:tracePt t="78072" x="7780338" y="5718175"/>
          <p14:tracePt t="78080" x="7808913" y="5718175"/>
          <p14:tracePt t="78088" x="7823200" y="5718175"/>
          <p14:tracePt t="78099" x="7845425" y="5718175"/>
          <p14:tracePt t="78115" x="7874000" y="5718175"/>
          <p14:tracePt t="78209" x="7881938" y="5718175"/>
          <p14:tracePt t="78216" x="7888288" y="5711825"/>
          <p14:tracePt t="78224" x="7902575" y="5711825"/>
          <p14:tracePt t="78232" x="7916863" y="5711825"/>
          <p14:tracePt t="78296" x="7916863" y="5703888"/>
          <p14:tracePt t="78424" x="0" y="0"/>
        </p14:tracePtLst>
        <p14:tracePtLst>
          <p14:tracePt t="80144" x="4244975" y="5783263"/>
          <p14:tracePt t="80744" x="0" y="0"/>
        </p14:tracePtLst>
        <p14:tracePtLst>
          <p14:tracePt t="81384" x="6988175" y="5732463"/>
          <p14:tracePt t="81736" x="0" y="0"/>
        </p14:tracePtLst>
        <p14:tracePtLst>
          <p14:tracePt t="82449" x="8170863" y="5697538"/>
          <p14:tracePt t="83088" x="0" y="0"/>
        </p14:tracePtLst>
        <p14:tracePtLst>
          <p14:tracePt t="83760" x="7896225" y="5697538"/>
          <p14:tracePt t="87384" x="0" y="0"/>
        </p14:tracePtLst>
        <p14:tracePtLst>
          <p14:tracePt t="88353" x="8069263" y="5768975"/>
          <p14:tracePt t="88392" x="8062913" y="5768975"/>
          <p14:tracePt t="88792" x="8069263" y="5768975"/>
          <p14:tracePt t="88816" x="8099425" y="5768975"/>
          <p14:tracePt t="88832" x="8193088" y="5768975"/>
          <p14:tracePt t="88848" x="8316913" y="5768975"/>
          <p14:tracePt t="88864" x="8424863" y="5768975"/>
          <p14:tracePt t="88872" x="8469313" y="5768975"/>
          <p14:tracePt t="88880" x="8491538" y="5768975"/>
          <p14:tracePt t="88896" x="8520113" y="5768975"/>
          <p14:tracePt t="88912" x="8526463" y="5768975"/>
          <p14:tracePt t="88929" x="8542338" y="5768975"/>
          <p14:tracePt t="88946" x="8577263" y="5768975"/>
          <p14:tracePt t="88962" x="8628063" y="5768975"/>
          <p14:tracePt t="88979" x="8709025" y="5768975"/>
          <p14:tracePt t="88996" x="8715375" y="5768975"/>
          <p14:tracePt t="89136" x="8729663" y="5768975"/>
          <p14:tracePt t="89144" x="8745538" y="5768975"/>
          <p14:tracePt t="89152" x="8759825" y="5754688"/>
          <p14:tracePt t="89162" x="8774113" y="5748338"/>
          <p14:tracePt t="89179" x="8802688" y="5748338"/>
          <p14:tracePt t="89196" x="8810625" y="5740400"/>
          <p14:tracePt t="89266" x="8810625" y="5732463"/>
          <p14:tracePt t="89272" x="8816975" y="5732463"/>
          <p14:tracePt t="89352" x="8824913" y="5732463"/>
          <p14:tracePt t="89360" x="8847138" y="5732463"/>
          <p14:tracePt t="89368" x="8867775" y="5732463"/>
          <p14:tracePt t="89379" x="8890000" y="5732463"/>
          <p14:tracePt t="89395" x="8912225" y="5726113"/>
          <p14:tracePt t="89412" x="8926513" y="5726113"/>
          <p14:tracePt t="89429" x="8932863" y="5726113"/>
          <p14:tracePt t="89488" x="8932863" y="5718175"/>
          <p14:tracePt t="89608" x="8940800" y="5718175"/>
          <p14:tracePt t="89616" x="8955088" y="5726113"/>
          <p14:tracePt t="89624" x="8991600" y="5740400"/>
          <p14:tracePt t="89632" x="9013825" y="5748338"/>
          <p14:tracePt t="90072" x="9013825" y="5740400"/>
          <p14:tracePt t="90080" x="9028113" y="5732463"/>
          <p14:tracePt t="90089" x="9042400" y="5732463"/>
          <p14:tracePt t="90104" x="9050338" y="5732463"/>
          <p14:tracePt t="90136" x="9056688" y="5726113"/>
          <p14:tracePt t="90144" x="9078913" y="5726113"/>
          <p14:tracePt t="90152" x="9093200" y="5726113"/>
          <p14:tracePt t="90162" x="9107488" y="5726113"/>
          <p14:tracePt t="90179" x="9151938" y="5732463"/>
          <p14:tracePt t="90196" x="9253538" y="5740400"/>
          <p14:tracePt t="90212" x="9332913" y="5754688"/>
          <p14:tracePt t="90229" x="9420225" y="5754688"/>
          <p14:tracePt t="90245" x="9456738" y="5762625"/>
          <p14:tracePt t="90262" x="9463088" y="5768975"/>
          <p14:tracePt t="90264" x="9471025" y="5768975"/>
          <p14:tracePt t="90279" x="9485313" y="5768975"/>
          <p14:tracePt t="90295" x="9542463" y="5776913"/>
          <p14:tracePt t="90312" x="9609138" y="5776913"/>
          <p14:tracePt t="90329" x="9659938" y="5776913"/>
          <p14:tracePt t="90345" x="9725025" y="5776913"/>
          <p14:tracePt t="90362" x="9804400" y="5776913"/>
          <p14:tracePt t="90379" x="9891713" y="5776913"/>
          <p14:tracePt t="90395" x="9993313" y="5776913"/>
          <p14:tracePt t="90412" x="10072688" y="5783263"/>
          <p14:tracePt t="90429" x="10101263" y="5783263"/>
          <p14:tracePt t="90445" x="10131425" y="5783263"/>
          <p14:tracePt t="90462" x="10152063" y="5783263"/>
          <p14:tracePt t="90464" x="10174288" y="5783263"/>
          <p14:tracePt t="90479" x="10188575" y="5783263"/>
          <p14:tracePt t="90495" x="10340975" y="5783263"/>
          <p14:tracePt t="90512" x="10442575" y="5783263"/>
          <p14:tracePt t="90529" x="10507663" y="5783263"/>
          <p14:tracePt t="90545" x="10544175" y="5776913"/>
          <p14:tracePt t="90562" x="10574338" y="5776913"/>
          <p14:tracePt t="90579" x="10617200" y="5776913"/>
          <p14:tracePt t="90595" x="10668000" y="5776913"/>
          <p14:tracePt t="90612" x="10718800" y="5776913"/>
          <p14:tracePt t="90629" x="10741025" y="5776913"/>
          <p14:tracePt t="90645" x="10761663" y="5768975"/>
          <p14:tracePt t="93992" x="0" y="0"/>
        </p14:tracePtLst>
        <p14:tracePtLst>
          <p14:tracePt t="94809" x="5805488" y="5768975"/>
          <p14:tracePt t="94992" x="0" y="0"/>
        </p14:tracePtLst>
        <p14:tracePtLst>
          <p14:tracePt t="96800" x="11183938" y="5697538"/>
          <p14:tracePt t="96920" x="11176000" y="5697538"/>
          <p14:tracePt t="96936" x="11168063" y="5697538"/>
          <p14:tracePt t="97448" x="0" y="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3|19.6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7.7|24.2|4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3|8.4|11.4|11.2|3.7|29.4|20.4|4.8|9.8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5|2.3|6.6|15.7|33.2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1016</Words>
  <Application>Microsoft Office PowerPoint</Application>
  <PresentationFormat>ワイド画面</PresentationFormat>
  <Paragraphs>57</Paragraphs>
  <Slides>5</Slides>
  <Notes>0</Notes>
  <HiddenSlides>0</HiddenSlides>
  <MMClips>5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ＭＳ Ｐゴシック</vt:lpstr>
      <vt:lpstr>游ゴシック</vt:lpstr>
      <vt:lpstr>游ゴシック Light</vt:lpstr>
      <vt:lpstr>Arial</vt:lpstr>
      <vt:lpstr>Cambria Math</vt:lpstr>
      <vt:lpstr>Office テーマ</vt:lpstr>
      <vt:lpstr>7. 特異値分解の応用</vt:lpstr>
      <vt:lpstr>特異値分解</vt:lpstr>
      <vt:lpstr>不能線形方程式と最小２乗解</vt:lpstr>
      <vt:lpstr>特異値分解による導出</vt:lpstr>
      <vt:lpstr>応用例　多項式による補間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今回のポイント（１）</dc:title>
  <dc:creator>徳永隆治</dc:creator>
  <cp:lastModifiedBy>徳永隆治</cp:lastModifiedBy>
  <cp:revision>147</cp:revision>
  <dcterms:created xsi:type="dcterms:W3CDTF">2020-04-08T04:01:53Z</dcterms:created>
  <dcterms:modified xsi:type="dcterms:W3CDTF">2020-09-04T05:49:00Z</dcterms:modified>
  <cp:contentStatus/>
</cp:coreProperties>
</file>