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0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4035" y="1104945"/>
            <a:ext cx="9379132" cy="2387600"/>
          </a:xfrm>
        </p:spPr>
        <p:txBody>
          <a:bodyPr/>
          <a:lstStyle/>
          <a:p>
            <a:r>
              <a:rPr kumimoji="1" lang="en-US" altLang="ja-JP" dirty="0" smtClean="0"/>
              <a:t>5. </a:t>
            </a:r>
            <a:r>
              <a:rPr kumimoji="1" lang="ja-JP" altLang="en-US" dirty="0" smtClean="0"/>
              <a:t>行列のノルム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実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次形式（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次曲面標準形）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79876" y="1610353"/>
                <a:ext cx="7512189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kumimoji="1"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1,1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+…+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i,j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n,n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 (</a:t>
                </a:r>
                <a:r>
                  <a:rPr lang="en-US" altLang="ja-JP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i,j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altLang="ja-JP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を実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2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次形式という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76" y="1610353"/>
                <a:ext cx="7512189" cy="548413"/>
              </a:xfrm>
              <a:prstGeom prst="rect">
                <a:avLst/>
              </a:prstGeom>
              <a:blipFill>
                <a:blip r:embed="rId5"/>
                <a:stretch>
                  <a:fillRect l="-48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79877" y="3371013"/>
                <a:ext cx="788640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</a:t>
                </a:r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,x</a:t>
                </a:r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)=</a:t>
                </a:r>
                <a14:m>
                  <m:oMath xmlns:m="http://schemas.openxmlformats.org/officeDocument/2006/math">
                    <m:r>
                      <a:rPr lang="en-US" altLang="ja-JP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[x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ja-JP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US" altLang="ja-JP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ja-JP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altLang="ja-JP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  <m:r>
                                <a:rPr lang="en-US" altLang="ja-JP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ja-JP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aseline="-25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altLang="ja-JP" b="0" baseline="-25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Ax</a:t>
                </a: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77" y="3371013"/>
                <a:ext cx="7886403" cy="548413"/>
              </a:xfrm>
              <a:prstGeom prst="rect">
                <a:avLst/>
              </a:prstGeom>
              <a:blipFill>
                <a:blip r:embed="rId6"/>
                <a:stretch>
                  <a:fillRect l="-618" t="-25556" b="-3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1079877" y="2497924"/>
            <a:ext cx="4333307" cy="54841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実二次形式の行列表現と標準形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535495" y="3422445"/>
            <a:ext cx="2590640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ja-JP" altLang="en-US" sz="1400" dirty="0" smtClean="0">
                <a:solidFill>
                  <a:schemeClr val="tx1"/>
                </a:solidFill>
              </a:rPr>
              <a:t>は対称行列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079877" y="4481356"/>
                <a:ext cx="9046258" cy="133242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</a:rPr>
                  <a:t>A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にスペクトル分解の適用 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(λ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)x</a:t>
                </a:r>
                <a14:m>
                  <m:oMath xmlns:m="http://schemas.openxmlformats.org/officeDocument/2006/math">
                    <m:r>
                      <a:rPr lang="en-US" altLang="ja-JP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77" y="4481356"/>
                <a:ext cx="9046258" cy="1332422"/>
              </a:xfrm>
              <a:prstGeom prst="rect">
                <a:avLst/>
              </a:prstGeom>
              <a:blipFill>
                <a:blip r:embed="rId7"/>
                <a:stretch>
                  <a:fillRect l="-53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7535495" y="5147567"/>
                <a:ext cx="3646150" cy="4455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dirty="0" smtClean="0">
                    <a:solidFill>
                      <a:schemeClr val="tx1"/>
                    </a:solidFill>
                  </a:rPr>
                  <a:t>☜ポイント　</a:t>
                </a:r>
                <a:r>
                  <a:rPr lang="en-US" altLang="ja-JP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altLang="ja-JP" sz="14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 </a:t>
                </a:r>
                <a:r>
                  <a:rPr lang="en-US" altLang="ja-JP" sz="1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sz="1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ja-JP" altLang="en-US" sz="1400" dirty="0">
                    <a:solidFill>
                      <a:schemeClr val="tx1"/>
                    </a:solidFill>
                  </a:rPr>
                  <a:t>：直交変換</a:t>
                </a:r>
                <a14:m>
                  <m:oMath xmlns:m="http://schemas.openxmlformats.org/officeDocument/2006/math">
                    <m:r>
                      <a:rPr lang="ja-JP" alt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後の成分</m:t>
                    </m:r>
                  </m:oMath>
                </a14:m>
                <a:endParaRPr lang="en-US" altLang="ja-JP" sz="1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495" y="5147567"/>
                <a:ext cx="3646150" cy="4455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59"/>
    </mc:Choice>
    <mc:Fallback xmlns="">
      <p:transition spd="slow" advTm="1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  <p:bldP spid="10" grpId="0" animBg="1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/>
              <a:t>２変数２次曲面の分類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885950" y="1307728"/>
                <a:ext cx="6153031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z(</a:t>
                </a:r>
                <a:r>
                  <a:rPr lang="en-US" altLang="ja-JP" sz="2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x,y</a:t>
                </a:r>
                <a:r>
                  <a:rPr lang="en-US" altLang="ja-JP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sz="2400" b="0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+bxy+c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400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sz="2400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ja-JP" sz="2400" i="0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en-US" altLang="ja-JP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</m:t>
                        </m:r>
                      </m:e>
                      <m:sub/>
                      <m:sup>
                        <m:r>
                          <a:rPr lang="en-US" altLang="ja-JP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ja-JP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+λ</a:t>
                </a:r>
                <a:r>
                  <a:rPr lang="en-US" altLang="ja-JP" sz="24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/>
                      <m:sup>
                        <m:r>
                          <a:rPr lang="en-US" altLang="ja-JP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ja-JP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sz="2400" b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ja-JP" altLang="en-US" sz="2400" dirty="0">
                        <a:latin typeface="Cambria Math" panose="02040503050406030204" pitchFamily="18" charset="0"/>
                      </a:rPr>
                      <m:t>≧</m:t>
                    </m:r>
                    <m:r>
                      <m:rPr>
                        <m:nor/>
                      </m:rPr>
                      <a:rPr lang="en-US" altLang="ja-JP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sz="2400" b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baseline="30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1307728"/>
                <a:ext cx="6153031" cy="499367"/>
              </a:xfrm>
              <a:prstGeom prst="rect">
                <a:avLst/>
              </a:prstGeom>
              <a:blipFill>
                <a:blip r:embed="rId5"/>
                <a:stretch>
                  <a:fillRect l="-1485" t="-6173" b="-246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1885950" y="2521272"/>
                <a:ext cx="4333307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>
                    <a:solidFill>
                      <a:schemeClr val="tx1"/>
                    </a:solidFill>
                  </a:rPr>
                  <a:t>▶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ja-JP" altLang="en-US" dirty="0">
                        <a:solidFill>
                          <a:schemeClr val="tx1"/>
                        </a:solidFill>
                      </a:rPr>
                      <m:t>≧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 smtClean="0">
                        <a:solidFill>
                          <a:schemeClr val="tx1"/>
                        </a:solidFill>
                      </a:rPr>
                      <m:t>2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</a:rPr>
                      <m:t>&gt;0 : 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パラボラ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（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下に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凸</m:t>
                    </m:r>
                    <m:r>
                      <a:rPr lang="ja-JP" alt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）</m:t>
                    </m:r>
                  </m:oMath>
                </a14:m>
                <a:endParaRPr lang="en-US" altLang="ja-JP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2521272"/>
                <a:ext cx="4333307" cy="548413"/>
              </a:xfrm>
              <a:prstGeom prst="rect">
                <a:avLst/>
              </a:prstGeom>
              <a:blipFill>
                <a:blip r:embed="rId6"/>
                <a:stretch>
                  <a:fillRect l="-1125" b="-222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1885950" y="3648624"/>
                <a:ext cx="4333307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>
                    <a:solidFill>
                      <a:schemeClr val="tx1"/>
                    </a:solidFill>
                  </a:rPr>
                  <a:t>▶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&gt;0&gt;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 smtClean="0">
                        <a:solidFill>
                          <a:schemeClr val="tx1"/>
                        </a:solidFill>
                      </a:rPr>
                      <m:t>2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</a:rPr>
                      <m:t> : 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サドル</m:t>
                    </m:r>
                  </m:oMath>
                </a14:m>
                <a:endParaRPr lang="en-US" altLang="ja-JP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3648624"/>
                <a:ext cx="4333307" cy="548413"/>
              </a:xfrm>
              <a:prstGeom prst="rect">
                <a:avLst/>
              </a:prstGeom>
              <a:blipFill>
                <a:blip r:embed="rId7"/>
                <a:stretch>
                  <a:fillRect l="-1125" b="-337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1885950" y="5903326"/>
                <a:ext cx="4333307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▶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0&gt;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ja-JP" altLang="en-US" dirty="0">
                        <a:solidFill>
                          <a:schemeClr val="tx1"/>
                        </a:solidFill>
                      </a:rPr>
                      <m:t>≧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 smtClean="0">
                        <a:solidFill>
                          <a:schemeClr val="tx1"/>
                        </a:solidFill>
                      </a:rPr>
                      <m:t>2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</a:rPr>
                      <m:t>: 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パラボラ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（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上に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凸</m:t>
                    </m:r>
                    <m:r>
                      <a:rPr lang="ja-JP" alt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）</m:t>
                    </m:r>
                  </m:oMath>
                </a14:m>
                <a:endParaRPr lang="en-US" altLang="ja-JP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5903326"/>
                <a:ext cx="4333307" cy="548413"/>
              </a:xfrm>
              <a:prstGeom prst="rect">
                <a:avLst/>
              </a:prstGeom>
              <a:blipFill>
                <a:blip r:embed="rId8"/>
                <a:stretch>
                  <a:fillRect l="-1125" b="-3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1885950" y="4775976"/>
                <a:ext cx="4333307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▶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</a:rPr>
                      <m:t>&gt;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 smtClean="0">
                        <a:solidFill>
                          <a:schemeClr val="tx1"/>
                        </a:solidFill>
                      </a:rPr>
                      <m:t>2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</a:rPr>
                      <m:t>0 : 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フォールド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（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下に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凸</m:t>
                    </m:r>
                    <m:r>
                      <a:rPr lang="ja-JP" alt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）</m:t>
                    </m:r>
                  </m:oMath>
                </a14:m>
                <a:endParaRPr lang="en-US" altLang="ja-JP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4775976"/>
                <a:ext cx="4333307" cy="548413"/>
              </a:xfrm>
              <a:prstGeom prst="rect">
                <a:avLst/>
              </a:prstGeom>
              <a:blipFill>
                <a:blip r:embed="rId9"/>
                <a:stretch>
                  <a:fillRect l="-1125" b="-3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59" y="4803657"/>
            <a:ext cx="1800000" cy="164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59" y="3321779"/>
            <a:ext cx="1800000" cy="141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59" y="1374842"/>
            <a:ext cx="1800000" cy="180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5975097" y="2624023"/>
            <a:ext cx="3273678" cy="5597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最小値が存在する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これを正定値という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975097" y="4734813"/>
            <a:ext cx="3273678" cy="5395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最小値が複数存在する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これ</a:t>
            </a:r>
            <a:r>
              <a:rPr lang="ja-JP" altLang="en-US" sz="1400" dirty="0" smtClean="0">
                <a:solidFill>
                  <a:schemeClr val="tx1"/>
                </a:solidFill>
              </a:rPr>
              <a:t>を半正定値</a:t>
            </a:r>
            <a:r>
              <a:rPr lang="ja-JP" altLang="en-US" sz="1400" dirty="0">
                <a:solidFill>
                  <a:schemeClr val="tx1"/>
                </a:solidFill>
              </a:rPr>
              <a:t>と</a:t>
            </a:r>
            <a:r>
              <a:rPr lang="ja-JP" altLang="en-US" sz="1400" dirty="0" smtClean="0">
                <a:solidFill>
                  <a:schemeClr val="tx1"/>
                </a:solidFill>
              </a:rPr>
              <a:t>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975097" y="5827125"/>
            <a:ext cx="3273678" cy="5927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最大値が存在する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これ</a:t>
            </a:r>
            <a:r>
              <a:rPr lang="ja-JP" altLang="en-US" sz="1400" dirty="0" smtClean="0">
                <a:solidFill>
                  <a:schemeClr val="tx1"/>
                </a:solidFill>
              </a:rPr>
              <a:t>を負定値</a:t>
            </a:r>
            <a:r>
              <a:rPr lang="ja-JP" altLang="en-US" sz="1400" dirty="0">
                <a:solidFill>
                  <a:schemeClr val="tx1"/>
                </a:solidFill>
              </a:rPr>
              <a:t>と</a:t>
            </a:r>
            <a:r>
              <a:rPr lang="ja-JP" altLang="en-US" sz="1400" dirty="0" smtClean="0">
                <a:solidFill>
                  <a:schemeClr val="tx1"/>
                </a:solidFill>
              </a:rPr>
              <a:t>いう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975097" y="3736518"/>
            <a:ext cx="3273678" cy="4455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最大も最小もとらない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061255" y="1816690"/>
            <a:ext cx="4926226" cy="5597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関数の台を回転させてみる方向を変えている．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1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05"/>
    </mc:Choice>
    <mc:Fallback xmlns="">
      <p:transition spd="slow" advTm="12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4" grpId="0"/>
      <p:bldP spid="16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正定値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対称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行列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874828" y="4293714"/>
                <a:ext cx="7429809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err="1" smtClean="0">
                    <a:solidFill>
                      <a:schemeClr val="tx1"/>
                    </a:solidFill>
                  </a:rPr>
                  <a:t>nxn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対称行列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は、半正定値あるいは正定値となる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828" y="4293714"/>
                <a:ext cx="7429809" cy="548413"/>
              </a:xfrm>
              <a:prstGeom prst="rect">
                <a:avLst/>
              </a:prstGeom>
              <a:blipFill>
                <a:blip r:embed="rId5"/>
                <a:stretch>
                  <a:fillRect l="-572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874828" y="5064384"/>
                <a:ext cx="8327734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)x =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≧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 for all x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ja-JP" altLang="en-US" i="0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　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828" y="5064384"/>
                <a:ext cx="8327734" cy="548413"/>
              </a:xfrm>
              <a:prstGeom prst="rect">
                <a:avLst/>
              </a:prstGeom>
              <a:blipFill>
                <a:blip r:embed="rId6"/>
                <a:stretch>
                  <a:fillRect l="-65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1874828" y="1534828"/>
                <a:ext cx="7429809" cy="11571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ja-JP" dirty="0" err="1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対称行列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A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が、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0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でないすべての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x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ja-JP" altLang="en-US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ｎ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で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30000" dirty="0" err="1" smtClean="0">
                    <a:solidFill>
                      <a:schemeClr val="tx1"/>
                    </a:solidFill>
                  </a:rPr>
                  <a:t>T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Ax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&gt;0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なら正定値である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⇔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全ての固有値は正である</a:t>
                </a:r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828" y="1534828"/>
                <a:ext cx="7429809" cy="1157186"/>
              </a:xfrm>
              <a:prstGeom prst="rect">
                <a:avLst/>
              </a:prstGeom>
              <a:blipFill>
                <a:blip r:embed="rId7"/>
                <a:stretch>
                  <a:fillRect l="-82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874828" y="2914271"/>
                <a:ext cx="7429809" cy="11571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ja-JP" dirty="0" err="1">
                    <a:solidFill>
                      <a:schemeClr val="tx1"/>
                    </a:solidFill>
                  </a:rPr>
                  <a:t>n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対称行列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A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が、すべての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x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ja-JP" altLang="en-US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ｎ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で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x</a:t>
                </a:r>
                <a:r>
                  <a:rPr lang="en-US" altLang="ja-JP" baseline="30000" dirty="0" err="1" smtClean="0">
                    <a:solidFill>
                      <a:schemeClr val="tx1"/>
                    </a:solidFill>
                  </a:rPr>
                  <a:t>T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Ax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≧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0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なら半正定値である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⇔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全ての固有値は正か零である</a:t>
                </a:r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828" y="2914271"/>
                <a:ext cx="7429809" cy="11571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4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28"/>
    </mc:Choice>
    <mc:Fallback xmlns="">
      <p:transition spd="slow" advTm="11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1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/>
              <a:t>スペクトルノルム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正方形/長方形 4"/>
              <p:cNvSpPr/>
              <p:nvPr/>
            </p:nvSpPr>
            <p:spPr>
              <a:xfrm>
                <a:off x="2600171" y="2618437"/>
                <a:ext cx="6905702" cy="54841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||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Ae||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i="0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altLang="ja-JP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71" y="2618437"/>
                <a:ext cx="6905702" cy="548413"/>
              </a:xfrm>
              <a:prstGeom prst="rect">
                <a:avLst/>
              </a:prstGeom>
              <a:blipFill>
                <a:blip r:embed="rId5"/>
                <a:stretch>
                  <a:fillRect l="-442" b="-224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2600171" y="1329842"/>
            <a:ext cx="7429809" cy="68364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||A|| = sup</a:t>
            </a:r>
            <a:r>
              <a:rPr lang="en-US" altLang="ja-JP" baseline="-25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||e||=1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||Ae||</a:t>
            </a:r>
            <a:r>
              <a:rPr lang="ja-JP" altLang="en-US" dirty="0" smtClean="0">
                <a:solidFill>
                  <a:schemeClr val="tx1"/>
                </a:solidFill>
              </a:rPr>
              <a:t>をスペクトルノルムという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936782" y="3208218"/>
            <a:ext cx="3151556" cy="2859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☝ポイント　ノルムは２乗して扱う</a:t>
            </a:r>
            <a:endParaRPr lang="en-US" altLang="ja-JP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876521" y="2305049"/>
            <a:ext cx="3151556" cy="3133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>
                <a:solidFill>
                  <a:schemeClr val="tx1"/>
                </a:solidFill>
                <a:latin typeface="+mn-ea"/>
              </a:rPr>
              <a:t>☟</a:t>
            </a:r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ポイント　スペクトル分解を代入</a:t>
            </a:r>
            <a:endParaRPr lang="en-US" altLang="ja-JP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296151" y="3199944"/>
            <a:ext cx="2722931" cy="29421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  <a:latin typeface="+mn-ea"/>
              </a:rPr>
              <a:t>☝ポイント　大きさ順に２乗和</a:t>
            </a:r>
            <a:endParaRPr lang="en-US" altLang="ja-JP" sz="1400" dirty="0" smtClean="0">
              <a:solidFill>
                <a:schemeClr val="tx1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2600171" y="3989756"/>
                <a:ext cx="7429809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+mj-ea"/>
                    <a:ea typeface="+mj-ea"/>
                  </a:rPr>
                  <a:t>は半正定値あるいは</a:t>
                </a:r>
                <a:r>
                  <a:rPr lang="ja-JP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正定値より</a:t>
                </a:r>
                <a14:m>
                  <m:oMath xmlns:m="http://schemas.openxmlformats.org/officeDocument/2006/math">
                    <m:r>
                      <a:rPr lang="ja-JP" alt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，</m:t>
                    </m:r>
                    <m:r>
                      <m:rPr>
                        <m:sty m:val="p"/>
                      </m:rP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ja-JP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≧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ja-JP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≧</m:t>
                    </m:r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ja-JP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≧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+mn-ea"/>
                  </a:rPr>
                  <a:t>となる</a:t>
                </a:r>
                <a:endParaRPr lang="en-US" altLang="ja-JP" baseline="30000" dirty="0" smtClean="0">
                  <a:solidFill>
                    <a:schemeClr val="tx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71" y="3989756"/>
                <a:ext cx="7429809" cy="548413"/>
              </a:xfrm>
              <a:prstGeom prst="rect">
                <a:avLst/>
              </a:prstGeom>
              <a:blipFill>
                <a:blip r:embed="rId6"/>
                <a:stretch>
                  <a:fillRect l="-739" b="-222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2600171" y="5100579"/>
                <a:ext cx="8085468" cy="659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+…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e)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…+λ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bSup>
                      <m:sSubSup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+λ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…+λ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…+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71" y="5100579"/>
                <a:ext cx="8085468" cy="659027"/>
              </a:xfrm>
              <a:prstGeom prst="rect">
                <a:avLst/>
              </a:prstGeom>
              <a:blipFill>
                <a:blip r:embed="rId7"/>
                <a:stretch>
                  <a:fillRect t="-4630" b="-120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12"/>
          <p:cNvSpPr/>
          <p:nvPr/>
        </p:nvSpPr>
        <p:spPr>
          <a:xfrm>
            <a:off x="8004604" y="4731547"/>
            <a:ext cx="3151556" cy="34009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smtClean="0">
                <a:solidFill>
                  <a:schemeClr val="tx1"/>
                </a:solidFill>
                <a:latin typeface="+mn-ea"/>
              </a:rPr>
              <a:t>☟ポイント　直交変換</a:t>
            </a:r>
            <a:r>
              <a:rPr lang="en-US" altLang="ja-JP" sz="1400" smtClean="0">
                <a:solidFill>
                  <a:schemeClr val="tx1"/>
                </a:solidFill>
                <a:latin typeface="+mn-ea"/>
              </a:rPr>
              <a:t>Q</a:t>
            </a:r>
            <a:r>
              <a:rPr lang="ja-JP" altLang="en-US" sz="1400" smtClean="0">
                <a:solidFill>
                  <a:schemeClr val="tx1"/>
                </a:solidFill>
                <a:latin typeface="+mn-ea"/>
              </a:rPr>
              <a:t>は等長変換</a:t>
            </a:r>
            <a:endParaRPr lang="en-US" altLang="ja-JP" sz="1400" dirty="0" smtClean="0">
              <a:solidFill>
                <a:schemeClr val="tx1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2600171" y="5945332"/>
                <a:ext cx="8085468" cy="398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>
                    <a:latin typeface="+mj-ea"/>
                    <a:ea typeface="+mj-ea"/>
                  </a:rPr>
                  <a:t>よって、</a:t>
                </a:r>
                <a:r>
                  <a:rPr lang="en-US" altLang="ja-JP" dirty="0" smtClean="0">
                    <a:latin typeface="+mj-ea"/>
                    <a:ea typeface="+mj-ea"/>
                  </a:rPr>
                  <a:t>e</a:t>
                </a:r>
                <a:r>
                  <a:rPr lang="ja-JP" altLang="en-US" dirty="0" smtClean="0">
                    <a:latin typeface="+mj-ea"/>
                    <a:ea typeface="+mj-ea"/>
                  </a:rPr>
                  <a:t>が</a:t>
                </a:r>
                <a:r>
                  <a:rPr lang="en-US" altLang="ja-JP" dirty="0" smtClean="0">
                    <a:latin typeface="+mj-ea"/>
                    <a:ea typeface="+mj-ea"/>
                  </a:rPr>
                  <a:t>1</a:t>
                </a:r>
                <a:r>
                  <a:rPr lang="ja-JP" altLang="en-US" dirty="0" smtClean="0">
                    <a:latin typeface="+mj-ea"/>
                    <a:ea typeface="+mj-ea"/>
                  </a:rPr>
                  <a:t>番目の固有ベクトル方向となるとき、 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sup</a:t>
                </a:r>
                <a:r>
                  <a:rPr lang="en-US" altLang="ja-JP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||e||=1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||Ae||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rad>
                  </m:oMath>
                </a14:m>
                <a:endParaRPr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71" y="5945332"/>
                <a:ext cx="8085468" cy="398186"/>
              </a:xfrm>
              <a:prstGeom prst="rect">
                <a:avLst/>
              </a:prstGeom>
              <a:blipFill>
                <a:blip r:embed="rId8"/>
                <a:stretch>
                  <a:fillRect l="-679" t="-3030" b="-2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/>
              <p:cNvSpPr/>
              <p:nvPr/>
            </p:nvSpPr>
            <p:spPr>
              <a:xfrm>
                <a:off x="5257286" y="4744807"/>
                <a:ext cx="2436855" cy="3400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400" dirty="0" smtClean="0">
                    <a:solidFill>
                      <a:schemeClr val="tx1"/>
                    </a:solidFill>
                    <a:latin typeface="+mn-ea"/>
                  </a:rPr>
                  <a:t>☟ポイント　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  <m:sup/>
                    </m:sSubSup>
                  </m:oMath>
                </a14:m>
                <a:r>
                  <a:rPr lang="en-US" altLang="ja-JP" sz="1400" dirty="0" smtClean="0">
                    <a:solidFill>
                      <a:schemeClr val="tx1"/>
                    </a:solidFill>
                    <a:latin typeface="+mn-ea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altLang="ja-JP" sz="14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ja-JP" altLang="en-US" sz="14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で置換</a:t>
                </a:r>
                <a:endParaRPr lang="en-US" altLang="ja-JP" sz="1400" dirty="0" smtClean="0">
                  <a:solidFill>
                    <a:schemeClr val="tx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5" name="正方形/長方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286" y="4744807"/>
                <a:ext cx="2436855" cy="340092"/>
              </a:xfrm>
              <a:prstGeom prst="rect">
                <a:avLst/>
              </a:prstGeom>
              <a:blipFill>
                <a:blip r:embed="rId9"/>
                <a:stretch>
                  <a:fillRect l="-247" b="-11475"/>
                </a:stretch>
              </a:blipFill>
              <a:ln w="28575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80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05"/>
    </mc:Choice>
    <mc:Fallback>
      <p:transition spd="slow" advTm="18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2" grpId="0" animBg="1"/>
      <p:bldP spid="7" grpId="0" animBg="1"/>
      <p:bldP spid="8" grpId="0" animBg="1"/>
      <p:bldP spid="9" grpId="0" animBg="1"/>
      <p:bldP spid="11" grpId="0" animBg="1"/>
      <p:bldP spid="4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次元線形写像とスペクトルノルム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744119" y="1386959"/>
                <a:ext cx="8353569" cy="369332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2</a:t>
                </a:r>
                <a:r>
                  <a:rPr lang="ja-JP" altLang="en-US" dirty="0" smtClean="0"/>
                  <a:t>次元線形</a:t>
                </a:r>
                <a:r>
                  <a:rPr lang="ja-JP" altLang="en-US" dirty="0"/>
                  <a:t>写像 </a:t>
                </a:r>
                <a:r>
                  <a:rPr lang="en-US" altLang="ja-JP" dirty="0"/>
                  <a:t>f :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/>
                  <a:t> y=Ax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2</a:t>
                </a:r>
                <a:r>
                  <a:rPr lang="ja-JP" altLang="en-US" dirty="0" smtClean="0"/>
                  <a:t>が正則な場合、単位円の像は楕円となる．</a:t>
                </a:r>
                <a:endParaRPr lang="ja-JP" altLang="en-US" baseline="30000" dirty="0"/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119" y="1386959"/>
                <a:ext cx="8353569" cy="369332"/>
              </a:xfrm>
              <a:prstGeom prst="rect">
                <a:avLst/>
              </a:prstGeom>
              <a:blipFill>
                <a:blip r:embed="rId5"/>
                <a:stretch>
                  <a:fillRect l="-436" t="-4615" b="-21538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1744118" y="4949309"/>
            <a:ext cx="9342981" cy="92333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対角化　　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⇒　</a:t>
            </a:r>
            <a:r>
              <a:rPr lang="en-US" altLang="ja-JP" dirty="0" smtClean="0"/>
              <a:t>A =</a:t>
            </a:r>
            <a:r>
              <a:rPr lang="ja-JP" altLang="en-US" dirty="0" smtClean="0"/>
              <a:t>正則行列</a:t>
            </a:r>
            <a:r>
              <a:rPr lang="en-US" altLang="ja-JP" baseline="30000" dirty="0"/>
              <a:t>-1</a:t>
            </a:r>
            <a:r>
              <a:rPr lang="en-US" altLang="ja-JP" dirty="0" smtClean="0"/>
              <a:t>×</a:t>
            </a:r>
            <a:r>
              <a:rPr lang="ja-JP" altLang="en-US" dirty="0" smtClean="0"/>
              <a:t>対角行列</a:t>
            </a:r>
            <a:r>
              <a:rPr lang="en-US" altLang="ja-JP" dirty="0"/>
              <a:t>×</a:t>
            </a:r>
            <a:r>
              <a:rPr lang="ja-JP" altLang="en-US" dirty="0" smtClean="0"/>
              <a:t>正則行列</a:t>
            </a:r>
            <a:endParaRPr lang="en-US" altLang="ja-JP" baseline="30000" dirty="0"/>
          </a:p>
          <a:p>
            <a:r>
              <a:rPr lang="ja-JP" altLang="en-US" dirty="0" smtClean="0"/>
              <a:t>対称行列</a:t>
            </a:r>
            <a:r>
              <a:rPr lang="ja-JP" altLang="en-US" dirty="0"/>
              <a:t>　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⇒</a:t>
            </a:r>
            <a:r>
              <a:rPr lang="ja-JP" altLang="en-US" dirty="0"/>
              <a:t>　</a:t>
            </a:r>
            <a:r>
              <a:rPr lang="en-US" altLang="ja-JP" b="1" dirty="0" smtClean="0"/>
              <a:t>B =</a:t>
            </a:r>
            <a:r>
              <a:rPr lang="ja-JP" altLang="en-US" b="1" dirty="0" smtClean="0"/>
              <a:t>直交行列</a:t>
            </a:r>
            <a:r>
              <a:rPr lang="en-US" altLang="ja-JP" b="1" baseline="30000" dirty="0" smtClean="0"/>
              <a:t>T</a:t>
            </a:r>
            <a:r>
              <a:rPr lang="en-US" altLang="ja-JP" b="1" dirty="0" smtClean="0"/>
              <a:t>×</a:t>
            </a:r>
            <a:r>
              <a:rPr lang="ja-JP" altLang="en-US" b="1" dirty="0"/>
              <a:t>対角行列</a:t>
            </a:r>
            <a:r>
              <a:rPr lang="en-US" altLang="ja-JP" b="1" dirty="0" smtClean="0"/>
              <a:t>×</a:t>
            </a:r>
            <a:r>
              <a:rPr lang="ja-JP" altLang="en-US" b="1" dirty="0" smtClean="0"/>
              <a:t>直交行列</a:t>
            </a:r>
            <a:endParaRPr lang="en-US" altLang="ja-JP" b="1" baseline="30000" dirty="0"/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特異値分解</a:t>
            </a:r>
            <a:r>
              <a:rPr lang="en-US" altLang="ja-JP" dirty="0" smtClean="0"/>
              <a:t>	</a:t>
            </a:r>
            <a:r>
              <a:rPr lang="ja-JP" altLang="en-US" dirty="0" smtClean="0"/>
              <a:t>⇒</a:t>
            </a:r>
            <a:r>
              <a:rPr lang="ja-JP" altLang="en-US" dirty="0"/>
              <a:t>　</a:t>
            </a:r>
            <a:r>
              <a:rPr lang="en-US" altLang="ja-JP" dirty="0"/>
              <a:t>A </a:t>
            </a:r>
            <a:r>
              <a:rPr lang="en-US" altLang="ja-JP" dirty="0" smtClean="0"/>
              <a:t>=</a:t>
            </a:r>
            <a:r>
              <a:rPr lang="ja-JP" altLang="en-US" dirty="0" smtClean="0"/>
              <a:t>対称行列</a:t>
            </a:r>
            <a:r>
              <a:rPr lang="en-US" altLang="ja-JP" dirty="0" smtClean="0"/>
              <a:t>B×</a:t>
            </a:r>
            <a:r>
              <a:rPr lang="ja-JP" altLang="en-US" b="1" dirty="0"/>
              <a:t>直交</a:t>
            </a:r>
            <a:r>
              <a:rPr lang="ja-JP" altLang="en-US" b="1" dirty="0" smtClean="0"/>
              <a:t>行列</a:t>
            </a:r>
            <a:r>
              <a:rPr lang="en-US" altLang="ja-JP" b="1" dirty="0" smtClean="0"/>
              <a:t>C</a:t>
            </a:r>
            <a:endParaRPr lang="en-US" altLang="ja-JP" baseline="3000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1744119" y="1843659"/>
            <a:ext cx="7126517" cy="1933833"/>
            <a:chOff x="1744119" y="1843659"/>
            <a:chExt cx="7126517" cy="1933833"/>
          </a:xfrm>
        </p:grpSpPr>
        <p:sp>
          <p:nvSpPr>
            <p:cNvPr id="7" name="正方形/長方形 6"/>
            <p:cNvSpPr/>
            <p:nvPr/>
          </p:nvSpPr>
          <p:spPr>
            <a:xfrm>
              <a:off x="1744119" y="2205077"/>
              <a:ext cx="5179623" cy="923330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が対称行列である場合：</a:t>
              </a:r>
              <a:endParaRPr lang="en-US" altLang="ja-JP" dirty="0" smtClean="0"/>
            </a:p>
            <a:p>
              <a:r>
                <a:rPr lang="en-US" altLang="ja-JP" dirty="0"/>
                <a:t>	</a:t>
              </a:r>
              <a:r>
                <a:rPr lang="ja-JP" altLang="en-US" dirty="0" smtClean="0"/>
                <a:t>楕円の長径＝</a:t>
              </a:r>
              <a:r>
                <a:rPr lang="en-US" altLang="ja-JP" dirty="0" smtClean="0"/>
                <a:t>|</a:t>
              </a:r>
              <a:r>
                <a:rPr lang="ja-JP" altLang="en-US" dirty="0" smtClean="0"/>
                <a:t>最大固有値</a:t>
              </a:r>
              <a:r>
                <a:rPr lang="en-US" altLang="ja-JP" dirty="0" smtClean="0"/>
                <a:t>|</a:t>
              </a:r>
              <a:r>
                <a:rPr lang="ja-JP" altLang="en-US" dirty="0" smtClean="0"/>
                <a:t>＝</a:t>
              </a:r>
              <a:r>
                <a:rPr lang="en-US" altLang="ja-JP" dirty="0" smtClean="0"/>
                <a:t>||A||</a:t>
              </a:r>
            </a:p>
            <a:p>
              <a:r>
                <a:rPr lang="en-US" altLang="ja-JP" dirty="0"/>
                <a:t>	</a:t>
              </a:r>
              <a:r>
                <a:rPr lang="ja-JP" altLang="en-US" dirty="0"/>
                <a:t>楕円</a:t>
              </a:r>
              <a:r>
                <a:rPr lang="ja-JP" altLang="en-US" dirty="0" smtClean="0"/>
                <a:t>の短径＝</a:t>
              </a:r>
              <a:r>
                <a:rPr lang="en-US" altLang="ja-JP" dirty="0"/>
                <a:t>|</a:t>
              </a:r>
              <a:r>
                <a:rPr lang="ja-JP" altLang="en-US" dirty="0" smtClean="0"/>
                <a:t>最小固有値</a:t>
              </a:r>
              <a:r>
                <a:rPr lang="en-US" altLang="ja-JP" dirty="0"/>
                <a:t>|</a:t>
              </a:r>
              <a:r>
                <a:rPr lang="ja-JP" altLang="en-US" dirty="0" smtClean="0"/>
                <a:t>＝</a:t>
              </a:r>
              <a:r>
                <a:rPr lang="en-US" altLang="ja-JP" dirty="0" smtClean="0"/>
                <a:t>1/||A</a:t>
              </a:r>
              <a:r>
                <a:rPr lang="en-US" altLang="ja-JP" baseline="30000" dirty="0" smtClean="0"/>
                <a:t>-1</a:t>
              </a:r>
              <a:r>
                <a:rPr lang="en-US" altLang="ja-JP" dirty="0" smtClean="0"/>
                <a:t>||</a:t>
              </a:r>
              <a:endParaRPr lang="ja-JP" altLang="en-US" baseline="30000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7715251" y="1843659"/>
              <a:ext cx="1155385" cy="1933833"/>
              <a:chOff x="8143876" y="2002274"/>
              <a:chExt cx="1155385" cy="1933833"/>
            </a:xfrm>
          </p:grpSpPr>
          <p:sp>
            <p:nvSpPr>
              <p:cNvPr id="3" name="楕円 2"/>
              <p:cNvSpPr/>
              <p:nvPr/>
            </p:nvSpPr>
            <p:spPr>
              <a:xfrm rot="2469046">
                <a:off x="8143876" y="2002274"/>
                <a:ext cx="1038225" cy="19338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" name="直線矢印コネクタ 10"/>
              <p:cNvCxnSpPr>
                <a:endCxn id="3" idx="0"/>
              </p:cNvCxnSpPr>
              <p:nvPr/>
            </p:nvCxnSpPr>
            <p:spPr>
              <a:xfrm flipV="1">
                <a:off x="8662988" y="2241121"/>
                <a:ext cx="636273" cy="72807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>
                <a:endCxn id="3" idx="6"/>
              </p:cNvCxnSpPr>
              <p:nvPr/>
            </p:nvCxnSpPr>
            <p:spPr>
              <a:xfrm>
                <a:off x="8662988" y="2987323"/>
                <a:ext cx="390882" cy="3234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正方形/長方形 17"/>
          <p:cNvSpPr/>
          <p:nvPr/>
        </p:nvSpPr>
        <p:spPr>
          <a:xfrm>
            <a:off x="9084579" y="2265609"/>
            <a:ext cx="2735946" cy="5597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対称行列のみ一致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1744119" y="3071942"/>
            <a:ext cx="7617590" cy="1933833"/>
            <a:chOff x="1744119" y="3071942"/>
            <a:chExt cx="7617590" cy="1933833"/>
          </a:xfrm>
        </p:grpSpPr>
        <p:sp>
          <p:nvSpPr>
            <p:cNvPr id="8" name="正方形/長方形 7"/>
            <p:cNvSpPr/>
            <p:nvPr/>
          </p:nvSpPr>
          <p:spPr>
            <a:xfrm>
              <a:off x="1744119" y="3577193"/>
              <a:ext cx="4948791" cy="923330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が対称行列でない場合：</a:t>
              </a:r>
              <a:endParaRPr lang="en-US" altLang="ja-JP" dirty="0" smtClean="0"/>
            </a:p>
            <a:p>
              <a:r>
                <a:rPr lang="en-US" altLang="ja-JP" dirty="0"/>
                <a:t>	</a:t>
              </a:r>
              <a:r>
                <a:rPr lang="en-US" altLang="ja-JP" dirty="0" smtClean="0"/>
                <a:t>|</a:t>
              </a:r>
              <a:r>
                <a:rPr lang="ja-JP" altLang="en-US" dirty="0" smtClean="0"/>
                <a:t>最大固有値</a:t>
              </a:r>
              <a:r>
                <a:rPr lang="en-US" altLang="ja-JP" dirty="0" smtClean="0"/>
                <a:t>|&lt;</a:t>
              </a:r>
              <a:r>
                <a:rPr lang="ja-JP" altLang="en-US" dirty="0"/>
                <a:t>楕円の長径</a:t>
              </a:r>
              <a:r>
                <a:rPr lang="ja-JP" altLang="en-US" dirty="0" smtClean="0"/>
                <a:t>＝</a:t>
              </a:r>
              <a:r>
                <a:rPr lang="en-US" altLang="ja-JP" dirty="0" smtClean="0"/>
                <a:t>||A||</a:t>
              </a:r>
            </a:p>
            <a:p>
              <a:r>
                <a:rPr lang="en-US" altLang="ja-JP" dirty="0" smtClean="0"/>
                <a:t>	</a:t>
              </a:r>
              <a:r>
                <a:rPr lang="ja-JP" altLang="en-US" dirty="0"/>
                <a:t>楕円の短径</a:t>
              </a:r>
              <a:r>
                <a:rPr lang="ja-JP" altLang="en-US" dirty="0" smtClean="0"/>
                <a:t>＝</a:t>
              </a:r>
              <a:r>
                <a:rPr lang="en-US" altLang="ja-JP" dirty="0" smtClean="0"/>
                <a:t>1</a:t>
              </a:r>
              <a:r>
                <a:rPr lang="en-US" altLang="ja-JP" dirty="0"/>
                <a:t>/||A</a:t>
              </a:r>
              <a:r>
                <a:rPr lang="en-US" altLang="ja-JP" baseline="30000" dirty="0"/>
                <a:t>-1</a:t>
              </a:r>
              <a:r>
                <a:rPr lang="en-US" altLang="ja-JP" dirty="0" smtClean="0"/>
                <a:t>||</a:t>
              </a:r>
              <a:r>
                <a:rPr lang="ja-JP" altLang="en-US" dirty="0" smtClean="0"/>
                <a:t>＜</a:t>
              </a:r>
              <a:r>
                <a:rPr lang="en-US" altLang="ja-JP" dirty="0" smtClean="0"/>
                <a:t>|</a:t>
              </a:r>
              <a:r>
                <a:rPr lang="ja-JP" altLang="en-US" dirty="0"/>
                <a:t>最小固有値</a:t>
              </a:r>
              <a:r>
                <a:rPr lang="en-US" altLang="ja-JP" dirty="0" smtClean="0"/>
                <a:t>|</a:t>
              </a:r>
              <a:endParaRPr lang="ja-JP" altLang="en-US" baseline="30000" dirty="0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8133399" y="3071942"/>
              <a:ext cx="1228310" cy="1933833"/>
              <a:chOff x="8552499" y="2990441"/>
              <a:chExt cx="1228310" cy="1933833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 rot="789219">
                <a:off x="8625424" y="2990441"/>
                <a:ext cx="1155385" cy="1933833"/>
                <a:chOff x="8143876" y="2002274"/>
                <a:chExt cx="1155385" cy="1933833"/>
              </a:xfrm>
            </p:grpSpPr>
            <p:sp>
              <p:nvSpPr>
                <p:cNvPr id="20" name="楕円 19"/>
                <p:cNvSpPr/>
                <p:nvPr/>
              </p:nvSpPr>
              <p:spPr>
                <a:xfrm rot="2469046">
                  <a:off x="8143876" y="2002274"/>
                  <a:ext cx="1038225" cy="193383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" name="直線矢印コネクタ 20"/>
                <p:cNvCxnSpPr>
                  <a:endCxn id="20" idx="0"/>
                </p:cNvCxnSpPr>
                <p:nvPr/>
              </p:nvCxnSpPr>
              <p:spPr>
                <a:xfrm flipV="1">
                  <a:off x="8662988" y="2241121"/>
                  <a:ext cx="636273" cy="72807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矢印コネクタ 21"/>
                <p:cNvCxnSpPr>
                  <a:endCxn id="20" idx="6"/>
                </p:cNvCxnSpPr>
                <p:nvPr/>
              </p:nvCxnSpPr>
              <p:spPr>
                <a:xfrm>
                  <a:off x="8662988" y="2987323"/>
                  <a:ext cx="390882" cy="32346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グループ化 30"/>
              <p:cNvGrpSpPr/>
              <p:nvPr/>
            </p:nvGrpSpPr>
            <p:grpSpPr>
              <a:xfrm>
                <a:off x="8552499" y="3246988"/>
                <a:ext cx="1195297" cy="1394077"/>
                <a:chOff x="8552499" y="3246988"/>
                <a:chExt cx="1195297" cy="1394077"/>
              </a:xfrm>
            </p:grpSpPr>
            <p:cxnSp>
              <p:nvCxnSpPr>
                <p:cNvPr id="24" name="直線コネクタ 23"/>
                <p:cNvCxnSpPr>
                  <a:stCxn id="20" idx="1"/>
                  <a:endCxn id="20" idx="5"/>
                </p:cNvCxnSpPr>
                <p:nvPr/>
              </p:nvCxnSpPr>
              <p:spPr>
                <a:xfrm flipH="1">
                  <a:off x="8804986" y="3246988"/>
                  <a:ext cx="682175" cy="1394077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コネクタ 24"/>
                <p:cNvCxnSpPr/>
                <p:nvPr/>
              </p:nvCxnSpPr>
              <p:spPr>
                <a:xfrm flipH="1" flipV="1">
                  <a:off x="8552499" y="3819771"/>
                  <a:ext cx="1195297" cy="26249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正方形/長方形 32"/>
          <p:cNvSpPr/>
          <p:nvPr/>
        </p:nvSpPr>
        <p:spPr>
          <a:xfrm>
            <a:off x="9261518" y="4157037"/>
            <a:ext cx="2735946" cy="5597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一般の場合、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回転が入って捩じれてしまう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017913" y="5586852"/>
            <a:ext cx="2494322" cy="2857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これが余計！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7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91"/>
    </mc:Choice>
    <mc:Fallback>
      <p:transition spd="slow" advTm="16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8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3.3|1.4|24.1|8.6|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3.6|13.6|7.3|1.3|14|2.4|5|3.5|6.1|3.8|8.2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9.6|33.3|4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2.7|5.4|14.9|14.3|4.4|9.5|6.3|4.8|7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4.6|41.9|1.2|23.8|2.5|73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897</Words>
  <Application>Microsoft Office PowerPoint</Application>
  <PresentationFormat>ワイド画面</PresentationFormat>
  <Paragraphs>62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游ゴシック</vt:lpstr>
      <vt:lpstr>游ゴシック Light</vt:lpstr>
      <vt:lpstr>Arial</vt:lpstr>
      <vt:lpstr>Cambria Math</vt:lpstr>
      <vt:lpstr>Office テーマ</vt:lpstr>
      <vt:lpstr>5. 行列のノルム</vt:lpstr>
      <vt:lpstr>実2次形式（2次曲面標準形）</vt:lpstr>
      <vt:lpstr>２変数２次曲面の分類</vt:lpstr>
      <vt:lpstr>正定値(対称)行列</vt:lpstr>
      <vt:lpstr>スペクトルノルム</vt:lpstr>
      <vt:lpstr>2次元線形写像とスペクトルノルム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119</cp:revision>
  <dcterms:created xsi:type="dcterms:W3CDTF">2020-04-08T04:01:53Z</dcterms:created>
  <dcterms:modified xsi:type="dcterms:W3CDTF">2020-09-02T04:16:25Z</dcterms:modified>
  <cp:contentStatus/>
</cp:coreProperties>
</file>