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5747" y="784905"/>
            <a:ext cx="9379132" cy="2387600"/>
          </a:xfrm>
        </p:spPr>
        <p:txBody>
          <a:bodyPr/>
          <a:lstStyle/>
          <a:p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対称行列と直交行列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781889" y="3884414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キーワード</a:t>
            </a:r>
            <a:endParaRPr lang="en-US" altLang="ja-JP" dirty="0" smtClean="0"/>
          </a:p>
          <a:p>
            <a:r>
              <a:rPr lang="ja-JP" altLang="en-US" dirty="0"/>
              <a:t>直交</a:t>
            </a:r>
            <a:r>
              <a:rPr lang="ja-JP" altLang="en-US" dirty="0" smtClean="0"/>
              <a:t>行列</a:t>
            </a:r>
            <a:r>
              <a:rPr lang="ja-JP" altLang="en-US" dirty="0"/>
              <a:t>・</a:t>
            </a:r>
            <a:r>
              <a:rPr lang="ja-JP" altLang="en-US" dirty="0" smtClean="0"/>
              <a:t>対称行列・スペクトル分解</a:t>
            </a:r>
            <a:endParaRPr lang="ja-JP" altLang="en-US" dirty="0"/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7"/>
    </mc:Choice>
    <mc:Fallback>
      <p:transition spd="slow" advTm="1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54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直交行列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57300" y="1613687"/>
            <a:ext cx="7625146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直交行列</a:t>
            </a:r>
            <a:r>
              <a:rPr lang="en-US" altLang="ja-JP" dirty="0" smtClean="0">
                <a:solidFill>
                  <a:schemeClr val="tx1"/>
                </a:solidFill>
              </a:rPr>
              <a:t>Q=[q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|…|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]</a:t>
            </a:r>
            <a:r>
              <a:rPr kumimoji="1" lang="ja-JP" altLang="en-US" dirty="0" smtClean="0">
                <a:solidFill>
                  <a:schemeClr val="tx1"/>
                </a:solidFill>
              </a:rPr>
              <a:t>：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列ベクトル</a:t>
            </a:r>
            <a:r>
              <a:rPr lang="en-US" altLang="ja-JP" dirty="0" smtClean="0">
                <a:solidFill>
                  <a:schemeClr val="tx1"/>
                </a:solidFill>
              </a:rPr>
              <a:t>{q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が正規直交系をなす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57299" y="2854426"/>
            <a:ext cx="7886403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・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ja-JP" altLang="en-US" dirty="0" smtClean="0">
                <a:solidFill>
                  <a:schemeClr val="tx1"/>
                </a:solidFill>
              </a:rPr>
              <a:t>は直接計算すれば、正規直交性から</a:t>
            </a:r>
            <a:r>
              <a:rPr lang="en-US" altLang="ja-JP" dirty="0" smtClean="0">
                <a:solidFill>
                  <a:schemeClr val="tx1"/>
                </a:solidFill>
              </a:rPr>
              <a:t>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|…|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]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ja-JP" altLang="en-US" baseline="30000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]=I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57299" y="2306013"/>
            <a:ext cx="4333307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性質１　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dirty="0" smtClean="0">
                <a:solidFill>
                  <a:schemeClr val="tx1"/>
                </a:solidFill>
              </a:rPr>
              <a:t>= 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ja-JP" altLang="en-US" baseline="30000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逆行列は転置行列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57298" y="3402839"/>
            <a:ext cx="8644051" cy="10733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・</a:t>
            </a:r>
            <a:r>
              <a:rPr lang="ja-JP" altLang="en-US" dirty="0" smtClean="0">
                <a:solidFill>
                  <a:schemeClr val="tx1"/>
                </a:solidFill>
              </a:rPr>
              <a:t>逆の場合、</a:t>
            </a:r>
            <a:r>
              <a:rPr lang="en-US" altLang="ja-JP" dirty="0" smtClean="0">
                <a:solidFill>
                  <a:schemeClr val="tx1"/>
                </a:solidFill>
              </a:rPr>
              <a:t>QQ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=[q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|…|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dirty="0" smtClean="0">
                <a:solidFill>
                  <a:schemeClr val="tx1"/>
                </a:solidFill>
              </a:rPr>
              <a:t>]</a:t>
            </a:r>
            <a:r>
              <a:rPr lang="en-US" altLang="ja-JP" dirty="0" smtClean="0">
                <a:solidFill>
                  <a:schemeClr val="tx1"/>
                </a:solidFill>
              </a:rPr>
              <a:t>[q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]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 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>
                <a:solidFill>
                  <a:schemeClr val="tx1"/>
                </a:solidFill>
              </a:rPr>
              <a:t> 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 </a:t>
            </a:r>
            <a:r>
              <a:rPr lang="en-US" altLang="ja-JP" dirty="0" smtClean="0">
                <a:solidFill>
                  <a:schemeClr val="tx1"/>
                </a:solidFill>
              </a:rPr>
              <a:t>+q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 </a:t>
            </a:r>
            <a:r>
              <a:rPr lang="en-US" altLang="ja-JP" dirty="0" smtClean="0">
                <a:solidFill>
                  <a:schemeClr val="tx1"/>
                </a:solidFill>
              </a:rPr>
              <a:t>+…+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 smtClean="0">
                <a:solidFill>
                  <a:schemeClr val="tx1"/>
                </a:solidFill>
              </a:rPr>
              <a:t>を使う。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任意のベクトル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en-US" altLang="ja-JP" dirty="0" err="1" smtClean="0">
                <a:solidFill>
                  <a:schemeClr val="tx1"/>
                </a:solidFill>
              </a:rPr>
              <a:t>QQ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</a:t>
            </a:r>
            <a:r>
              <a:rPr lang="en-US" altLang="ja-JP" dirty="0" smtClean="0">
                <a:solidFill>
                  <a:srgbClr val="FF0000"/>
                </a:solidFill>
              </a:rPr>
              <a:t>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dirty="0" smtClean="0">
                <a:solidFill>
                  <a:srgbClr val="FF0000"/>
                </a:solidFill>
              </a:rPr>
              <a:t>(q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>
                <a:solidFill>
                  <a:srgbClr val="FF0000"/>
                </a:solidFill>
              </a:rPr>
              <a:t>x) +q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(q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T</a:t>
            </a:r>
            <a:r>
              <a:rPr lang="en-US" altLang="ja-JP" dirty="0" smtClean="0">
                <a:solidFill>
                  <a:srgbClr val="FF0000"/>
                </a:solidFill>
              </a:rPr>
              <a:t>x)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+…+</a:t>
            </a:r>
            <a:r>
              <a:rPr lang="en-US" altLang="ja-JP" dirty="0" err="1" smtClean="0">
                <a:solidFill>
                  <a:srgbClr val="FF0000"/>
                </a:solidFill>
              </a:rPr>
              <a:t>q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n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q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n</a:t>
            </a:r>
            <a:r>
              <a:rPr lang="en-US" altLang="ja-JP" baseline="30000" dirty="0" err="1" smtClean="0">
                <a:solidFill>
                  <a:srgbClr val="FF0000"/>
                </a:solidFill>
              </a:rPr>
              <a:t>T</a:t>
            </a:r>
            <a:r>
              <a:rPr lang="en-US" altLang="ja-JP" dirty="0" err="1" smtClean="0">
                <a:solidFill>
                  <a:srgbClr val="FF0000"/>
                </a:solidFill>
              </a:rPr>
              <a:t>x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>
                <a:solidFill>
                  <a:schemeClr val="tx1"/>
                </a:solidFill>
              </a:rPr>
              <a:t>=x</a:t>
            </a:r>
            <a:r>
              <a:rPr lang="ja-JP" altLang="en-US" dirty="0" smtClean="0">
                <a:solidFill>
                  <a:schemeClr val="tx1"/>
                </a:solidFill>
              </a:rPr>
              <a:t>から</a:t>
            </a:r>
            <a:r>
              <a:rPr lang="en-US" altLang="ja-JP" dirty="0" smtClean="0">
                <a:solidFill>
                  <a:schemeClr val="tx1"/>
                </a:solidFill>
              </a:rPr>
              <a:t>QQ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>
                <a:solidFill>
                  <a:schemeClr val="tx1"/>
                </a:solidFill>
              </a:rPr>
              <a:t>=I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90606" y="4448670"/>
            <a:ext cx="4467497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x</a:t>
            </a:r>
            <a:r>
              <a:rPr lang="ja-JP" altLang="en-US" sz="1400" dirty="0" smtClean="0">
                <a:solidFill>
                  <a:schemeClr val="tx1"/>
                </a:solidFill>
              </a:rPr>
              <a:t>を</a:t>
            </a:r>
            <a:r>
              <a:rPr lang="ja-JP" altLang="en-US" sz="1400" dirty="0">
                <a:solidFill>
                  <a:schemeClr val="tx1"/>
                </a:solidFill>
              </a:rPr>
              <a:t>正規直交</a:t>
            </a:r>
            <a:r>
              <a:rPr lang="ja-JP" altLang="en-US" sz="1400" dirty="0" smtClean="0">
                <a:solidFill>
                  <a:schemeClr val="tx1"/>
                </a:solidFill>
              </a:rPr>
              <a:t>系に変換しているだけ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57298" y="5029189"/>
            <a:ext cx="4202678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性質２　</a:t>
            </a:r>
            <a:r>
              <a:rPr lang="en-US" altLang="ja-JP" dirty="0" smtClean="0">
                <a:solidFill>
                  <a:schemeClr val="tx1"/>
                </a:solidFill>
              </a:rPr>
              <a:t>||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|| = ||x||</a:t>
            </a:r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等長</a:t>
            </a:r>
            <a:r>
              <a:rPr lang="ja-JP" altLang="en-US" dirty="0">
                <a:solidFill>
                  <a:schemeClr val="tx1"/>
                </a:solidFill>
              </a:rPr>
              <a:t>変換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57299" y="5577602"/>
            <a:ext cx="7886403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・</a:t>
            </a:r>
            <a:r>
              <a:rPr lang="en-US" altLang="ja-JP" dirty="0">
                <a:solidFill>
                  <a:schemeClr val="tx1"/>
                </a:solidFill>
              </a:rPr>
              <a:t> ||</a:t>
            </a:r>
            <a:r>
              <a:rPr lang="en-US" altLang="ja-JP" dirty="0" err="1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=(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=||</a:t>
            </a:r>
            <a:r>
              <a:rPr lang="en-US" altLang="ja-JP" dirty="0">
                <a:solidFill>
                  <a:schemeClr val="tx1"/>
                </a:solidFill>
              </a:rPr>
              <a:t>x</a:t>
            </a:r>
            <a:r>
              <a:rPr lang="en-US" altLang="ja-JP" dirty="0" smtClean="0">
                <a:solidFill>
                  <a:schemeClr val="tx1"/>
                </a:solidFill>
              </a:rPr>
              <a:t>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390605" y="5710948"/>
            <a:ext cx="335062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ノルムは２乗して扱う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07"/>
    </mc:Choice>
    <mc:Fallback xmlns="">
      <p:transition spd="slow" advTm="18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528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直交行列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057299" y="1321945"/>
            <a:ext cx="4333307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性質３　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 err="1" smtClean="0">
                <a:solidFill>
                  <a:schemeClr val="tx1"/>
                </a:solidFill>
              </a:rPr>
              <a:t>Qx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Qy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y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等長変換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57299" y="1842596"/>
            <a:ext cx="4202678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性質４　</a:t>
            </a:r>
            <a:r>
              <a:rPr lang="en-US" altLang="ja-JP" dirty="0">
                <a:solidFill>
                  <a:schemeClr val="tx1"/>
                </a:solidFill>
              </a:rPr>
              <a:t>|</a:t>
            </a:r>
            <a:r>
              <a:rPr lang="en-US" altLang="ja-JP" dirty="0" err="1" smtClean="0">
                <a:solidFill>
                  <a:schemeClr val="tx1"/>
                </a:solidFill>
              </a:rPr>
              <a:t>detQ</a:t>
            </a:r>
            <a:r>
              <a:rPr lang="en-US" altLang="ja-JP" dirty="0" smtClean="0">
                <a:solidFill>
                  <a:schemeClr val="tx1"/>
                </a:solidFill>
              </a:rPr>
              <a:t>| = 1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57299" y="2373301"/>
            <a:ext cx="4202678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</a:t>
            </a:r>
            <a:r>
              <a:rPr lang="en-US" altLang="ja-JP" dirty="0" smtClean="0">
                <a:solidFill>
                  <a:schemeClr val="tx1"/>
                </a:solidFill>
              </a:rPr>
              <a:t>5</a:t>
            </a:r>
            <a:r>
              <a:rPr lang="ja-JP" altLang="en-US" dirty="0" smtClean="0">
                <a:solidFill>
                  <a:schemeClr val="tx1"/>
                </a:solidFill>
              </a:rPr>
              <a:t>　 </a:t>
            </a:r>
            <a:r>
              <a:rPr lang="en-US" altLang="ja-JP" dirty="0" smtClean="0">
                <a:solidFill>
                  <a:schemeClr val="tx1"/>
                </a:solidFill>
              </a:rPr>
              <a:t>|λ(Q)| = 1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678280" y="2504235"/>
            <a:ext cx="3845925" cy="35103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性質</a:t>
            </a:r>
            <a:r>
              <a:rPr lang="en-US" altLang="ja-JP" sz="1400" dirty="0" smtClean="0">
                <a:solidFill>
                  <a:schemeClr val="tx1"/>
                </a:solidFill>
              </a:rPr>
              <a:t>4</a:t>
            </a:r>
            <a:r>
              <a:rPr lang="ja-JP" altLang="en-US" sz="1400" dirty="0" smtClean="0">
                <a:solidFill>
                  <a:schemeClr val="tx1"/>
                </a:solidFill>
              </a:rPr>
              <a:t>・</a:t>
            </a:r>
            <a:r>
              <a:rPr lang="en-US" altLang="ja-JP" sz="1400" dirty="0" smtClean="0">
                <a:solidFill>
                  <a:schemeClr val="tx1"/>
                </a:solidFill>
              </a:rPr>
              <a:t>5</a:t>
            </a:r>
            <a:r>
              <a:rPr lang="ja-JP" altLang="en-US" sz="1400" dirty="0" smtClean="0">
                <a:solidFill>
                  <a:schemeClr val="tx1"/>
                </a:solidFill>
              </a:rPr>
              <a:t>は、等長変換から自明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57299" y="3218422"/>
            <a:ext cx="9880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行列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の行列式とは、線形</a:t>
            </a:r>
            <a:r>
              <a:rPr lang="ja-JP" altLang="en-US" dirty="0"/>
              <a:t>写像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dirty="0" smtClean="0"/>
              <a:t>の像の最大体積素拡大率</a:t>
            </a:r>
            <a:endParaRPr lang="en-US" altLang="ja-JP" dirty="0" smtClean="0"/>
          </a:p>
          <a:p>
            <a:r>
              <a:rPr lang="ja-JP" altLang="en-US" dirty="0" smtClean="0"/>
              <a:t>⇒　等長変換では、像の体積は保存される。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57299" y="4227905"/>
            <a:ext cx="769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行列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の固有値とは、線形写像</a:t>
            </a:r>
            <a:r>
              <a:rPr lang="en-US" altLang="ja-JP" dirty="0" err="1"/>
              <a:t>f</a:t>
            </a:r>
            <a:r>
              <a:rPr lang="en-US" altLang="ja-JP" baseline="-25000" dirty="0" err="1"/>
              <a:t>A</a:t>
            </a:r>
            <a:r>
              <a:rPr lang="ja-JP" altLang="en-US" dirty="0" smtClean="0"/>
              <a:t>の固有空間上の線素拡大率</a:t>
            </a:r>
            <a:endParaRPr lang="en-US" altLang="ja-JP" dirty="0" smtClean="0"/>
          </a:p>
          <a:p>
            <a:r>
              <a:rPr lang="ja-JP" altLang="en-US" dirty="0" smtClean="0"/>
              <a:t>⇒　等長変換では線素の長さは保存される。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678280" y="5044401"/>
            <a:ext cx="7866413" cy="35103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直交行列（変換）は座標系を回転・反射させ、観察する方向を変えるだけである</a:t>
            </a:r>
            <a:endParaRPr lang="en-US" altLang="ja-JP" sz="1400" baseline="30000" dirty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4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3"/>
    </mc:Choice>
    <mc:Fallback xmlns="">
      <p:transition spd="slow" advTm="8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  <p:bldP spid="9" grpId="0" animBg="1"/>
      <p:bldP spid="3" grpId="0"/>
      <p:bldP spid="10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19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実対称行列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57299" y="1613687"/>
            <a:ext cx="4812277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実対称行列</a:t>
            </a:r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kumimoji="1" lang="ja-JP" altLang="en-US" dirty="0" smtClean="0">
                <a:solidFill>
                  <a:schemeClr val="tx1"/>
                </a:solidFill>
              </a:rPr>
              <a:t>：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A=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ja-JP" altLang="en-US" dirty="0" smtClean="0">
                <a:solidFill>
                  <a:schemeClr val="tx1"/>
                </a:solidFill>
              </a:rPr>
              <a:t>を満たす実数係数行列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57299" y="2722093"/>
            <a:ext cx="9340735" cy="16234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A(</a:t>
            </a:r>
            <a:r>
              <a:rPr lang="en-US" altLang="ja-JP" dirty="0" err="1" smtClean="0">
                <a:solidFill>
                  <a:schemeClr val="tx1"/>
                </a:solidFill>
              </a:rPr>
              <a:t>u±iv</a:t>
            </a:r>
            <a:r>
              <a:rPr lang="en-US" altLang="ja-JP" dirty="0" smtClean="0">
                <a:solidFill>
                  <a:schemeClr val="tx1"/>
                </a:solidFill>
              </a:rPr>
              <a:t>)=(</a:t>
            </a:r>
            <a:r>
              <a:rPr lang="en-US" altLang="ja-JP" dirty="0" err="1" smtClean="0">
                <a:solidFill>
                  <a:schemeClr val="tx1"/>
                </a:solidFill>
              </a:rPr>
              <a:t>σ</a:t>
            </a:r>
            <a:r>
              <a:rPr lang="en-US" altLang="ja-JP" dirty="0" err="1">
                <a:solidFill>
                  <a:schemeClr val="tx1"/>
                </a:solidFill>
              </a:rPr>
              <a:t>±</a:t>
            </a:r>
            <a:r>
              <a:rPr lang="en-US" altLang="ja-JP" dirty="0" err="1" smtClean="0">
                <a:solidFill>
                  <a:schemeClr val="tx1"/>
                </a:solidFill>
              </a:rPr>
              <a:t>iω</a:t>
            </a:r>
            <a:r>
              <a:rPr lang="en-US" altLang="ja-JP" dirty="0" smtClean="0">
                <a:solidFill>
                  <a:schemeClr val="tx1"/>
                </a:solidFill>
              </a:rPr>
              <a:t>)(</a:t>
            </a:r>
            <a:r>
              <a:rPr lang="en-US" altLang="ja-JP" dirty="0" err="1" smtClean="0">
                <a:solidFill>
                  <a:schemeClr val="tx1"/>
                </a:solidFill>
              </a:rPr>
              <a:t>u±iv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ja-JP" altLang="en-US" dirty="0" smtClean="0">
                <a:solidFill>
                  <a:schemeClr val="tx1"/>
                </a:solidFill>
              </a:rPr>
              <a:t>から</a:t>
            </a:r>
            <a:r>
              <a:rPr lang="en-US" altLang="ja-JP" b="1" dirty="0" smtClean="0">
                <a:solidFill>
                  <a:srgbClr val="FF0000"/>
                </a:solidFill>
              </a:rPr>
              <a:t>Au=</a:t>
            </a:r>
            <a:r>
              <a:rPr lang="en-US" altLang="ja-JP" b="1" dirty="0" err="1" smtClean="0">
                <a:solidFill>
                  <a:srgbClr val="FF0000"/>
                </a:solidFill>
              </a:rPr>
              <a:t>σu-ωv</a:t>
            </a:r>
            <a:r>
              <a:rPr lang="en-US" altLang="ja-JP" b="1" dirty="0" smtClean="0">
                <a:solidFill>
                  <a:srgbClr val="FF0000"/>
                </a:solidFill>
              </a:rPr>
              <a:t>,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Av=</a:t>
            </a:r>
            <a:r>
              <a:rPr lang="en-US" altLang="ja-JP" b="1" dirty="0" err="1" smtClean="0">
                <a:solidFill>
                  <a:srgbClr val="FF0000"/>
                </a:solidFill>
              </a:rPr>
              <a:t>ωu+σv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Au=</a:t>
            </a:r>
            <a:r>
              <a:rPr lang="en-US" altLang="ja-JP" dirty="0" err="1" smtClean="0">
                <a:solidFill>
                  <a:schemeClr val="tx1"/>
                </a:solidFill>
              </a:rPr>
              <a:t>σu-ωv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に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 smtClean="0">
                <a:solidFill>
                  <a:schemeClr val="tx1"/>
                </a:solidFill>
              </a:rPr>
              <a:t>を内積した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Au</a:t>
            </a:r>
            <a:r>
              <a:rPr lang="en-US" altLang="ja-JP" dirty="0" smtClean="0">
                <a:solidFill>
                  <a:schemeClr val="tx1"/>
                </a:solidFill>
              </a:rPr>
              <a:t> =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 smtClean="0">
                <a:solidFill>
                  <a:schemeClr val="tx1"/>
                </a:solidFill>
              </a:rPr>
              <a:t>σv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dirty="0" smtClean="0">
                <a:solidFill>
                  <a:schemeClr val="tx1"/>
                </a:solidFill>
              </a:rPr>
              <a:t>-ω||v||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を転置すると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= </a:t>
            </a:r>
            <a:r>
              <a:rPr lang="en-US" altLang="ja-JP" dirty="0" err="1" smtClean="0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dirty="0" smtClean="0">
                <a:solidFill>
                  <a:schemeClr val="tx1"/>
                </a:solidFill>
              </a:rPr>
              <a:t>-ω</a:t>
            </a:r>
            <a:r>
              <a:rPr lang="en-US" altLang="ja-JP" dirty="0">
                <a:solidFill>
                  <a:schemeClr val="tx1"/>
                </a:solidFill>
              </a:rPr>
              <a:t>||v||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endParaRPr lang="en-US" altLang="ja-JP" baseline="30000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Av=</a:t>
            </a:r>
            <a:r>
              <a:rPr lang="en-US" altLang="ja-JP" dirty="0" err="1" smtClean="0">
                <a:solidFill>
                  <a:schemeClr val="tx1"/>
                </a:solidFill>
              </a:rPr>
              <a:t>ωu+σv</a:t>
            </a:r>
            <a:r>
              <a:rPr lang="ja-JP" altLang="en-US" dirty="0" smtClean="0">
                <a:solidFill>
                  <a:schemeClr val="tx1"/>
                </a:solidFill>
              </a:rPr>
              <a:t>に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>
                <a:solidFill>
                  <a:schemeClr val="tx1"/>
                </a:solidFill>
              </a:rPr>
              <a:t>を内積</a:t>
            </a:r>
            <a:r>
              <a:rPr lang="ja-JP" altLang="en-US" dirty="0" smtClean="0">
                <a:solidFill>
                  <a:schemeClr val="tx1"/>
                </a:solidFill>
              </a:rPr>
              <a:t>した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Av</a:t>
            </a:r>
            <a:r>
              <a:rPr lang="en-US" altLang="ja-JP" dirty="0" smtClean="0">
                <a:solidFill>
                  <a:schemeClr val="tx1"/>
                </a:solidFill>
              </a:rPr>
              <a:t>=ω||u||</a:t>
            </a:r>
            <a:r>
              <a:rPr lang="en-US" altLang="ja-JP" baseline="30000" dirty="0">
                <a:solidFill>
                  <a:schemeClr val="tx1"/>
                </a:solidFill>
              </a:rPr>
              <a:t> 2 </a:t>
            </a:r>
            <a:r>
              <a:rPr lang="en-US" altLang="ja-JP" dirty="0" smtClean="0">
                <a:solidFill>
                  <a:schemeClr val="tx1"/>
                </a:solidFill>
              </a:rPr>
              <a:t>+</a:t>
            </a:r>
            <a:r>
              <a:rPr lang="en-US" altLang="ja-JP" dirty="0" err="1" smtClean="0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ja-JP" altLang="en-US" dirty="0" smtClean="0">
                <a:solidFill>
                  <a:schemeClr val="tx1"/>
                </a:solidFill>
              </a:rPr>
              <a:t>と等しいから、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ω</a:t>
            </a:r>
            <a:r>
              <a:rPr lang="en-US" altLang="ja-JP" dirty="0">
                <a:solidFill>
                  <a:schemeClr val="tx1"/>
                </a:solidFill>
              </a:rPr>
              <a:t>||u||</a:t>
            </a:r>
            <a:r>
              <a:rPr lang="en-US" altLang="ja-JP" baseline="30000" dirty="0">
                <a:solidFill>
                  <a:schemeClr val="tx1"/>
                </a:solidFill>
              </a:rPr>
              <a:t> 2 </a:t>
            </a:r>
            <a:r>
              <a:rPr lang="en-US" altLang="ja-JP" dirty="0">
                <a:solidFill>
                  <a:schemeClr val="tx1"/>
                </a:solidFill>
              </a:rPr>
              <a:t>+</a:t>
            </a:r>
            <a:r>
              <a:rPr lang="en-US" altLang="ja-JP" dirty="0" err="1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baseline="30000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dirty="0">
                <a:solidFill>
                  <a:schemeClr val="tx1"/>
                </a:solidFill>
              </a:rPr>
              <a:t> = </a:t>
            </a:r>
            <a:r>
              <a:rPr lang="en-US" altLang="ja-JP" dirty="0" err="1">
                <a:solidFill>
                  <a:schemeClr val="tx1"/>
                </a:solidFill>
              </a:rPr>
              <a:t>σu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dirty="0" err="1">
                <a:solidFill>
                  <a:schemeClr val="tx1"/>
                </a:solidFill>
              </a:rPr>
              <a:t>v</a:t>
            </a:r>
            <a:r>
              <a:rPr lang="en-US" altLang="ja-JP" dirty="0">
                <a:solidFill>
                  <a:schemeClr val="tx1"/>
                </a:solidFill>
              </a:rPr>
              <a:t>-ω||v||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よって、</a:t>
            </a:r>
            <a:r>
              <a:rPr lang="en-US" altLang="ja-JP" dirty="0" smtClean="0">
                <a:solidFill>
                  <a:schemeClr val="tx1"/>
                </a:solidFill>
              </a:rPr>
              <a:t>ω(||</a:t>
            </a:r>
            <a:r>
              <a:rPr lang="en-US" altLang="ja-JP" dirty="0">
                <a:solidFill>
                  <a:schemeClr val="tx1"/>
                </a:solidFill>
              </a:rPr>
              <a:t>u||</a:t>
            </a:r>
            <a:r>
              <a:rPr lang="en-US" altLang="ja-JP" baseline="30000" dirty="0">
                <a:solidFill>
                  <a:schemeClr val="tx1"/>
                </a:solidFill>
              </a:rPr>
              <a:t> 2 </a:t>
            </a:r>
            <a:r>
              <a:rPr lang="en-US" altLang="ja-JP" dirty="0" smtClean="0">
                <a:solidFill>
                  <a:schemeClr val="tx1"/>
                </a:solidFill>
              </a:rPr>
              <a:t>+||</a:t>
            </a:r>
            <a:r>
              <a:rPr lang="en-US" altLang="ja-JP" dirty="0">
                <a:solidFill>
                  <a:schemeClr val="tx1"/>
                </a:solidFill>
              </a:rPr>
              <a:t>v||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)=0</a:t>
            </a:r>
            <a:r>
              <a:rPr lang="ja-JP" altLang="en-US" dirty="0" smtClean="0">
                <a:solidFill>
                  <a:schemeClr val="tx1"/>
                </a:solidFill>
              </a:rPr>
              <a:t>より</a:t>
            </a:r>
            <a:r>
              <a:rPr lang="en-US" altLang="ja-JP" dirty="0" smtClean="0">
                <a:solidFill>
                  <a:schemeClr val="tx1"/>
                </a:solidFill>
              </a:rPr>
              <a:t>ω=0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57299" y="2306013"/>
            <a:ext cx="4333307" cy="5484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性質１　固有値は実数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57299" y="4596049"/>
            <a:ext cx="8966268" cy="1077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Au=αu, Av=βv</a:t>
            </a:r>
            <a:r>
              <a:rPr lang="ja-JP" altLang="en-US" dirty="0" smtClean="0">
                <a:solidFill>
                  <a:schemeClr val="tx1"/>
                </a:solidFill>
              </a:rPr>
              <a:t>とすると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>
                <a:solidFill>
                  <a:schemeClr val="tx1"/>
                </a:solidFill>
              </a:rPr>
              <a:t>を内積</a:t>
            </a:r>
            <a:r>
              <a:rPr lang="ja-JP" altLang="en-US" dirty="0" smtClean="0">
                <a:solidFill>
                  <a:schemeClr val="tx1"/>
                </a:solidFill>
              </a:rPr>
              <a:t>した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Au</a:t>
            </a:r>
            <a:r>
              <a:rPr lang="en-US" altLang="ja-JP" dirty="0" smtClean="0">
                <a:solidFill>
                  <a:schemeClr val="tx1"/>
                </a:solidFill>
              </a:rPr>
              <a:t>=α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ja-JP" altLang="en-US" dirty="0">
                <a:solidFill>
                  <a:schemeClr val="tx1"/>
                </a:solidFill>
              </a:rPr>
              <a:t>を転置すると</a:t>
            </a:r>
            <a:r>
              <a:rPr lang="en-US" altLang="ja-JP" dirty="0" err="1">
                <a:solidFill>
                  <a:schemeClr val="tx1"/>
                </a:solidFill>
              </a:rPr>
              <a:t>u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dirty="0" err="1">
                <a:solidFill>
                  <a:schemeClr val="tx1"/>
                </a:solidFill>
              </a:rPr>
              <a:t>A</a:t>
            </a:r>
            <a:r>
              <a:rPr lang="en-US" altLang="ja-JP" baseline="30000" dirty="0" err="1">
                <a:solidFill>
                  <a:schemeClr val="tx1"/>
                </a:solidFill>
              </a:rPr>
              <a:t>T</a:t>
            </a:r>
            <a:r>
              <a:rPr lang="en-US" altLang="ja-JP" dirty="0" err="1">
                <a:solidFill>
                  <a:schemeClr val="tx1"/>
                </a:solidFill>
              </a:rPr>
              <a:t>v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=α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ja-JP" altLang="en-US" dirty="0">
                <a:solidFill>
                  <a:schemeClr val="tx1"/>
                </a:solidFill>
              </a:rPr>
              <a:t>を内積した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Av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>
                <a:solidFill>
                  <a:schemeClr val="tx1"/>
                </a:solidFill>
              </a:rPr>
              <a:t>β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ja-JP" altLang="en-US" dirty="0" smtClean="0">
                <a:solidFill>
                  <a:schemeClr val="tx1"/>
                </a:solidFill>
              </a:rPr>
              <a:t>から、</a:t>
            </a:r>
            <a:r>
              <a:rPr lang="en-US" altLang="ja-JP" b="1" dirty="0" smtClean="0">
                <a:solidFill>
                  <a:srgbClr val="FF0000"/>
                </a:solidFill>
              </a:rPr>
              <a:t>α</a:t>
            </a:r>
            <a:r>
              <a:rPr lang="en-US" altLang="ja-JP" b="1" dirty="0" err="1" smtClean="0">
                <a:solidFill>
                  <a:srgbClr val="FF0000"/>
                </a:solidFill>
              </a:rPr>
              <a:t>v</a:t>
            </a:r>
            <a:r>
              <a:rPr lang="en-US" altLang="ja-JP" b="1" baseline="30000" dirty="0" err="1" smtClean="0">
                <a:solidFill>
                  <a:srgbClr val="FF0000"/>
                </a:solidFill>
              </a:rPr>
              <a:t>T</a:t>
            </a:r>
            <a:r>
              <a:rPr lang="en-US" altLang="ja-JP" b="1" dirty="0" err="1" smtClean="0">
                <a:solidFill>
                  <a:srgbClr val="FF0000"/>
                </a:solidFill>
              </a:rPr>
              <a:t>u</a:t>
            </a:r>
            <a:r>
              <a:rPr lang="ja-JP" altLang="en-US" b="1" dirty="0" smtClean="0">
                <a:solidFill>
                  <a:srgbClr val="FF0000"/>
                </a:solidFill>
              </a:rPr>
              <a:t>＝</a:t>
            </a:r>
            <a:r>
              <a:rPr lang="en-US" altLang="ja-JP" b="1" dirty="0" smtClean="0">
                <a:solidFill>
                  <a:srgbClr val="FF0000"/>
                </a:solidFill>
              </a:rPr>
              <a:t>β</a:t>
            </a:r>
            <a:r>
              <a:rPr lang="en-US" altLang="ja-JP" b="1" dirty="0" err="1" smtClean="0">
                <a:solidFill>
                  <a:srgbClr val="FF0000"/>
                </a:solidFill>
              </a:rPr>
              <a:t>u</a:t>
            </a:r>
            <a:r>
              <a:rPr lang="en-US" altLang="ja-JP" b="1" baseline="30000" dirty="0" err="1" smtClean="0">
                <a:solidFill>
                  <a:srgbClr val="FF0000"/>
                </a:solidFill>
              </a:rPr>
              <a:t>T</a:t>
            </a:r>
            <a:r>
              <a:rPr lang="en-US" altLang="ja-JP" b="1" dirty="0" err="1" smtClean="0">
                <a:solidFill>
                  <a:srgbClr val="FF0000"/>
                </a:solidFill>
              </a:rPr>
              <a:t>v</a:t>
            </a:r>
            <a:r>
              <a:rPr lang="ja-JP" altLang="en-US" dirty="0" smtClean="0">
                <a:solidFill>
                  <a:schemeClr val="tx1"/>
                </a:solidFill>
              </a:rPr>
              <a:t>　よって</a:t>
            </a:r>
            <a:r>
              <a:rPr lang="en-US" altLang="ja-JP" dirty="0" smtClean="0">
                <a:solidFill>
                  <a:schemeClr val="tx1"/>
                </a:solidFill>
              </a:rPr>
              <a:t>(α-β)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r>
              <a:rPr lang="en-US" altLang="ja-JP" dirty="0" err="1" smtClean="0">
                <a:solidFill>
                  <a:schemeClr val="tx1"/>
                </a:solidFill>
              </a:rPr>
              <a:t>u</a:t>
            </a:r>
            <a:r>
              <a:rPr lang="ja-JP" altLang="en-US" dirty="0" smtClean="0">
                <a:solidFill>
                  <a:schemeClr val="tx1"/>
                </a:solidFill>
              </a:rPr>
              <a:t>＝</a:t>
            </a:r>
            <a:r>
              <a:rPr lang="en-US" altLang="ja-JP" dirty="0" smtClean="0">
                <a:solidFill>
                  <a:schemeClr val="tx1"/>
                </a:solidFill>
              </a:rPr>
              <a:t>0</a:t>
            </a:r>
            <a:r>
              <a:rPr lang="ja-JP" altLang="en-US" dirty="0" smtClean="0">
                <a:solidFill>
                  <a:schemeClr val="tx1"/>
                </a:solidFill>
              </a:rPr>
              <a:t>より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ja-JP" altLang="en-US" dirty="0">
                <a:solidFill>
                  <a:schemeClr val="tx1"/>
                </a:solidFill>
              </a:rPr>
              <a:t> ⊥ </a:t>
            </a:r>
            <a:r>
              <a:rPr lang="en-US" altLang="ja-JP" dirty="0" smtClean="0">
                <a:solidFill>
                  <a:schemeClr val="tx1"/>
                </a:solidFill>
              </a:rPr>
              <a:t>u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514011" y="2384961"/>
            <a:ext cx="5303521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虚部と実部に分解すると実数の範囲で</a:t>
            </a:r>
            <a:r>
              <a:rPr lang="ja-JP" altLang="en-US" sz="1400" dirty="0">
                <a:solidFill>
                  <a:schemeClr val="tx1"/>
                </a:solidFill>
              </a:rPr>
              <a:t>扱</a:t>
            </a:r>
            <a:r>
              <a:rPr lang="ja-JP" altLang="en-US" sz="1400" dirty="0" smtClean="0">
                <a:solidFill>
                  <a:schemeClr val="tx1"/>
                </a:solidFill>
              </a:rPr>
              <a:t>える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80850" y="5686830"/>
            <a:ext cx="5966164" cy="7620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性質３　対角化可能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上三角分解を利用（テキスト参照）</a:t>
            </a:r>
            <a:endParaRPr lang="en-US" altLang="ja-JP" baseline="30000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869576" y="5657031"/>
            <a:ext cx="2603865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内積は可換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057299" y="4276483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性質２　異なる固有値の固有ベクトルは直交する</a:t>
            </a:r>
            <a:endParaRPr lang="en-US" altLang="ja-JP" dirty="0"/>
          </a:p>
        </p:txBody>
      </p:sp>
      <p:pic>
        <p:nvPicPr>
          <p:cNvPr id="18" name="オーディ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2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74"/>
    </mc:Choice>
    <mc:Fallback xmlns="">
      <p:transition spd="slow" advTm="15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スペクトル分解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57299" y="1613687"/>
            <a:ext cx="6048895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実対称行列</a:t>
            </a:r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kumimoji="1" lang="ja-JP" altLang="en-US" dirty="0" smtClean="0">
                <a:solidFill>
                  <a:schemeClr val="tx1"/>
                </a:solidFill>
              </a:rPr>
              <a:t>は</a:t>
            </a:r>
            <a:r>
              <a:rPr lang="ja-JP" altLang="en-US" dirty="0" smtClean="0">
                <a:solidFill>
                  <a:schemeClr val="tx1"/>
                </a:solidFill>
              </a:rPr>
              <a:t>直交行列</a:t>
            </a:r>
            <a:r>
              <a:rPr lang="en-US" altLang="ja-JP" dirty="0">
                <a:solidFill>
                  <a:schemeClr val="tx1"/>
                </a:solidFill>
              </a:rPr>
              <a:t>Q=[q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|q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r>
              <a:rPr lang="ja-JP" altLang="en-US" dirty="0" smtClean="0">
                <a:solidFill>
                  <a:schemeClr val="tx1"/>
                </a:solidFill>
              </a:rPr>
              <a:t>で対角化できる</a:t>
            </a:r>
            <a:endParaRPr lang="en-US" altLang="ja-JP" baseline="300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24095" y="2386737"/>
            <a:ext cx="9665528" cy="33047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３つの性質から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en-US" altLang="ja-JP" dirty="0" smtClean="0">
                <a:solidFill>
                  <a:schemeClr val="tx1"/>
                </a:solidFill>
              </a:rPr>
              <a:t>Ax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=λ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Ax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=λ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 </a:t>
            </a:r>
            <a:r>
              <a:rPr lang="en-US" altLang="ja-JP" dirty="0" err="1" smtClean="0">
                <a:solidFill>
                  <a:schemeClr val="tx1"/>
                </a:solidFill>
              </a:rPr>
              <a:t>Ax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=</a:t>
            </a:r>
            <a:r>
              <a:rPr lang="en-US" altLang="ja-JP" dirty="0" err="1" smtClean="0">
                <a:solidFill>
                  <a:schemeClr val="tx1"/>
                </a:solidFill>
              </a:rPr>
              <a:t>λ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endParaRPr lang="en-US" altLang="ja-JP" baseline="-25000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が成り立ち固有ベクトル</a:t>
            </a:r>
            <a:r>
              <a:rPr lang="en-US" altLang="ja-JP" dirty="0" smtClean="0">
                <a:solidFill>
                  <a:schemeClr val="tx1"/>
                </a:solidFill>
              </a:rPr>
              <a:t>{x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,x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</a:t>
            </a:r>
            <a:r>
              <a:rPr lang="en-US" altLang="ja-JP" dirty="0" err="1" smtClean="0">
                <a:solidFill>
                  <a:schemeClr val="tx1"/>
                </a:solidFill>
              </a:rPr>
              <a:t>x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次元実空間の直交基底となる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これを正規化した正規直交基底を</a:t>
            </a:r>
            <a:r>
              <a:rPr lang="en-US" altLang="ja-JP" dirty="0" smtClean="0">
                <a:solidFill>
                  <a:schemeClr val="tx1"/>
                </a:solidFill>
              </a:rPr>
              <a:t>{q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,…,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とすると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= [</a:t>
            </a:r>
            <a:r>
              <a:rPr lang="en-US" altLang="ja-JP" dirty="0">
                <a:solidFill>
                  <a:schemeClr val="tx1"/>
                </a:solidFill>
              </a:rPr>
              <a:t>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|q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r>
              <a:rPr lang="en-US" altLang="ja-JP" dirty="0" err="1">
                <a:solidFill>
                  <a:schemeClr val="tx1"/>
                </a:solidFill>
              </a:rPr>
              <a:t>diag</a:t>
            </a:r>
            <a:r>
              <a:rPr lang="en-US" altLang="ja-JP" dirty="0">
                <a:solidFill>
                  <a:schemeClr val="tx1"/>
                </a:solidFill>
              </a:rPr>
              <a:t>(λ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 λ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,…, </a:t>
            </a:r>
            <a:r>
              <a:rPr lang="en-US" altLang="ja-JP" dirty="0" err="1">
                <a:solidFill>
                  <a:schemeClr val="tx1"/>
                </a:solidFill>
              </a:rPr>
              <a:t>λ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dirty="0">
                <a:solidFill>
                  <a:schemeClr val="tx1"/>
                </a:solidFill>
              </a:rPr>
              <a:t>) [q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|q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|…|</a:t>
            </a:r>
            <a:r>
              <a:rPr lang="en-US" altLang="ja-JP" dirty="0" err="1">
                <a:solidFill>
                  <a:schemeClr val="tx1"/>
                </a:solidFill>
              </a:rPr>
              <a:t>q</a:t>
            </a:r>
            <a:r>
              <a:rPr lang="en-US" altLang="ja-JP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baseline="-25000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= 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+λ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T</a:t>
            </a:r>
            <a:r>
              <a:rPr lang="en-US" altLang="ja-JP" dirty="0" smtClean="0">
                <a:solidFill>
                  <a:schemeClr val="tx1"/>
                </a:solidFill>
              </a:rPr>
              <a:t>+…+</a:t>
            </a:r>
            <a:r>
              <a:rPr lang="en-US" altLang="ja-JP" dirty="0" err="1" smtClean="0">
                <a:solidFill>
                  <a:schemeClr val="tx1"/>
                </a:solidFill>
              </a:rPr>
              <a:t>λ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q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baseline="30000" dirty="0" err="1" smtClean="0">
                <a:solidFill>
                  <a:schemeClr val="tx1"/>
                </a:solidFill>
              </a:rPr>
              <a:t>T</a:t>
            </a:r>
            <a:endParaRPr lang="en-US" altLang="ja-JP" baseline="30000" dirty="0" smtClean="0">
              <a:solidFill>
                <a:schemeClr val="tx1"/>
              </a:solidFill>
            </a:endParaRPr>
          </a:p>
          <a:p>
            <a:endParaRPr lang="en-US" altLang="ja-JP" baseline="30000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を</a:t>
            </a:r>
            <a:r>
              <a:rPr lang="ja-JP" altLang="en-US" b="1" dirty="0" smtClean="0">
                <a:solidFill>
                  <a:srgbClr val="FF0000"/>
                </a:solidFill>
              </a:rPr>
              <a:t>スペクトル分解</a:t>
            </a:r>
            <a:r>
              <a:rPr lang="ja-JP" altLang="en-US" dirty="0" smtClean="0">
                <a:solidFill>
                  <a:schemeClr val="tx1"/>
                </a:solidFill>
              </a:rPr>
              <a:t>という。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3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2"/>
    </mc:Choice>
    <mc:Fallback xmlns="">
      <p:transition spd="slow" advTm="7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ja-JP" altLang="en-US" dirty="0" smtClean="0"/>
              <a:t>対称行列の核</a:t>
            </a:r>
            <a:r>
              <a:rPr lang="ja-JP" altLang="en-US" dirty="0" smtClean="0"/>
              <a:t>と像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294312" y="1516516"/>
                <a:ext cx="10330072" cy="3550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 smtClean="0"/>
                  <a:t>n×n</a:t>
                </a:r>
                <a:r>
                  <a:rPr lang="ja-JP" altLang="en-US" dirty="0" smtClean="0"/>
                  <a:t>行列</a:t>
                </a:r>
                <a:r>
                  <a:rPr lang="en-US" altLang="ja-JP" dirty="0" smtClean="0"/>
                  <a:t>A</a:t>
                </a:r>
                <a:r>
                  <a:rPr lang="ja-JP" altLang="en-US" dirty="0" smtClean="0"/>
                  <a:t>が対角化可能ならば線形</a:t>
                </a:r>
                <a:r>
                  <a:rPr lang="ja-JP" altLang="en-US" dirty="0"/>
                  <a:t>写像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err="1" smtClean="0"/>
                  <a:t>:R</a:t>
                </a:r>
                <a:r>
                  <a:rPr lang="en-US" altLang="ja-JP" baseline="30000" dirty="0" err="1" smtClean="0"/>
                  <a:t>n</a:t>
                </a:r>
                <a:r>
                  <a:rPr lang="ja-JP" altLang="en-US" dirty="0"/>
                  <a:t>→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ja-JP" altLang="en-US" dirty="0" smtClean="0"/>
                  <a:t>の核と像の直和は</a:t>
                </a:r>
                <a:r>
                  <a:rPr lang="en-US" altLang="ja-JP" dirty="0" smtClean="0"/>
                  <a:t>n</a:t>
                </a:r>
                <a:r>
                  <a:rPr lang="ja-JP" altLang="en-US" dirty="0" smtClean="0"/>
                  <a:t>次元空間となり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14:m>
                  <m:oMath xmlns:m="http://schemas.openxmlformats.org/officeDocument/2006/math">
                    <m:r>
                      <a:rPr lang="en-US" altLang="ja-JP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 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smtClean="0"/>
                  <a:t>= R</a:t>
                </a:r>
                <a:r>
                  <a:rPr lang="en-US" altLang="ja-JP" baseline="30000" dirty="0" smtClean="0"/>
                  <a:t>n</a:t>
                </a:r>
                <a:r>
                  <a:rPr lang="ja-JP" altLang="en-US" baseline="30000" dirty="0" smtClean="0"/>
                  <a:t>　</a:t>
                </a:r>
                <a:r>
                  <a:rPr lang="ja-JP" altLang="en-US" dirty="0" smtClean="0"/>
                  <a:t>（核は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行ベクトル空間</a:t>
                </a:r>
                <a:r>
                  <a:rPr lang="ja-JP" altLang="en-US" dirty="0" smtClean="0"/>
                  <a:t>の直交補空間であり必ず像と直交するわけではない）</a:t>
                </a:r>
                <a:endParaRPr lang="en-US" altLang="ja-JP" baseline="30000" dirty="0" smtClean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仮に行列</a:t>
                </a:r>
                <a:r>
                  <a:rPr lang="en-US" altLang="ja-JP" dirty="0"/>
                  <a:t>A</a:t>
                </a:r>
                <a:r>
                  <a:rPr lang="ja-JP" altLang="en-US" dirty="0"/>
                  <a:t>が</a:t>
                </a:r>
                <a:r>
                  <a:rPr lang="ja-JP" altLang="en-US" dirty="0" smtClean="0"/>
                  <a:t>対角化不可能でも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dirty="0" smtClean="0"/>
                  <a:t>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dirty="0" smtClean="0"/>
                  <a:t>の</a:t>
                </a:r>
                <a:r>
                  <a:rPr lang="ja-JP" altLang="en-US" dirty="0"/>
                  <a:t>核と</a:t>
                </a:r>
                <a:r>
                  <a:rPr lang="ja-JP" altLang="en-US" dirty="0" smtClean="0"/>
                  <a:t>像を組み合わせると</a:t>
                </a:r>
                <a:endParaRPr lang="en-US" altLang="ja-JP" dirty="0"/>
              </a:p>
              <a:p>
                <a:endParaRPr lang="en-US" altLang="ja-JP" baseline="30000" dirty="0"/>
              </a:p>
              <a:p>
                <a:r>
                  <a:rPr lang="ja-JP" altLang="en-US" dirty="0"/>
                  <a:t>　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 </a:t>
                </a:r>
                <a:r>
                  <a:rPr lang="en-US" altLang="ja-JP" dirty="0" err="1"/>
                  <a:t>f</a:t>
                </a:r>
                <a:r>
                  <a:rPr lang="en-US" altLang="ja-JP" baseline="-25000" dirty="0" err="1"/>
                  <a:t>A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 ⊕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  <m:r>
                      <m:rPr>
                        <m:nor/>
                      </m:rPr>
                      <a:rPr lang="en-US" altLang="ja-JP" dirty="0"/>
                      <m:t>=</m:t>
                    </m:r>
                  </m:oMath>
                </a14:m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n</a:t>
                </a:r>
                <a:r>
                  <a:rPr lang="en-US" altLang="ja-JP" dirty="0"/>
                  <a:t>	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/>
                  <a:t> ker </a:t>
                </a:r>
                <a:r>
                  <a:rPr lang="en-US" altLang="ja-JP" dirty="0" err="1"/>
                  <a:t>f</a:t>
                </a:r>
                <a:r>
                  <a:rPr lang="en-US" altLang="ja-JP" baseline="-25000" dirty="0" err="1"/>
                  <a:t>A</a:t>
                </a:r>
                <a:r>
                  <a:rPr lang="en-US" altLang="ja-JP" dirty="0"/>
                  <a:t>= 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n</a:t>
                </a:r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また、</a:t>
                </a:r>
                <a:endParaRPr lang="en-US" altLang="ja-JP" dirty="0" smtClean="0"/>
              </a:p>
              <a:p>
                <a:endParaRPr lang="en-US" altLang="ja-JP" baseline="30000" dirty="0"/>
              </a:p>
              <a:p>
                <a:r>
                  <a:rPr lang="ja-JP" altLang="en-US" dirty="0"/>
                  <a:t>　　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dirty="0" smtClean="0"/>
                  <a:t>は列ベクトル空間から</a:t>
                </a:r>
                <a:r>
                  <a:rPr lang="ja-JP" altLang="en-US" dirty="0"/>
                  <a:t>、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ker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dirty="0" smtClean="0"/>
                  <a:t>は列</a:t>
                </a:r>
                <a:r>
                  <a:rPr lang="ja-JP" altLang="en-US" dirty="0"/>
                  <a:t>ベクトル</a:t>
                </a:r>
                <a:r>
                  <a:rPr lang="ja-JP" altLang="en-US" dirty="0" smtClean="0"/>
                  <a:t>空間の直交補空間（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baseline="30000" dirty="0" smtClean="0"/>
                  <a:t>⊥</a:t>
                </a:r>
                <a:r>
                  <a:rPr lang="ja-JP" altLang="en-US" dirty="0"/>
                  <a:t> ）</a:t>
                </a:r>
                <a:endParaRPr lang="en-US" altLang="ja-JP" baseline="30000" dirty="0"/>
              </a:p>
              <a:p>
                <a:r>
                  <a:rPr lang="ja-JP" altLang="en-US" dirty="0"/>
                  <a:t>　　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dirty="0" smtClean="0"/>
                  <a:t>は行ベクトル空間から、</a:t>
                </a:r>
                <a:r>
                  <a:rPr lang="en-US" altLang="ja-JP" dirty="0" err="1" smtClean="0"/>
                  <a:t>kerf</a:t>
                </a:r>
                <a:r>
                  <a:rPr lang="en-US" altLang="ja-JP" baseline="-25000" dirty="0" err="1" smtClean="0"/>
                  <a:t>A</a:t>
                </a:r>
                <a:r>
                  <a:rPr lang="ja-JP" altLang="en-US" dirty="0" smtClean="0"/>
                  <a:t>は行ベクトル</a:t>
                </a:r>
                <a:r>
                  <a:rPr lang="ja-JP" altLang="en-US" dirty="0"/>
                  <a:t>空間の直交補</a:t>
                </a:r>
                <a:r>
                  <a:rPr lang="ja-JP" altLang="en-US" dirty="0" smtClean="0"/>
                  <a:t>空間（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ja-JP" dirty="0"/>
                          <m:t>f</m:t>
                        </m:r>
                      </m:e>
                      <m: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</m:sub>
                    </m:sSub>
                  </m:oMath>
                </a14:m>
                <a:r>
                  <a:rPr lang="ja-JP" altLang="en-US" baseline="30000" dirty="0" smtClean="0"/>
                  <a:t>⊥</a:t>
                </a:r>
                <a:r>
                  <a:rPr lang="ja-JP" altLang="en-US" dirty="0"/>
                  <a:t> </a:t>
                </a:r>
                <a:r>
                  <a:rPr lang="ja-JP" altLang="en-US" dirty="0" smtClean="0"/>
                  <a:t>）　</a:t>
                </a:r>
                <a:endParaRPr lang="en-US" altLang="ja-JP" baseline="30000" dirty="0"/>
              </a:p>
              <a:p>
                <a:endParaRPr lang="en-US" altLang="ja-JP" baseline="30000" dirty="0" smtClean="0"/>
              </a:p>
              <a:p>
                <a:r>
                  <a:rPr lang="ja-JP" altLang="en-US" dirty="0" smtClean="0"/>
                  <a:t>が成り立つ。</a:t>
                </a:r>
                <a:endParaRPr lang="en-US" altLang="ja-JP" baseline="3000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12" y="1516516"/>
                <a:ext cx="10330072" cy="3550716"/>
              </a:xfrm>
              <a:prstGeom prst="rect">
                <a:avLst/>
              </a:prstGeom>
              <a:blipFill>
                <a:blip r:embed="rId5"/>
                <a:stretch>
                  <a:fillRect l="-472" t="-1031" b="-18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5658263" y="329401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294312" y="5248143"/>
            <a:ext cx="9800408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行列</a:t>
            </a:r>
            <a:r>
              <a:rPr lang="en-US" altLang="ja-JP" dirty="0"/>
              <a:t>A</a:t>
            </a:r>
            <a:r>
              <a:rPr lang="ja-JP" altLang="en-US" dirty="0" smtClean="0"/>
              <a:t>が対称行列の場合、</a:t>
            </a:r>
            <a:endParaRPr lang="en-US" altLang="ja-JP" dirty="0" smtClean="0"/>
          </a:p>
          <a:p>
            <a:r>
              <a:rPr lang="ja-JP" altLang="en-US" dirty="0" smtClean="0"/>
              <a:t>行ベクトル空間＝列ベクトル空間となり</a:t>
            </a:r>
            <a:r>
              <a:rPr lang="en-US" altLang="ja-JP" dirty="0" err="1" smtClean="0"/>
              <a:t>Im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= </a:t>
            </a:r>
            <a:r>
              <a:rPr lang="en-US" altLang="ja-JP" dirty="0" err="1" smtClean="0"/>
              <a:t>Kerf</a:t>
            </a:r>
            <a:r>
              <a:rPr lang="en-US" altLang="ja-JP" baseline="-25000" dirty="0" err="1" smtClean="0"/>
              <a:t>A</a:t>
            </a:r>
            <a:r>
              <a:rPr lang="ja-JP" altLang="en-US" baseline="30000" dirty="0" smtClean="0"/>
              <a:t>⊥</a:t>
            </a:r>
            <a:r>
              <a:rPr lang="ja-JP" altLang="en-US" dirty="0" smtClean="0"/>
              <a:t>および </a:t>
            </a:r>
            <a:r>
              <a:rPr lang="en-US" altLang="ja-JP" dirty="0" smtClean="0"/>
              <a:t>Ker </a:t>
            </a:r>
            <a:r>
              <a:rPr lang="en-US" altLang="ja-JP" dirty="0" err="1"/>
              <a:t>f</a:t>
            </a:r>
            <a:r>
              <a:rPr lang="en-US" altLang="ja-JP" baseline="-25000" dirty="0" err="1"/>
              <a:t>A</a:t>
            </a:r>
            <a:r>
              <a:rPr lang="en-US" altLang="ja-JP" baseline="-25000" dirty="0"/>
              <a:t> </a:t>
            </a:r>
            <a:r>
              <a:rPr lang="en-US" altLang="ja-JP" dirty="0"/>
              <a:t>= </a:t>
            </a:r>
            <a:r>
              <a:rPr lang="en-US" altLang="ja-JP" dirty="0" err="1" smtClean="0"/>
              <a:t>Im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</a:t>
            </a:r>
            <a:r>
              <a:rPr lang="en-US" altLang="ja-JP" baseline="-25000" dirty="0" err="1" smtClean="0"/>
              <a:t>A</a:t>
            </a:r>
            <a:r>
              <a:rPr lang="ja-JP" altLang="en-US" baseline="30000" dirty="0" smtClean="0"/>
              <a:t>⊥</a:t>
            </a:r>
            <a:r>
              <a:rPr lang="ja-JP" altLang="en-US" dirty="0" smtClean="0"/>
              <a:t>が満たされる。</a:t>
            </a:r>
            <a:endParaRPr lang="en-US" altLang="ja-JP" dirty="0"/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3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93"/>
    </mc:Choice>
    <mc:Fallback xmlns="">
      <p:transition spd="slow" advTm="10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9|12|16.3|97.3|2.3|12.9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2|2.2|10.8|4.6|19.2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6|6.3|6.9|8.1|10.7|21.6|22.4|7.2|32.8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0.3|33.2|11.7|6.7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811</Words>
  <Application>Microsoft Office PowerPoint</Application>
  <PresentationFormat>ワイド画面</PresentationFormat>
  <Paragraphs>70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游ゴシック</vt:lpstr>
      <vt:lpstr>游ゴシック Light</vt:lpstr>
      <vt:lpstr>Arial</vt:lpstr>
      <vt:lpstr>Cambria Math</vt:lpstr>
      <vt:lpstr>Office テーマ</vt:lpstr>
      <vt:lpstr>4 対称行列と直交行列</vt:lpstr>
      <vt:lpstr>直交行列</vt:lpstr>
      <vt:lpstr>直交行列</vt:lpstr>
      <vt:lpstr>実対称行列</vt:lpstr>
      <vt:lpstr>スペクトル分解</vt:lpstr>
      <vt:lpstr>対称行列の核と像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90</cp:revision>
  <dcterms:created xsi:type="dcterms:W3CDTF">2020-04-08T04:01:53Z</dcterms:created>
  <dcterms:modified xsi:type="dcterms:W3CDTF">2020-08-31T06:06:42Z</dcterms:modified>
  <cp:contentStatus/>
</cp:coreProperties>
</file>