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6" r:id="rId6"/>
    <p:sldId id="264" r:id="rId7"/>
    <p:sldId id="267" r:id="rId8"/>
    <p:sldId id="268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2020/9/7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13367" y="2016461"/>
            <a:ext cx="9842500" cy="1081341"/>
          </a:xfrm>
        </p:spPr>
        <p:txBody>
          <a:bodyPr/>
          <a:lstStyle/>
          <a:p>
            <a:r>
              <a:rPr lang="en-US" altLang="ja-JP" dirty="0" smtClean="0"/>
              <a:t>2.1 </a:t>
            </a:r>
            <a:r>
              <a:rPr kumimoji="1" lang="ja-JP" altLang="en-US" dirty="0" smtClean="0"/>
              <a:t>対角化とジョルダン分解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411751" y="3826385"/>
            <a:ext cx="7582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キーワード</a:t>
            </a:r>
            <a:endParaRPr lang="en-US" altLang="ja-JP" dirty="0" smtClean="0"/>
          </a:p>
          <a:p>
            <a:r>
              <a:rPr lang="ja-JP" altLang="en-US" dirty="0" smtClean="0"/>
              <a:t>不変集合・固有値・固有ベクトル・対角化・標準形・</a:t>
            </a:r>
            <a:r>
              <a:rPr lang="ja-JP" altLang="en-US" b="1" dirty="0" smtClean="0">
                <a:solidFill>
                  <a:srgbClr val="FF0000"/>
                </a:solidFill>
              </a:rPr>
              <a:t>ジョルダン分解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endParaRPr lang="en-US" altLang="ja-JP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4"/>
    </mc:Choice>
    <mc:Fallback xmlns="">
      <p:transition spd="slow" advTm="2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不変集合としての核と像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37600" y="1558274"/>
                <a:ext cx="1059705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/>
                  <a:t>写像 </a:t>
                </a:r>
                <a:r>
                  <a:rPr lang="en-US" altLang="ja-JP" dirty="0"/>
                  <a:t>f :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において，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err="1" smtClean="0"/>
                  <a:t>fS</a:t>
                </a:r>
                <a:r>
                  <a:rPr lang="en-US" altLang="ja-JP" dirty="0" smtClean="0"/>
                  <a:t> = S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を満たす集合を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不変集合</a:t>
                </a:r>
                <a:r>
                  <a:rPr lang="ja-JP" altLang="en-US" dirty="0" smtClean="0"/>
                  <a:t>という．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00" y="1558274"/>
                <a:ext cx="10597051" cy="1477328"/>
              </a:xfrm>
              <a:prstGeom prst="rect">
                <a:avLst/>
              </a:prstGeom>
              <a:blipFill>
                <a:blip r:embed="rId5"/>
                <a:stretch>
                  <a:fillRect l="-460" t="-2066" b="-57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2120895" y="2083981"/>
            <a:ext cx="4515038" cy="33424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☜ポイント　すべての元の像を集めるともとの集合に一致する</a:t>
            </a:r>
            <a:endParaRPr lang="en-US" altLang="ja-JP" sz="12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037599" y="3230466"/>
                <a:ext cx="1022258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/>
                  <a:t>線形写像 </a:t>
                </a:r>
                <a:r>
                  <a:rPr lang="en-US" altLang="ja-JP" dirty="0"/>
                  <a:t>f :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x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y=Ax=[v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|v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|…|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]x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ja-JP" altLang="en-US" dirty="0"/>
                  <a:t>に</a:t>
                </a:r>
                <a:r>
                  <a:rPr lang="ja-JP" altLang="en-US" dirty="0" smtClean="0"/>
                  <a:t>おいて，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/>
                  <a:t>・</a:t>
                </a:r>
                <a:r>
                  <a:rPr lang="ja-JP" altLang="en-US" dirty="0" smtClean="0"/>
                  <a:t>原点</a:t>
                </a:r>
                <a:r>
                  <a:rPr lang="en-US" altLang="ja-JP" dirty="0" smtClean="0"/>
                  <a:t>0</a:t>
                </a:r>
                <a:r>
                  <a:rPr lang="ja-JP" altLang="en-US" dirty="0" smtClean="0"/>
                  <a:t>は不変集合である</a:t>
                </a:r>
                <a:endParaRPr lang="en-US" altLang="ja-JP" dirty="0" smtClean="0"/>
              </a:p>
              <a:p>
                <a:r>
                  <a:rPr lang="en-US" altLang="ja-JP" dirty="0" smtClean="0"/>
                  <a:t>	A{0} = {0}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・像</a:t>
                </a:r>
                <a:r>
                  <a:rPr lang="en-US" altLang="ja-JP" dirty="0" err="1" smtClean="0"/>
                  <a:t>Imf</a:t>
                </a:r>
                <a:r>
                  <a:rPr lang="ja-JP" altLang="en-US" dirty="0" smtClean="0"/>
                  <a:t>は</a:t>
                </a:r>
                <a:r>
                  <a:rPr lang="ja-JP" altLang="en-US" dirty="0"/>
                  <a:t>不変集合で</a:t>
                </a:r>
                <a:r>
                  <a:rPr lang="ja-JP" altLang="en-US" dirty="0" smtClean="0"/>
                  <a:t>ある</a:t>
                </a:r>
                <a:endParaRPr lang="en-US" altLang="ja-JP" dirty="0"/>
              </a:p>
              <a:p>
                <a:r>
                  <a:rPr lang="en-US" altLang="ja-JP" dirty="0"/>
                  <a:t>	</a:t>
                </a:r>
                <a:r>
                  <a:rPr lang="en-US" altLang="ja-JP" dirty="0" err="1" smtClean="0"/>
                  <a:t>Imf</a:t>
                </a:r>
                <a:r>
                  <a:rPr lang="ja-JP" altLang="en-US" dirty="0" smtClean="0"/>
                  <a:t>の基底を</a:t>
                </a:r>
                <a:r>
                  <a:rPr lang="en-US" altLang="ja-JP" dirty="0" smtClean="0"/>
                  <a:t>{u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,u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,..,u</a:t>
                </a:r>
                <a:r>
                  <a:rPr lang="en-US" altLang="ja-JP" baseline="-25000" dirty="0" smtClean="0"/>
                  <a:t>r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とするとすべての列ベクトルは</a:t>
                </a:r>
                <a:r>
                  <a:rPr lang="en-US" altLang="ja-JP" dirty="0"/>
                  <a:t>{u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,u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,..,u</a:t>
                </a:r>
                <a:r>
                  <a:rPr lang="en-US" altLang="ja-JP" baseline="-25000" dirty="0"/>
                  <a:t>r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の線形結合に等しい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f</a:t>
                </a:r>
                <a:r>
                  <a:rPr lang="ja-JP" altLang="en-US" dirty="0"/>
                  <a:t> </a:t>
                </a:r>
                <a:r>
                  <a:rPr lang="en-US" altLang="ja-JP" dirty="0" err="1" smtClean="0"/>
                  <a:t>Imf</a:t>
                </a:r>
                <a:r>
                  <a:rPr lang="ja-JP" altLang="en-US" dirty="0" smtClean="0"/>
                  <a:t>は</a:t>
                </a:r>
                <a:r>
                  <a:rPr lang="ja-JP" altLang="en-US" dirty="0"/>
                  <a:t>列</a:t>
                </a:r>
                <a:r>
                  <a:rPr lang="ja-JP" altLang="en-US" dirty="0" smtClean="0"/>
                  <a:t>ベクトルの線形結合より，</a:t>
                </a:r>
                <a:r>
                  <a:rPr lang="en-US" altLang="ja-JP" dirty="0" smtClean="0"/>
                  <a:t>{</a:t>
                </a:r>
                <a:r>
                  <a:rPr lang="en-US" altLang="ja-JP" dirty="0"/>
                  <a:t>u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,u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,..,u</a:t>
                </a:r>
                <a:r>
                  <a:rPr lang="en-US" altLang="ja-JP" baseline="-25000" dirty="0"/>
                  <a:t>r</a:t>
                </a:r>
                <a:r>
                  <a:rPr lang="en-US" altLang="ja-JP" dirty="0"/>
                  <a:t>}</a:t>
                </a:r>
                <a:r>
                  <a:rPr lang="ja-JP" altLang="en-US" dirty="0"/>
                  <a:t>の線形</a:t>
                </a:r>
                <a:r>
                  <a:rPr lang="ja-JP" altLang="en-US" dirty="0" smtClean="0"/>
                  <a:t>結合で表現され 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 </a:t>
                </a:r>
                <a:r>
                  <a:rPr lang="en-US" altLang="ja-JP" dirty="0" err="1" smtClean="0"/>
                  <a:t>Imf</a:t>
                </a:r>
                <a:r>
                  <a:rPr lang="en-US" altLang="ja-JP" dirty="0" smtClean="0"/>
                  <a:t>=</a:t>
                </a:r>
                <a:r>
                  <a:rPr lang="en-US" altLang="ja-JP" dirty="0" err="1" smtClean="0"/>
                  <a:t>Imf</a:t>
                </a:r>
                <a:r>
                  <a:rPr lang="en-US" altLang="ja-JP" dirty="0" smtClean="0"/>
                  <a:t> </a:t>
                </a:r>
                <a:endParaRPr lang="en-US" altLang="ja-JP" baseline="-25000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99" y="3230466"/>
                <a:ext cx="10222584" cy="2308324"/>
              </a:xfrm>
              <a:prstGeom prst="rect">
                <a:avLst/>
              </a:prstGeom>
              <a:blipFill>
                <a:blip r:embed="rId6"/>
                <a:stretch>
                  <a:fillRect l="-477" t="-1319" b="-31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正方形/長方形 2"/>
          <p:cNvSpPr/>
          <p:nvPr/>
        </p:nvSpPr>
        <p:spPr>
          <a:xfrm>
            <a:off x="1037599" y="5733654"/>
            <a:ext cx="895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疑問　像や核は，それに含まれるより小さな不変集合に分解できるのではないか？</a:t>
            </a:r>
            <a:endParaRPr lang="en-US" altLang="ja-JP" dirty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7"/>
    </mc:Choice>
    <mc:Fallback xmlns="">
      <p:transition spd="slow" advTm="8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不変集合の基底＝固有ベクトル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917843" y="1481678"/>
            <a:ext cx="455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像は本来のベクトルと平行</a:t>
            </a:r>
            <a:r>
              <a:rPr lang="en-US" altLang="ja-JP" dirty="0" smtClean="0"/>
              <a:t>	Ax</a:t>
            </a:r>
            <a:r>
              <a:rPr lang="ja-JP" altLang="en-US" dirty="0" smtClean="0"/>
              <a:t> </a:t>
            </a:r>
            <a:r>
              <a:rPr lang="en-US" altLang="ja-JP" dirty="0" smtClean="0"/>
              <a:t>|| </a:t>
            </a:r>
            <a:r>
              <a:rPr lang="en-US" altLang="ja-JP" dirty="0"/>
              <a:t>x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917843" y="2078215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像は本来の</a:t>
            </a:r>
            <a:r>
              <a:rPr lang="ja-JP" altLang="en-US" dirty="0" smtClean="0"/>
              <a:t>ベクトルの定数倍</a:t>
            </a:r>
            <a:r>
              <a:rPr lang="en-US" altLang="ja-JP" dirty="0" smtClean="0"/>
              <a:t>	Ax</a:t>
            </a:r>
            <a:r>
              <a:rPr lang="ja-JP" altLang="en-US" dirty="0" smtClean="0"/>
              <a:t>＝</a:t>
            </a:r>
            <a:r>
              <a:rPr lang="en-US" altLang="ja-JP" dirty="0" err="1" smtClean="0"/>
              <a:t>λx</a:t>
            </a:r>
            <a:r>
              <a:rPr lang="ja-JP" altLang="en-US" dirty="0" smtClean="0"/>
              <a:t>（</a:t>
            </a:r>
            <a:r>
              <a:rPr lang="en-US" altLang="ja-JP" dirty="0" smtClean="0"/>
              <a:t>λ</a:t>
            </a:r>
            <a:r>
              <a:rPr lang="ja-JP" altLang="en-US" dirty="0" smtClean="0"/>
              <a:t>∈</a:t>
            </a:r>
            <a:r>
              <a:rPr lang="en-US" altLang="ja-JP" dirty="0" smtClean="0">
                <a:solidFill>
                  <a:srgbClr val="FF0000"/>
                </a:solidFill>
              </a:rPr>
              <a:t>C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1</a:t>
            </a:r>
            <a:r>
              <a:rPr lang="ja-JP" altLang="en-US" dirty="0" smtClean="0"/>
              <a:t>）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652773" y="6253438"/>
            <a:ext cx="4147865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対角化不可能と書いて終了してよい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17843" y="2683389"/>
            <a:ext cx="6923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不変集合は非零ベクトルである</a:t>
            </a:r>
            <a:r>
              <a:rPr lang="en-US" altLang="ja-JP" dirty="0" smtClean="0"/>
              <a:t>	(A-</a:t>
            </a:r>
            <a:r>
              <a:rPr lang="en-US" altLang="ja-JP" dirty="0" err="1" smtClean="0"/>
              <a:t>λI</a:t>
            </a:r>
            <a:r>
              <a:rPr lang="en-US" altLang="ja-JP" dirty="0" smtClean="0"/>
              <a:t>)x</a:t>
            </a:r>
            <a:r>
              <a:rPr lang="ja-JP" altLang="en-US" dirty="0" smtClean="0"/>
              <a:t>＝</a:t>
            </a:r>
            <a:r>
              <a:rPr lang="en-US" altLang="ja-JP" dirty="0" smtClean="0"/>
              <a:t>0</a:t>
            </a:r>
            <a:r>
              <a:rPr lang="ja-JP" altLang="en-US" dirty="0" smtClean="0"/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非自明解</a:t>
            </a:r>
            <a:r>
              <a:rPr lang="ja-JP" altLang="en-US" dirty="0" smtClean="0"/>
              <a:t>を持つ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917843" y="3868359"/>
            <a:ext cx="784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det</a:t>
            </a:r>
            <a:r>
              <a:rPr lang="en-US" altLang="ja-JP" dirty="0" smtClean="0"/>
              <a:t>(A-</a:t>
            </a:r>
            <a:r>
              <a:rPr lang="en-US" altLang="ja-JP" dirty="0" err="1" smtClean="0"/>
              <a:t>λI</a:t>
            </a:r>
            <a:r>
              <a:rPr lang="en-US" altLang="ja-JP" dirty="0" smtClean="0"/>
              <a:t>)</a:t>
            </a:r>
            <a:r>
              <a:rPr lang="ja-JP" altLang="en-US" dirty="0" smtClean="0"/>
              <a:t>＝</a:t>
            </a:r>
            <a:r>
              <a:rPr lang="en-US" altLang="ja-JP" dirty="0" smtClean="0"/>
              <a:t>0</a:t>
            </a:r>
            <a:r>
              <a:rPr lang="ja-JP" altLang="en-US" dirty="0" smtClean="0"/>
              <a:t>の解を</a:t>
            </a:r>
            <a:r>
              <a:rPr lang="ja-JP" altLang="en-US" b="1" dirty="0" smtClean="0">
                <a:solidFill>
                  <a:srgbClr val="FF0000"/>
                </a:solidFill>
              </a:rPr>
              <a:t>固有値</a:t>
            </a:r>
            <a:r>
              <a:rPr lang="ja-JP" altLang="en-US" dirty="0" smtClean="0"/>
              <a:t>といい，その非自明解を</a:t>
            </a:r>
            <a:r>
              <a:rPr lang="ja-JP" altLang="en-US" b="1" dirty="0" smtClean="0">
                <a:solidFill>
                  <a:srgbClr val="FF0000"/>
                </a:solidFill>
              </a:rPr>
              <a:t>固有ベクトル</a:t>
            </a:r>
            <a:r>
              <a:rPr lang="ja-JP" altLang="en-US" dirty="0" smtClean="0"/>
              <a:t>という．</a:t>
            </a:r>
            <a:endParaRPr lang="en-US" altLang="ja-JP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917843" y="3288563"/>
            <a:ext cx="844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det</a:t>
            </a:r>
            <a:r>
              <a:rPr lang="en-US" altLang="ja-JP" dirty="0" smtClean="0"/>
              <a:t>(A-</a:t>
            </a:r>
            <a:r>
              <a:rPr lang="en-US" altLang="ja-JP" dirty="0" err="1" smtClean="0"/>
              <a:t>λI</a:t>
            </a:r>
            <a:r>
              <a:rPr lang="en-US" altLang="ja-JP" dirty="0" smtClean="0"/>
              <a:t>)</a:t>
            </a:r>
            <a:r>
              <a:rPr lang="ja-JP" altLang="en-US" dirty="0" smtClean="0"/>
              <a:t>＝</a:t>
            </a:r>
            <a:r>
              <a:rPr lang="en-US" altLang="ja-JP" dirty="0" smtClean="0"/>
              <a:t>0</a:t>
            </a:r>
            <a:r>
              <a:rPr lang="ja-JP" altLang="en-US" dirty="0" smtClean="0"/>
              <a:t>を</a:t>
            </a:r>
            <a:r>
              <a:rPr lang="ja-JP" altLang="en-US" b="1" dirty="0" smtClean="0">
                <a:solidFill>
                  <a:srgbClr val="FF0000"/>
                </a:solidFill>
              </a:rPr>
              <a:t>固有方程式（多項式）</a:t>
            </a:r>
            <a:r>
              <a:rPr lang="ja-JP" altLang="en-US" dirty="0" smtClean="0"/>
              <a:t>という．複素数の範囲で</a:t>
            </a:r>
            <a:r>
              <a:rPr lang="en-US" altLang="ja-JP" dirty="0" smtClean="0"/>
              <a:t>n</a:t>
            </a:r>
            <a:r>
              <a:rPr lang="ja-JP" altLang="en-US" dirty="0" smtClean="0"/>
              <a:t>個の解を持つ．</a:t>
            </a:r>
            <a:endParaRPr lang="en-US" altLang="ja-JP" dirty="0" smtClean="0"/>
          </a:p>
        </p:txBody>
      </p:sp>
      <p:sp>
        <p:nvSpPr>
          <p:cNvPr id="9" name="正方形/長方形 8"/>
          <p:cNvSpPr/>
          <p:nvPr/>
        </p:nvSpPr>
        <p:spPr>
          <a:xfrm>
            <a:off x="917843" y="4489021"/>
            <a:ext cx="8738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注意</a:t>
            </a:r>
            <a:endParaRPr lang="en-US" altLang="ja-JP" dirty="0" smtClean="0"/>
          </a:p>
          <a:p>
            <a:r>
              <a:rPr lang="ja-JP" altLang="en-US" dirty="0" smtClean="0"/>
              <a:t>・固有値</a:t>
            </a:r>
            <a:r>
              <a:rPr lang="en-US" altLang="ja-JP" dirty="0" smtClean="0"/>
              <a:t>α</a:t>
            </a:r>
            <a:r>
              <a:rPr lang="ja-JP" altLang="en-US" dirty="0" smtClean="0"/>
              <a:t>が単根なら</a:t>
            </a:r>
            <a:endParaRPr lang="en-US" altLang="ja-JP" dirty="0"/>
          </a:p>
          <a:p>
            <a:r>
              <a:rPr lang="ja-JP" altLang="en-US" dirty="0" smtClean="0"/>
              <a:t>　斉次方程式</a:t>
            </a:r>
            <a:r>
              <a:rPr lang="en-US" altLang="ja-JP" dirty="0" smtClean="0"/>
              <a:t>(A-αI)x=0</a:t>
            </a:r>
            <a:r>
              <a:rPr lang="ja-JP" altLang="en-US" dirty="0" err="1" smtClean="0"/>
              <a:t>の解</a:t>
            </a:r>
            <a:r>
              <a:rPr lang="ja-JP" altLang="en-US" dirty="0" smtClean="0"/>
              <a:t>空間の次元</a:t>
            </a:r>
            <a:r>
              <a:rPr lang="en-US" altLang="ja-JP" dirty="0" smtClean="0"/>
              <a:t>null</a:t>
            </a:r>
            <a:r>
              <a:rPr lang="en-US" altLang="ja-JP" dirty="0"/>
              <a:t>(A-αI</a:t>
            </a:r>
            <a:r>
              <a:rPr lang="en-US" altLang="ja-JP" dirty="0" smtClean="0"/>
              <a:t>)</a:t>
            </a:r>
            <a:r>
              <a:rPr lang="ja-JP" altLang="en-US" dirty="0"/>
              <a:t>は</a:t>
            </a:r>
            <a:r>
              <a:rPr lang="ja-JP" altLang="en-US" dirty="0" smtClean="0"/>
              <a:t>必ず</a:t>
            </a:r>
            <a:r>
              <a:rPr lang="en-US" altLang="ja-JP" dirty="0" smtClean="0"/>
              <a:t>1</a:t>
            </a:r>
            <a:r>
              <a:rPr lang="ja-JP" altLang="en-US" dirty="0" smtClean="0"/>
              <a:t>となる．</a:t>
            </a:r>
            <a:endParaRPr lang="en-US" altLang="ja-JP" dirty="0"/>
          </a:p>
          <a:p>
            <a:r>
              <a:rPr lang="ja-JP" altLang="en-US" dirty="0" smtClean="0"/>
              <a:t>・</a:t>
            </a:r>
            <a:r>
              <a:rPr lang="ja-JP" altLang="en-US" dirty="0"/>
              <a:t>固有値</a:t>
            </a:r>
            <a:r>
              <a:rPr lang="en-US" altLang="ja-JP" dirty="0"/>
              <a:t>α</a:t>
            </a:r>
            <a:r>
              <a:rPr lang="ja-JP" altLang="en-US" dirty="0" smtClean="0"/>
              <a:t>が</a:t>
            </a:r>
            <a:r>
              <a:rPr lang="en-US" altLang="ja-JP" dirty="0" smtClean="0"/>
              <a:t>m</a:t>
            </a:r>
            <a:r>
              <a:rPr lang="ja-JP" altLang="en-US" dirty="0"/>
              <a:t>重根なら</a:t>
            </a:r>
            <a:endParaRPr lang="en-US" altLang="ja-JP" dirty="0" smtClean="0"/>
          </a:p>
          <a:p>
            <a:r>
              <a:rPr lang="ja-JP" altLang="en-US" dirty="0" smtClean="0"/>
              <a:t>　斉</a:t>
            </a:r>
            <a:r>
              <a:rPr lang="ja-JP" altLang="en-US" dirty="0"/>
              <a:t>次方程式</a:t>
            </a:r>
            <a:r>
              <a:rPr lang="en-US" altLang="ja-JP" dirty="0"/>
              <a:t>(A-αI)x=0</a:t>
            </a:r>
            <a:r>
              <a:rPr lang="ja-JP" altLang="en-US" dirty="0" err="1" smtClean="0"/>
              <a:t>の解</a:t>
            </a:r>
            <a:r>
              <a:rPr lang="ja-JP" altLang="en-US" dirty="0"/>
              <a:t>空間の次元</a:t>
            </a:r>
            <a:r>
              <a:rPr lang="en-US" altLang="ja-JP" dirty="0"/>
              <a:t>null(A-αI</a:t>
            </a:r>
            <a:r>
              <a:rPr lang="en-US" altLang="ja-JP" dirty="0" smtClean="0"/>
              <a:t>)=m</a:t>
            </a:r>
            <a:r>
              <a:rPr lang="ja-JP" altLang="en-US" dirty="0" smtClean="0"/>
              <a:t>となるとは限らない．</a:t>
            </a:r>
            <a:endParaRPr lang="en-US" altLang="ja-JP" dirty="0"/>
          </a:p>
          <a:p>
            <a:r>
              <a:rPr lang="ja-JP" altLang="en-US" dirty="0" smtClean="0"/>
              <a:t>　⇒</a:t>
            </a:r>
            <a:r>
              <a:rPr lang="en-US" altLang="ja-JP" dirty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null(A-αI)</a:t>
            </a:r>
            <a:r>
              <a:rPr lang="en-US" altLang="ja-JP" b="1" dirty="0">
                <a:solidFill>
                  <a:srgbClr val="FF0000"/>
                </a:solidFill>
              </a:rPr>
              <a:t>&lt;</a:t>
            </a:r>
            <a:r>
              <a:rPr lang="en-US" altLang="ja-JP" b="1" dirty="0" smtClean="0">
                <a:solidFill>
                  <a:srgbClr val="FF0000"/>
                </a:solidFill>
              </a:rPr>
              <a:t>m</a:t>
            </a:r>
            <a:r>
              <a:rPr lang="ja-JP" altLang="en-US" b="1" dirty="0" smtClean="0">
                <a:solidFill>
                  <a:srgbClr val="FF0000"/>
                </a:solidFill>
              </a:rPr>
              <a:t>の場合</a:t>
            </a:r>
            <a:r>
              <a:rPr lang="ja-JP" altLang="en-US" dirty="0" smtClean="0"/>
              <a:t>は固有ベクトルが定まらない！</a:t>
            </a:r>
            <a:endParaRPr lang="en-US" altLang="ja-JP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6726706" y="2025790"/>
            <a:ext cx="3148812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複素数</a:t>
            </a:r>
            <a:r>
              <a:rPr lang="ja-JP" altLang="en-US" sz="1400" dirty="0" smtClean="0">
                <a:solidFill>
                  <a:schemeClr val="tx1"/>
                </a:solidFill>
              </a:rPr>
              <a:t>の範囲で考える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0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34"/>
    </mc:Choice>
    <mc:Fallback xmlns="">
      <p:transition spd="slow" advTm="18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549"/>
          </a:xfrm>
        </p:spPr>
        <p:txBody>
          <a:bodyPr/>
          <a:lstStyle/>
          <a:p>
            <a:pPr algn="ctr"/>
            <a:r>
              <a:rPr lang="ja-JP" altLang="en-US" dirty="0" smtClean="0"/>
              <a:t>対角化と標準形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83309" y="1481678"/>
            <a:ext cx="925766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固有値</a:t>
            </a:r>
            <a:r>
              <a:rPr lang="en-US" altLang="ja-JP" dirty="0" smtClean="0"/>
              <a:t>{λ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,λ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,…,</a:t>
            </a:r>
            <a:r>
              <a:rPr lang="en-US" altLang="ja-JP" dirty="0"/>
              <a:t> </a:t>
            </a:r>
            <a:r>
              <a:rPr lang="en-US" altLang="ja-JP" dirty="0" err="1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}</a:t>
            </a:r>
            <a:r>
              <a:rPr lang="ja-JP" altLang="en-US" dirty="0" smtClean="0"/>
              <a:t>に対して線形独立な固有ベクトル</a:t>
            </a:r>
            <a:r>
              <a:rPr lang="en-US" altLang="ja-JP" dirty="0" smtClean="0"/>
              <a:t>{x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,…,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/>
              <a:t>}</a:t>
            </a:r>
            <a:r>
              <a:rPr lang="ja-JP" altLang="en-US" dirty="0" smtClean="0"/>
              <a:t>が存在するとき，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Ax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=λ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 Ax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=λ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,…, </a:t>
            </a:r>
            <a:r>
              <a:rPr lang="en-US" altLang="ja-JP" dirty="0" err="1" smtClean="0"/>
              <a:t>Ax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=</a:t>
            </a:r>
            <a:r>
              <a:rPr lang="en-US" altLang="ja-JP" dirty="0" err="1" smtClean="0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A[x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|x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|…|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]=</a:t>
            </a:r>
            <a:r>
              <a:rPr lang="en-US" altLang="ja-JP" dirty="0"/>
              <a:t>[x</a:t>
            </a:r>
            <a:r>
              <a:rPr lang="en-US" altLang="ja-JP" baseline="-25000" dirty="0"/>
              <a:t>1</a:t>
            </a:r>
            <a:r>
              <a:rPr lang="en-US" altLang="ja-JP" dirty="0"/>
              <a:t>|x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]</a:t>
            </a:r>
            <a:r>
              <a:rPr lang="en-US" altLang="ja-JP" dirty="0" err="1" smtClean="0"/>
              <a:t>diag</a:t>
            </a:r>
            <a:r>
              <a:rPr lang="en-US" altLang="ja-JP" dirty="0" smtClean="0"/>
              <a:t>(</a:t>
            </a:r>
            <a:r>
              <a:rPr lang="en-US" altLang="ja-JP" dirty="0"/>
              <a:t>λ</a:t>
            </a:r>
            <a:r>
              <a:rPr lang="en-US" altLang="ja-JP" baseline="-25000" dirty="0"/>
              <a:t>1</a:t>
            </a:r>
            <a:r>
              <a:rPr lang="en-US" altLang="ja-JP" dirty="0"/>
              <a:t>,λ</a:t>
            </a:r>
            <a:r>
              <a:rPr lang="en-US" altLang="ja-JP" baseline="-25000" dirty="0"/>
              <a:t>2</a:t>
            </a:r>
            <a:r>
              <a:rPr lang="en-US" altLang="ja-JP" dirty="0"/>
              <a:t>,…, </a:t>
            </a:r>
            <a:r>
              <a:rPr lang="en-US" altLang="ja-JP" dirty="0" err="1"/>
              <a:t>λ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)</a:t>
            </a:r>
          </a:p>
          <a:p>
            <a:endParaRPr lang="en-US" altLang="ja-JP" dirty="0"/>
          </a:p>
          <a:p>
            <a:r>
              <a:rPr lang="ja-JP" altLang="en-US" dirty="0" smtClean="0"/>
              <a:t>ここで，線形独立性から</a:t>
            </a:r>
            <a:r>
              <a:rPr lang="en-US" altLang="ja-JP" b="1" dirty="0" smtClean="0">
                <a:solidFill>
                  <a:srgbClr val="FF0000"/>
                </a:solidFill>
              </a:rPr>
              <a:t>P</a:t>
            </a:r>
            <a:r>
              <a:rPr lang="en-US" altLang="ja-JP" b="1" baseline="30000" dirty="0">
                <a:solidFill>
                  <a:srgbClr val="FF0000"/>
                </a:solidFill>
              </a:rPr>
              <a:t>-1</a:t>
            </a:r>
            <a:r>
              <a:rPr lang="en-US" altLang="ja-JP" b="1" dirty="0" smtClean="0">
                <a:solidFill>
                  <a:srgbClr val="FF0000"/>
                </a:solidFill>
              </a:rPr>
              <a:t>=[</a:t>
            </a:r>
            <a:r>
              <a:rPr lang="en-US" altLang="ja-JP" b="1" dirty="0" smtClean="0">
                <a:solidFill>
                  <a:srgbClr val="FF0000"/>
                </a:solidFill>
              </a:rPr>
              <a:t>x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|x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|…|</a:t>
            </a:r>
            <a:r>
              <a:rPr lang="en-US" altLang="ja-JP" b="1" dirty="0" err="1">
                <a:solidFill>
                  <a:srgbClr val="FF0000"/>
                </a:solidFill>
              </a:rPr>
              <a:t>x</a:t>
            </a:r>
            <a:r>
              <a:rPr lang="en-US" altLang="ja-JP" b="1" baseline="-25000" dirty="0" err="1">
                <a:solidFill>
                  <a:srgbClr val="FF0000"/>
                </a:solidFill>
              </a:rPr>
              <a:t>n</a:t>
            </a:r>
            <a:r>
              <a:rPr lang="en-US" altLang="ja-JP" b="1" dirty="0" smtClean="0">
                <a:solidFill>
                  <a:srgbClr val="FF0000"/>
                </a:solidFill>
              </a:rPr>
              <a:t>]</a:t>
            </a:r>
            <a:r>
              <a:rPr lang="en-US" altLang="ja-JP" b="1" baseline="30000" dirty="0" smtClean="0">
                <a:solidFill>
                  <a:srgbClr val="FF0000"/>
                </a:solidFill>
              </a:rPr>
              <a:t>-1</a:t>
            </a:r>
            <a:r>
              <a:rPr lang="ja-JP" altLang="en-US" dirty="0" err="1" smtClean="0"/>
              <a:t>が</a:t>
            </a:r>
            <a:r>
              <a:rPr lang="ja-JP" altLang="en-US" dirty="0" err="1"/>
              <a:t>存</a:t>
            </a:r>
            <a:r>
              <a:rPr lang="ja-JP" altLang="en-US" dirty="0" smtClean="0"/>
              <a:t>在し，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smtClean="0"/>
              <a:t>A=[</a:t>
            </a:r>
            <a:r>
              <a:rPr lang="en-US" altLang="ja-JP" dirty="0"/>
              <a:t>x</a:t>
            </a:r>
            <a:r>
              <a:rPr lang="en-US" altLang="ja-JP" baseline="-25000" dirty="0"/>
              <a:t>1</a:t>
            </a:r>
            <a:r>
              <a:rPr lang="en-US" altLang="ja-JP" dirty="0"/>
              <a:t>|x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x</a:t>
            </a:r>
            <a:r>
              <a:rPr lang="en-US" altLang="ja-JP" baseline="-25000" dirty="0" err="1"/>
              <a:t>n</a:t>
            </a:r>
            <a:r>
              <a:rPr lang="en-US" altLang="ja-JP" dirty="0"/>
              <a:t>]</a:t>
            </a:r>
            <a:r>
              <a:rPr lang="en-US" altLang="ja-JP" dirty="0" err="1"/>
              <a:t>diag</a:t>
            </a:r>
            <a:r>
              <a:rPr lang="en-US" altLang="ja-JP" dirty="0"/>
              <a:t>(λ</a:t>
            </a:r>
            <a:r>
              <a:rPr lang="en-US" altLang="ja-JP" baseline="-25000" dirty="0"/>
              <a:t>1</a:t>
            </a:r>
            <a:r>
              <a:rPr lang="en-US" altLang="ja-JP" dirty="0"/>
              <a:t>,λ</a:t>
            </a:r>
            <a:r>
              <a:rPr lang="en-US" altLang="ja-JP" baseline="-25000" dirty="0"/>
              <a:t>2</a:t>
            </a:r>
            <a:r>
              <a:rPr lang="en-US" altLang="ja-JP" dirty="0"/>
              <a:t>,…, </a:t>
            </a:r>
            <a:r>
              <a:rPr lang="en-US" altLang="ja-JP" dirty="0" err="1"/>
              <a:t>λ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)[</a:t>
            </a:r>
            <a:r>
              <a:rPr lang="en-US" altLang="ja-JP" dirty="0"/>
              <a:t>x</a:t>
            </a:r>
            <a:r>
              <a:rPr lang="en-US" altLang="ja-JP" baseline="-25000" dirty="0"/>
              <a:t>1</a:t>
            </a:r>
            <a:r>
              <a:rPr lang="en-US" altLang="ja-JP" dirty="0"/>
              <a:t>|x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x</a:t>
            </a:r>
            <a:r>
              <a:rPr lang="en-US" altLang="ja-JP" baseline="-25000" dirty="0" err="1"/>
              <a:t>n</a:t>
            </a:r>
            <a:r>
              <a:rPr lang="en-US" altLang="ja-JP" dirty="0"/>
              <a:t>]</a:t>
            </a:r>
            <a:r>
              <a:rPr lang="en-US" altLang="ja-JP" baseline="30000" dirty="0"/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/>
              <a:t> </a:t>
            </a:r>
            <a:r>
              <a:rPr lang="en-US" altLang="ja-JP" dirty="0" smtClean="0"/>
              <a:t>=</a:t>
            </a:r>
            <a:r>
              <a:rPr lang="en-US" altLang="ja-JP" dirty="0" err="1" smtClean="0"/>
              <a:t>Pdiag</a:t>
            </a:r>
            <a:r>
              <a:rPr lang="en-US" altLang="ja-JP" dirty="0" smtClean="0"/>
              <a:t>(λ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,λ</a:t>
            </a:r>
            <a:r>
              <a:rPr lang="en-US" altLang="ja-JP" baseline="-25000" dirty="0" smtClean="0"/>
              <a:t>2</a:t>
            </a:r>
            <a:r>
              <a:rPr lang="en-US" altLang="ja-JP" dirty="0"/>
              <a:t>,…, </a:t>
            </a:r>
            <a:r>
              <a:rPr lang="en-US" altLang="ja-JP" dirty="0" err="1" smtClean="0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)P</a:t>
            </a:r>
            <a:r>
              <a:rPr lang="en-US" altLang="ja-JP" baseline="30000" dirty="0"/>
              <a:t>-1 </a:t>
            </a:r>
            <a:endParaRPr lang="en-US" altLang="ja-JP" baseline="30000" dirty="0" smtClean="0"/>
          </a:p>
          <a:p>
            <a:endParaRPr lang="en-US" altLang="ja-JP" baseline="30000" dirty="0"/>
          </a:p>
          <a:p>
            <a:r>
              <a:rPr lang="en-US" altLang="ja-JP" dirty="0" smtClean="0"/>
              <a:t>A</a:t>
            </a:r>
            <a:r>
              <a:rPr lang="ja-JP" altLang="en-US" dirty="0" smtClean="0"/>
              <a:t>は対角行列に</a:t>
            </a:r>
            <a:r>
              <a:rPr lang="ja-JP" altLang="en-US" b="1" dirty="0" smtClean="0">
                <a:solidFill>
                  <a:srgbClr val="FF0000"/>
                </a:solidFill>
              </a:rPr>
              <a:t>相似</a:t>
            </a:r>
            <a:r>
              <a:rPr lang="ja-JP" altLang="en-US" dirty="0" smtClean="0"/>
              <a:t>であり，これを</a:t>
            </a:r>
            <a:r>
              <a:rPr lang="ja-JP" altLang="en-US" b="1" dirty="0" smtClean="0">
                <a:solidFill>
                  <a:srgbClr val="FF0000"/>
                </a:solidFill>
              </a:rPr>
              <a:t>対角化</a:t>
            </a:r>
            <a:r>
              <a:rPr lang="ja-JP" altLang="en-US" dirty="0" smtClean="0"/>
              <a:t>という．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6691876" y="2618256"/>
            <a:ext cx="3044309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P</a:t>
            </a:r>
            <a:r>
              <a:rPr lang="ja-JP" altLang="en-US" sz="1400" dirty="0" smtClean="0">
                <a:solidFill>
                  <a:schemeClr val="tx1"/>
                </a:solidFill>
              </a:rPr>
              <a:t>を変換行列とい</a:t>
            </a:r>
            <a:r>
              <a:rPr lang="ja-JP" altLang="en-US" sz="1400" dirty="0">
                <a:solidFill>
                  <a:schemeClr val="tx1"/>
                </a:solidFill>
              </a:rPr>
              <a:t>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591740" y="3974668"/>
            <a:ext cx="6337519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正則行列</a:t>
            </a:r>
            <a:r>
              <a:rPr lang="en-US" altLang="ja-JP" sz="1400" dirty="0" smtClean="0">
                <a:solidFill>
                  <a:schemeClr val="tx1"/>
                </a:solidFill>
              </a:rPr>
              <a:t>P</a:t>
            </a:r>
            <a:r>
              <a:rPr lang="ja-JP" altLang="en-US" sz="1400" dirty="0" smtClean="0">
                <a:solidFill>
                  <a:schemeClr val="tx1"/>
                </a:solidFill>
              </a:rPr>
              <a:t>により</a:t>
            </a:r>
            <a:r>
              <a:rPr lang="en-US" altLang="ja-JP" sz="1400" dirty="0" smtClean="0">
                <a:solidFill>
                  <a:schemeClr val="tx1"/>
                </a:solidFill>
              </a:rPr>
              <a:t>A=PBP</a:t>
            </a:r>
            <a:r>
              <a:rPr lang="en-US" altLang="ja-JP" sz="1400" baseline="30000" dirty="0">
                <a:solidFill>
                  <a:schemeClr val="tx1"/>
                </a:solidFill>
              </a:rPr>
              <a:t>-1</a:t>
            </a:r>
            <a:r>
              <a:rPr lang="ja-JP" altLang="en-US" sz="1400" dirty="0" smtClean="0">
                <a:solidFill>
                  <a:schemeClr val="tx1"/>
                </a:solidFill>
              </a:rPr>
              <a:t>で</a:t>
            </a:r>
            <a:r>
              <a:rPr lang="ja-JP" altLang="en-US" sz="1400" dirty="0" smtClean="0">
                <a:solidFill>
                  <a:schemeClr val="tx1"/>
                </a:solidFill>
              </a:rPr>
              <a:t>あるとき</a:t>
            </a:r>
            <a:r>
              <a:rPr lang="en-US" altLang="ja-JP" sz="1400" dirty="0" smtClean="0">
                <a:solidFill>
                  <a:schemeClr val="tx1"/>
                </a:solidFill>
              </a:rPr>
              <a:t>A</a:t>
            </a:r>
            <a:r>
              <a:rPr lang="ja-JP" altLang="en-US" sz="1400" dirty="0" smtClean="0">
                <a:solidFill>
                  <a:schemeClr val="tx1"/>
                </a:solidFill>
              </a:rPr>
              <a:t>と</a:t>
            </a:r>
            <a:r>
              <a:rPr lang="en-US" altLang="ja-JP" sz="1400" dirty="0" smtClean="0">
                <a:solidFill>
                  <a:schemeClr val="tx1"/>
                </a:solidFill>
              </a:rPr>
              <a:t>B</a:t>
            </a:r>
            <a:r>
              <a:rPr lang="ja-JP" altLang="en-US" sz="1400" dirty="0" smtClean="0">
                <a:solidFill>
                  <a:schemeClr val="tx1"/>
                </a:solidFill>
              </a:rPr>
              <a:t>は相似であるという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083309" y="4127672"/>
                <a:ext cx="9345828" cy="21707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固有値が複素数の場合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A(</a:t>
                </a:r>
                <a:r>
                  <a:rPr lang="en-US" altLang="ja-JP" dirty="0" err="1" smtClean="0"/>
                  <a:t>u±iv</a:t>
                </a:r>
                <a:r>
                  <a:rPr lang="en-US" altLang="ja-JP" dirty="0"/>
                  <a:t>)=(</a:t>
                </a:r>
                <a:r>
                  <a:rPr lang="en-US" altLang="ja-JP" dirty="0" err="1"/>
                  <a:t>σ±iω</a:t>
                </a:r>
                <a:r>
                  <a:rPr lang="en-US" altLang="ja-JP" dirty="0"/>
                  <a:t>)(</a:t>
                </a:r>
                <a:r>
                  <a:rPr lang="en-US" altLang="ja-JP" dirty="0" err="1"/>
                  <a:t>u±iv</a:t>
                </a:r>
                <a:r>
                  <a:rPr lang="en-US" altLang="ja-JP" dirty="0"/>
                  <a:t>)</a:t>
                </a:r>
                <a:r>
                  <a:rPr lang="ja-JP" altLang="en-US" dirty="0" smtClean="0"/>
                  <a:t>から実部と虚部を分解し，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Au=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σu-ωv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,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Av=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ωu+σv</a:t>
                </a:r>
                <a:r>
                  <a:rPr lang="ja-JP" altLang="en-US" dirty="0" smtClean="0"/>
                  <a:t>を使い，</a:t>
                </a:r>
                <a:endParaRPr lang="en-US" altLang="ja-JP" i="1" dirty="0" smtClean="0"/>
              </a:p>
              <a:p>
                <a:endParaRPr lang="en-US" altLang="ja-JP" dirty="0" smtClean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/>
                      <m:t>A</m:t>
                    </m:r>
                    <m:r>
                      <a:rPr lang="ja-JP" altLang="en-US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baseline="30000" dirty="0"/>
                      <m:t>−1</m:t>
                    </m:r>
                  </m:oMath>
                </a14:m>
                <a:endParaRPr lang="en-US" altLang="ja-JP" i="1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と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実数係数帯（おび）行列</a:t>
                </a:r>
                <a:r>
                  <a:rPr lang="ja-JP" altLang="en-US" dirty="0" smtClean="0"/>
                  <a:t>に分解できる．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309" y="4127672"/>
                <a:ext cx="9345828" cy="2170722"/>
              </a:xfrm>
              <a:prstGeom prst="rect">
                <a:avLst/>
              </a:prstGeom>
              <a:blipFill>
                <a:blip r:embed="rId5"/>
                <a:stretch>
                  <a:fillRect l="-587" t="-1404" b="-3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5529945" y="5880679"/>
            <a:ext cx="3771474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帯行列への分解を標準形という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0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11"/>
    </mc:Choice>
    <mc:Fallback xmlns="">
      <p:transition spd="slow" advTm="13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0537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対角化の幾何学的解釈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175659" y="1359835"/>
            <a:ext cx="9518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行列</a:t>
            </a:r>
            <a:r>
              <a:rPr lang="en-US" altLang="ja-JP" dirty="0" smtClean="0"/>
              <a:t>A</a:t>
            </a:r>
            <a:r>
              <a:rPr lang="ja-JP" altLang="en-US" dirty="0" smtClean="0"/>
              <a:t>が対角化可能で，固有値</a:t>
            </a:r>
            <a:r>
              <a:rPr lang="en-US" altLang="ja-JP" dirty="0"/>
              <a:t>{λ</a:t>
            </a:r>
            <a:r>
              <a:rPr lang="en-US" altLang="ja-JP" baseline="-25000" dirty="0"/>
              <a:t>1</a:t>
            </a:r>
            <a:r>
              <a:rPr lang="en-US" altLang="ja-JP" dirty="0"/>
              <a:t>,λ</a:t>
            </a:r>
            <a:r>
              <a:rPr lang="en-US" altLang="ja-JP" baseline="-25000" dirty="0"/>
              <a:t>2</a:t>
            </a:r>
            <a:r>
              <a:rPr lang="en-US" altLang="ja-JP" dirty="0"/>
              <a:t>,…, </a:t>
            </a:r>
            <a:r>
              <a:rPr lang="en-US" altLang="ja-JP" dirty="0" err="1"/>
              <a:t>λ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}</a:t>
            </a:r>
            <a:r>
              <a:rPr lang="ja-JP" altLang="en-US" dirty="0" smtClean="0"/>
              <a:t>と固有</a:t>
            </a:r>
            <a:r>
              <a:rPr lang="ja-JP" altLang="en-US" dirty="0"/>
              <a:t>ベクトル</a:t>
            </a:r>
            <a:r>
              <a:rPr lang="en-US" altLang="ja-JP" dirty="0" smtClean="0"/>
              <a:t>{x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,…,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/>
              <a:t>}</a:t>
            </a:r>
            <a:r>
              <a:rPr lang="ja-JP" altLang="en-US" dirty="0"/>
              <a:t>が存在する</a:t>
            </a:r>
            <a:r>
              <a:rPr lang="ja-JP" altLang="en-US" dirty="0" smtClean="0"/>
              <a:t>とき</a:t>
            </a:r>
            <a:endParaRPr lang="en-US" altLang="ja-JP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800801" y="3471755"/>
            <a:ext cx="3806038" cy="2024744"/>
            <a:chOff x="1253642" y="2888285"/>
            <a:chExt cx="3806038" cy="2024744"/>
          </a:xfrm>
        </p:grpSpPr>
        <p:cxnSp>
          <p:nvCxnSpPr>
            <p:cNvPr id="17" name="直線コネクタ 16"/>
            <p:cNvCxnSpPr/>
            <p:nvPr/>
          </p:nvCxnSpPr>
          <p:spPr>
            <a:xfrm>
              <a:off x="1253642" y="2888285"/>
              <a:ext cx="3100251" cy="17098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/>
            <p:cNvSpPr/>
            <p:nvPr/>
          </p:nvSpPr>
          <p:spPr>
            <a:xfrm flipH="1">
              <a:off x="4310742" y="4543697"/>
              <a:ext cx="7489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&lt;x</a:t>
              </a:r>
              <a:r>
                <a:rPr lang="en-US" altLang="ja-JP" baseline="-25000" dirty="0" smtClean="0"/>
                <a:t>2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1262747" y="2961692"/>
            <a:ext cx="3344092" cy="2394076"/>
            <a:chOff x="1715588" y="2378222"/>
            <a:chExt cx="3344092" cy="2394076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1715588" y="2378222"/>
              <a:ext cx="3344092" cy="2394076"/>
              <a:chOff x="1715588" y="2378222"/>
              <a:chExt cx="3344092" cy="2394076"/>
            </a:xfrm>
          </p:grpSpPr>
          <p:cxnSp>
            <p:nvCxnSpPr>
              <p:cNvPr id="6" name="直線コネクタ 5"/>
              <p:cNvCxnSpPr/>
              <p:nvPr/>
            </p:nvCxnSpPr>
            <p:spPr>
              <a:xfrm flipV="1">
                <a:off x="1715588" y="2638698"/>
                <a:ext cx="2595154" cy="21336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正方形/長方形 6"/>
              <p:cNvSpPr/>
              <p:nvPr/>
            </p:nvSpPr>
            <p:spPr>
              <a:xfrm flipH="1">
                <a:off x="4310742" y="2378222"/>
                <a:ext cx="74893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&lt;x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&gt;</a:t>
                </a:r>
                <a:endParaRPr lang="ja-JP" altLang="en-US" dirty="0"/>
              </a:p>
            </p:txBody>
          </p:sp>
        </p:grpSp>
        <p:sp>
          <p:nvSpPr>
            <p:cNvPr id="21" name="正方形/長方形 20"/>
            <p:cNvSpPr/>
            <p:nvPr/>
          </p:nvSpPr>
          <p:spPr>
            <a:xfrm>
              <a:off x="2498441" y="3436899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/>
                <a:t>・</a:t>
              </a:r>
              <a:endParaRPr lang="ja-JP" altLang="en-US" sz="4800" dirty="0"/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2336432" y="1846949"/>
            <a:ext cx="3251378" cy="2772668"/>
            <a:chOff x="2336432" y="1942748"/>
            <a:chExt cx="3251378" cy="2772668"/>
          </a:xfrm>
        </p:grpSpPr>
        <p:sp>
          <p:nvSpPr>
            <p:cNvPr id="15" name="正方形/長方形 14"/>
            <p:cNvSpPr/>
            <p:nvPr/>
          </p:nvSpPr>
          <p:spPr>
            <a:xfrm>
              <a:off x="2605903" y="1942748"/>
              <a:ext cx="298190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 smtClean="0">
                  <a:solidFill>
                    <a:srgbClr val="FF0000"/>
                  </a:solidFill>
                </a:rPr>
                <a:t>不変</a:t>
              </a:r>
              <a:r>
                <a:rPr lang="ja-JP" altLang="en-US" b="1" dirty="0">
                  <a:solidFill>
                    <a:srgbClr val="FF0000"/>
                  </a:solidFill>
                </a:rPr>
                <a:t>直線</a:t>
              </a:r>
              <a:r>
                <a:rPr lang="ja-JP" altLang="en-US" dirty="0" smtClean="0"/>
                <a:t>　</a:t>
              </a:r>
              <a:endParaRPr lang="en-US" altLang="ja-JP" dirty="0" smtClean="0"/>
            </a:p>
            <a:p>
              <a:r>
                <a:rPr lang="ja-JP" altLang="en-US" dirty="0"/>
                <a:t>・ </a:t>
              </a:r>
              <a:r>
                <a:rPr lang="en-US" altLang="ja-JP" dirty="0"/>
                <a:t>x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&gt;</a:t>
              </a:r>
              <a:r>
                <a:rPr lang="ja-JP" altLang="en-US" dirty="0"/>
                <a:t>なら</a:t>
              </a:r>
              <a:r>
                <a:rPr lang="en-US" altLang="ja-JP" dirty="0"/>
                <a:t>Ax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&gt;</a:t>
              </a:r>
            </a:p>
            <a:p>
              <a:r>
                <a:rPr lang="ja-JP" altLang="en-US" dirty="0" smtClean="0"/>
                <a:t>・</a:t>
              </a:r>
              <a:r>
                <a:rPr lang="en-US" altLang="ja-JP" dirty="0" smtClean="0"/>
                <a:t>||A</a:t>
              </a:r>
              <a:r>
                <a:rPr lang="ja-JP" altLang="en-US" dirty="0" err="1" smtClean="0"/>
                <a:t>ｘ</a:t>
              </a:r>
              <a:r>
                <a:rPr lang="en-US" altLang="ja-JP" dirty="0" smtClean="0"/>
                <a:t>||</a:t>
              </a:r>
              <a:r>
                <a:rPr lang="ja-JP" altLang="en-US" dirty="0" smtClean="0"/>
                <a:t>は</a:t>
              </a:r>
              <a:r>
                <a:rPr lang="en-US" altLang="ja-JP" dirty="0" smtClean="0"/>
                <a:t> ||</a:t>
              </a:r>
              <a:r>
                <a:rPr lang="ja-JP" altLang="en-US" dirty="0" err="1" smtClean="0"/>
                <a:t>ｘ</a:t>
              </a:r>
              <a:r>
                <a:rPr lang="en-US" altLang="ja-JP" dirty="0" smtClean="0"/>
                <a:t>||</a:t>
              </a:r>
              <a:r>
                <a:rPr lang="ja-JP" altLang="en-US" dirty="0" smtClean="0"/>
                <a:t>の</a:t>
              </a:r>
              <a:r>
                <a:rPr lang="en-US" altLang="ja-JP" dirty="0" smtClean="0"/>
                <a:t>|λ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|</a:t>
              </a:r>
              <a:r>
                <a:rPr lang="ja-JP" altLang="en-US" dirty="0" smtClean="0"/>
                <a:t>倍</a:t>
              </a:r>
              <a:endParaRPr lang="en-US" altLang="ja-JP" dirty="0" smtClean="0"/>
            </a:p>
          </p:txBody>
        </p:sp>
        <p:grpSp>
          <p:nvGrpSpPr>
            <p:cNvPr id="32" name="グループ化 31"/>
            <p:cNvGrpSpPr/>
            <p:nvPr/>
          </p:nvGrpSpPr>
          <p:grpSpPr>
            <a:xfrm>
              <a:off x="2336432" y="3357550"/>
              <a:ext cx="1457718" cy="1357866"/>
              <a:chOff x="7115386" y="4737217"/>
              <a:chExt cx="1457718" cy="1357866"/>
            </a:xfrm>
          </p:grpSpPr>
          <p:grpSp>
            <p:nvGrpSpPr>
              <p:cNvPr id="14" name="グループ化 13"/>
              <p:cNvGrpSpPr/>
              <p:nvPr/>
            </p:nvGrpSpPr>
            <p:grpSpPr>
              <a:xfrm>
                <a:off x="7297390" y="4796832"/>
                <a:ext cx="949234" cy="836586"/>
                <a:chOff x="2795059" y="2868912"/>
                <a:chExt cx="949234" cy="836586"/>
              </a:xfrm>
            </p:grpSpPr>
            <p:cxnSp>
              <p:nvCxnSpPr>
                <p:cNvPr id="8" name="直線コネクタ 7"/>
                <p:cNvCxnSpPr/>
                <p:nvPr/>
              </p:nvCxnSpPr>
              <p:spPr>
                <a:xfrm flipV="1">
                  <a:off x="3013165" y="3183816"/>
                  <a:ext cx="640081" cy="52168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正方形/長方形 11"/>
                <p:cNvSpPr/>
                <p:nvPr/>
              </p:nvSpPr>
              <p:spPr>
                <a:xfrm>
                  <a:off x="2795059" y="3336166"/>
                  <a:ext cx="2968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3268892" y="2868912"/>
                  <a:ext cx="47540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Ax</a:t>
                  </a:r>
                  <a:endParaRPr lang="ja-JP" altLang="en-US" dirty="0"/>
                </a:p>
              </p:txBody>
            </p:sp>
          </p:grpSp>
          <p:sp>
            <p:nvSpPr>
              <p:cNvPr id="30" name="正方形/長方形 29"/>
              <p:cNvSpPr/>
              <p:nvPr/>
            </p:nvSpPr>
            <p:spPr>
              <a:xfrm>
                <a:off x="7115386" y="5264086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7772885" y="4737217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47" name="グループ化 46"/>
          <p:cNvGrpSpPr/>
          <p:nvPr/>
        </p:nvGrpSpPr>
        <p:grpSpPr>
          <a:xfrm>
            <a:off x="3191672" y="1846949"/>
            <a:ext cx="5737894" cy="3274244"/>
            <a:chOff x="3191672" y="1942748"/>
            <a:chExt cx="5737894" cy="3274244"/>
          </a:xfrm>
        </p:grpSpPr>
        <p:sp>
          <p:nvSpPr>
            <p:cNvPr id="29" name="正方形/長方形 28"/>
            <p:cNvSpPr/>
            <p:nvPr/>
          </p:nvSpPr>
          <p:spPr>
            <a:xfrm>
              <a:off x="5587810" y="1942748"/>
              <a:ext cx="33417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b="1" dirty="0" smtClean="0">
                  <a:solidFill>
                    <a:srgbClr val="FF0000"/>
                  </a:solidFill>
                </a:rPr>
                <a:t>不変平面</a:t>
              </a:r>
              <a:endParaRPr lang="en-US" altLang="ja-JP" b="1" dirty="0">
                <a:solidFill>
                  <a:srgbClr val="FF0000"/>
                </a:solidFill>
              </a:endParaRPr>
            </a:p>
            <a:p>
              <a:r>
                <a:rPr lang="ja-JP" altLang="en-US" dirty="0"/>
                <a:t>・</a:t>
              </a:r>
              <a:r>
                <a:rPr lang="en-US" altLang="ja-JP" dirty="0"/>
                <a:t>y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1,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2 </a:t>
              </a:r>
              <a:r>
                <a:rPr lang="en-US" altLang="ja-JP" dirty="0"/>
                <a:t>&gt;</a:t>
              </a:r>
              <a:r>
                <a:rPr lang="ja-JP" altLang="en-US" dirty="0"/>
                <a:t>なら</a:t>
              </a:r>
              <a:r>
                <a:rPr lang="en-US" altLang="ja-JP" dirty="0"/>
                <a:t>Ay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1,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2 </a:t>
              </a:r>
              <a:r>
                <a:rPr lang="en-US" altLang="ja-JP" dirty="0" smtClean="0"/>
                <a:t>&gt;</a:t>
              </a:r>
            </a:p>
            <a:p>
              <a:r>
                <a:rPr lang="ja-JP" altLang="en-US" dirty="0" smtClean="0"/>
                <a:t>・面素の倍率は</a:t>
              </a:r>
              <a:r>
                <a:rPr lang="en-US" altLang="ja-JP" dirty="0" smtClean="0"/>
                <a:t>|λ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×λ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 |</a:t>
              </a:r>
              <a:endParaRPr lang="ja-JP" altLang="en-US" dirty="0"/>
            </a:p>
          </p:txBody>
        </p:sp>
        <p:grpSp>
          <p:nvGrpSpPr>
            <p:cNvPr id="33" name="グループ化 32"/>
            <p:cNvGrpSpPr/>
            <p:nvPr/>
          </p:nvGrpSpPr>
          <p:grpSpPr>
            <a:xfrm rot="2208885">
              <a:off x="3191672" y="3824483"/>
              <a:ext cx="1514032" cy="1392509"/>
              <a:chOff x="7096274" y="4721257"/>
              <a:chExt cx="1514032" cy="1392509"/>
            </a:xfrm>
          </p:grpSpPr>
          <p:grpSp>
            <p:nvGrpSpPr>
              <p:cNvPr id="34" name="グループ化 33"/>
              <p:cNvGrpSpPr/>
              <p:nvPr/>
            </p:nvGrpSpPr>
            <p:grpSpPr>
              <a:xfrm>
                <a:off x="7297230" y="4796832"/>
                <a:ext cx="949394" cy="836585"/>
                <a:chOff x="2794898" y="2868912"/>
                <a:chExt cx="949395" cy="836585"/>
              </a:xfrm>
            </p:grpSpPr>
            <p:cxnSp>
              <p:nvCxnSpPr>
                <p:cNvPr id="37" name="直線コネクタ 36"/>
                <p:cNvCxnSpPr/>
                <p:nvPr/>
              </p:nvCxnSpPr>
              <p:spPr>
                <a:xfrm flipV="1">
                  <a:off x="3013165" y="3183815"/>
                  <a:ext cx="640081" cy="52168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正方形/長方形 37"/>
                <p:cNvSpPr/>
                <p:nvPr/>
              </p:nvSpPr>
              <p:spPr>
                <a:xfrm rot="19391115">
                  <a:off x="2794898" y="3335685"/>
                  <a:ext cx="2984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y</a:t>
                  </a:r>
                  <a:endParaRPr lang="ja-JP" altLang="en-US" dirty="0"/>
                </a:p>
              </p:txBody>
            </p:sp>
            <p:sp>
              <p:nvSpPr>
                <p:cNvPr id="39" name="正方形/長方形 38"/>
                <p:cNvSpPr/>
                <p:nvPr/>
              </p:nvSpPr>
              <p:spPr>
                <a:xfrm rot="19391115">
                  <a:off x="3268892" y="2868912"/>
                  <a:ext cx="47540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Ay</a:t>
                  </a:r>
                  <a:endParaRPr lang="ja-JP" altLang="en-US" dirty="0"/>
                </a:p>
              </p:txBody>
            </p:sp>
          </p:grpSp>
          <p:sp>
            <p:nvSpPr>
              <p:cNvPr id="35" name="正方形/長方形 34"/>
              <p:cNvSpPr/>
              <p:nvPr/>
            </p:nvSpPr>
            <p:spPr>
              <a:xfrm>
                <a:off x="7096274" y="5282769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7810087" y="4721257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41" name="グループ化 40"/>
          <p:cNvGrpSpPr/>
          <p:nvPr/>
        </p:nvGrpSpPr>
        <p:grpSpPr>
          <a:xfrm>
            <a:off x="1410794" y="2537932"/>
            <a:ext cx="1896971" cy="3326365"/>
            <a:chOff x="470598" y="795185"/>
            <a:chExt cx="1896971" cy="3326365"/>
          </a:xfrm>
        </p:grpSpPr>
        <p:cxnSp>
          <p:nvCxnSpPr>
            <p:cNvPr id="42" name="直線コネクタ 41"/>
            <p:cNvCxnSpPr/>
            <p:nvPr/>
          </p:nvCxnSpPr>
          <p:spPr>
            <a:xfrm flipH="1" flipV="1">
              <a:off x="470598" y="916647"/>
              <a:ext cx="1896971" cy="320490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/>
          </p:nvSpPr>
          <p:spPr>
            <a:xfrm flipH="1">
              <a:off x="646457" y="795185"/>
              <a:ext cx="7489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&lt;</a:t>
              </a:r>
              <a:r>
                <a:rPr lang="en-US" altLang="ja-JP" dirty="0" err="1" smtClean="0"/>
                <a:t>x</a:t>
              </a:r>
              <a:r>
                <a:rPr lang="en-US" altLang="ja-JP" baseline="-25000" dirty="0" err="1" smtClean="0"/>
                <a:t>n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7067363" y="1749243"/>
            <a:ext cx="3165207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ja-JP" altLang="en-US" sz="1400" dirty="0" smtClean="0">
                <a:solidFill>
                  <a:schemeClr val="tx1"/>
                </a:solidFill>
              </a:rPr>
              <a:t>これらを固有空間という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57" name="グループ化 56"/>
          <p:cNvGrpSpPr/>
          <p:nvPr/>
        </p:nvGrpSpPr>
        <p:grpSpPr>
          <a:xfrm>
            <a:off x="6865963" y="3528592"/>
            <a:ext cx="2696049" cy="1967907"/>
            <a:chOff x="6865963" y="3624391"/>
            <a:chExt cx="2696049" cy="1967907"/>
          </a:xfrm>
        </p:grpSpPr>
        <p:cxnSp>
          <p:nvCxnSpPr>
            <p:cNvPr id="50" name="直線コネクタ 49"/>
            <p:cNvCxnSpPr/>
            <p:nvPr/>
          </p:nvCxnSpPr>
          <p:spPr>
            <a:xfrm flipH="1">
              <a:off x="7459250" y="3624391"/>
              <a:ext cx="2102762" cy="166507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/>
            <p:cNvSpPr/>
            <p:nvPr/>
          </p:nvSpPr>
          <p:spPr>
            <a:xfrm>
              <a:off x="6865963" y="5222966"/>
              <a:ext cx="731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&lt;e</a:t>
              </a:r>
              <a:r>
                <a:rPr lang="en-US" altLang="ja-JP" baseline="-25000" dirty="0" smtClean="0"/>
                <a:t>1</a:t>
              </a:r>
              <a:r>
                <a:rPr lang="en-US" altLang="ja-JP" dirty="0"/>
                <a:t>&gt;</a:t>
              </a:r>
              <a:endParaRPr lang="ja-JP" altLang="en-US" dirty="0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4622390" y="2988344"/>
            <a:ext cx="2719014" cy="661995"/>
            <a:chOff x="4815201" y="3222424"/>
            <a:chExt cx="2719014" cy="661995"/>
          </a:xfrm>
        </p:grpSpPr>
        <p:sp>
          <p:nvSpPr>
            <p:cNvPr id="49" name="正方形/長方形 48"/>
            <p:cNvSpPr/>
            <p:nvPr/>
          </p:nvSpPr>
          <p:spPr>
            <a:xfrm>
              <a:off x="4815201" y="3222424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P</a:t>
              </a:r>
              <a:r>
                <a:rPr lang="en-US" altLang="ja-JP" baseline="30000" dirty="0"/>
                <a:t>-1</a:t>
              </a:r>
              <a:r>
                <a:rPr lang="en-US" altLang="ja-JP" dirty="0" smtClean="0"/>
                <a:t>x</a:t>
              </a:r>
              <a:r>
                <a:rPr lang="en-US" altLang="ja-JP" baseline="-25000" dirty="0" smtClean="0"/>
                <a:t>i</a:t>
              </a:r>
              <a:r>
                <a:rPr lang="en-US" altLang="ja-JP" dirty="0" smtClean="0"/>
                <a:t>=[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|x</a:t>
              </a:r>
              <a:r>
                <a:rPr lang="en-US" altLang="ja-JP" baseline="-25000" dirty="0"/>
                <a:t>2</a:t>
              </a:r>
              <a:r>
                <a:rPr lang="en-US" altLang="ja-JP" dirty="0"/>
                <a:t>|…|</a:t>
              </a:r>
              <a:r>
                <a:rPr lang="en-US" altLang="ja-JP" dirty="0" err="1"/>
                <a:t>x</a:t>
              </a:r>
              <a:r>
                <a:rPr lang="en-US" altLang="ja-JP" baseline="-25000" dirty="0" err="1"/>
                <a:t>n</a:t>
              </a:r>
              <a:r>
                <a:rPr lang="en-US" altLang="ja-JP" dirty="0"/>
                <a:t>]</a:t>
              </a:r>
              <a:r>
                <a:rPr lang="en-US" altLang="ja-JP" baseline="30000" dirty="0"/>
                <a:t>-</a:t>
              </a:r>
              <a:r>
                <a:rPr lang="en-US" altLang="ja-JP" baseline="30000" dirty="0" smtClean="0"/>
                <a:t>1</a:t>
              </a:r>
              <a:r>
                <a:rPr lang="en-US" altLang="ja-JP" dirty="0" smtClean="0"/>
                <a:t>x</a:t>
              </a:r>
              <a:r>
                <a:rPr lang="en-US" altLang="ja-JP" baseline="-25000" dirty="0" smtClean="0"/>
                <a:t>i</a:t>
              </a:r>
              <a:r>
                <a:rPr lang="en-US" altLang="ja-JP" dirty="0" smtClean="0"/>
                <a:t>=</a:t>
              </a:r>
              <a:r>
                <a:rPr lang="en-US" altLang="ja-JP" dirty="0" err="1" smtClean="0"/>
                <a:t>e</a:t>
              </a:r>
              <a:r>
                <a:rPr lang="en-US" altLang="ja-JP" baseline="-25000" dirty="0" err="1" smtClean="0"/>
                <a:t>i</a:t>
              </a:r>
              <a:endParaRPr lang="ja-JP" altLang="en-US" dirty="0"/>
            </a:p>
          </p:txBody>
        </p:sp>
        <p:sp>
          <p:nvSpPr>
            <p:cNvPr id="55" name="右矢印 54"/>
            <p:cNvSpPr/>
            <p:nvPr/>
          </p:nvSpPr>
          <p:spPr>
            <a:xfrm>
              <a:off x="5006992" y="3544029"/>
              <a:ext cx="1964140" cy="34039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7339051" y="3585736"/>
            <a:ext cx="3158584" cy="2018551"/>
            <a:chOff x="7339051" y="3681535"/>
            <a:chExt cx="3158584" cy="2018551"/>
          </a:xfrm>
        </p:grpSpPr>
        <p:cxnSp>
          <p:nvCxnSpPr>
            <p:cNvPr id="58" name="直線コネクタ 57"/>
            <p:cNvCxnSpPr/>
            <p:nvPr/>
          </p:nvCxnSpPr>
          <p:spPr>
            <a:xfrm>
              <a:off x="7339051" y="3681535"/>
              <a:ext cx="2581733" cy="1655412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正方形/長方形 67"/>
            <p:cNvSpPr/>
            <p:nvPr/>
          </p:nvSpPr>
          <p:spPr>
            <a:xfrm>
              <a:off x="9766345" y="5330754"/>
              <a:ext cx="731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&lt;</a:t>
              </a:r>
              <a:r>
                <a:rPr lang="en-US" altLang="ja-JP" dirty="0" smtClean="0"/>
                <a:t>e</a:t>
              </a:r>
              <a:r>
                <a:rPr lang="en-US" altLang="ja-JP" baseline="-25000" dirty="0" smtClean="0"/>
                <a:t>2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8484133" y="2487141"/>
            <a:ext cx="731290" cy="3181208"/>
            <a:chOff x="8484133" y="2582940"/>
            <a:chExt cx="731290" cy="3181208"/>
          </a:xfrm>
        </p:grpSpPr>
        <p:cxnSp>
          <p:nvCxnSpPr>
            <p:cNvPr id="64" name="直線コネクタ 63"/>
            <p:cNvCxnSpPr/>
            <p:nvPr/>
          </p:nvCxnSpPr>
          <p:spPr>
            <a:xfrm flipH="1" flipV="1">
              <a:off x="8488195" y="2818398"/>
              <a:ext cx="72331" cy="294575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正方形/長方形 68"/>
            <p:cNvSpPr/>
            <p:nvPr/>
          </p:nvSpPr>
          <p:spPr>
            <a:xfrm>
              <a:off x="8484133" y="2582940"/>
              <a:ext cx="731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&lt;</a:t>
              </a:r>
              <a:r>
                <a:rPr lang="en-US" altLang="ja-JP" dirty="0" err="1" smtClean="0"/>
                <a:t>e</a:t>
              </a:r>
              <a:r>
                <a:rPr lang="en-US" altLang="ja-JP" baseline="-25000" dirty="0" err="1" smtClean="0"/>
                <a:t>n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4614190" y="4913272"/>
            <a:ext cx="2430474" cy="755077"/>
            <a:chOff x="4815201" y="2836679"/>
            <a:chExt cx="2430474" cy="755077"/>
          </a:xfrm>
        </p:grpSpPr>
        <p:sp>
          <p:nvSpPr>
            <p:cNvPr id="73" name="正方形/長方形 72"/>
            <p:cNvSpPr/>
            <p:nvPr/>
          </p:nvSpPr>
          <p:spPr>
            <a:xfrm>
              <a:off x="4815201" y="3222424"/>
              <a:ext cx="24304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Pe</a:t>
              </a:r>
              <a:r>
                <a:rPr lang="en-US" altLang="ja-JP" baseline="-25000" dirty="0" smtClean="0"/>
                <a:t>i</a:t>
              </a:r>
              <a:r>
                <a:rPr lang="en-US" altLang="ja-JP" dirty="0" smtClean="0"/>
                <a:t>=[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|x</a:t>
              </a:r>
              <a:r>
                <a:rPr lang="en-US" altLang="ja-JP" baseline="-25000" dirty="0"/>
                <a:t>2</a:t>
              </a:r>
              <a:r>
                <a:rPr lang="en-US" altLang="ja-JP" dirty="0"/>
                <a:t>|…|</a:t>
              </a:r>
              <a:r>
                <a:rPr lang="en-US" altLang="ja-JP" dirty="0" err="1" smtClean="0"/>
                <a:t>x</a:t>
              </a:r>
              <a:r>
                <a:rPr lang="en-US" altLang="ja-JP" baseline="-25000" dirty="0" err="1" smtClean="0"/>
                <a:t>n</a:t>
              </a:r>
              <a:r>
                <a:rPr lang="en-US" altLang="ja-JP" dirty="0" smtClean="0"/>
                <a:t>]</a:t>
              </a:r>
              <a:r>
                <a:rPr lang="en-US" altLang="ja-JP" dirty="0" err="1" smtClean="0"/>
                <a:t>e</a:t>
              </a:r>
              <a:r>
                <a:rPr lang="en-US" altLang="ja-JP" baseline="-25000" dirty="0" err="1" smtClean="0"/>
                <a:t>i</a:t>
              </a:r>
              <a:r>
                <a:rPr lang="en-US" altLang="ja-JP" dirty="0" smtClean="0"/>
                <a:t>=x</a:t>
              </a:r>
              <a:r>
                <a:rPr lang="en-US" altLang="ja-JP" baseline="-25000" dirty="0" smtClean="0"/>
                <a:t>i</a:t>
              </a:r>
              <a:endParaRPr lang="ja-JP" altLang="en-US" dirty="0"/>
            </a:p>
          </p:txBody>
        </p:sp>
        <p:sp>
          <p:nvSpPr>
            <p:cNvPr id="74" name="右矢印 73"/>
            <p:cNvSpPr/>
            <p:nvPr/>
          </p:nvSpPr>
          <p:spPr>
            <a:xfrm flipH="1">
              <a:off x="5102099" y="2836679"/>
              <a:ext cx="1989721" cy="34039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5" name="正方形/長方形 74"/>
          <p:cNvSpPr/>
          <p:nvPr/>
        </p:nvSpPr>
        <p:spPr>
          <a:xfrm>
            <a:off x="4726053" y="4049048"/>
            <a:ext cx="2332633" cy="5253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P</a:t>
            </a:r>
            <a:r>
              <a:rPr lang="ja-JP" altLang="en-US" sz="1400" dirty="0" smtClean="0">
                <a:solidFill>
                  <a:schemeClr val="tx1"/>
                </a:solidFill>
              </a:rPr>
              <a:t>は固有空間を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r>
              <a:rPr lang="ja-JP" altLang="en-US" sz="1400" dirty="0" smtClean="0">
                <a:solidFill>
                  <a:schemeClr val="tx1"/>
                </a:solidFill>
              </a:rPr>
              <a:t>標準基の座標系に変換する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 rot="2208885">
            <a:off x="8713893" y="3648087"/>
            <a:ext cx="2393948" cy="1770503"/>
            <a:chOff x="7096274" y="4343263"/>
            <a:chExt cx="2393948" cy="1770503"/>
          </a:xfrm>
        </p:grpSpPr>
        <p:sp>
          <p:nvSpPr>
            <p:cNvPr id="80" name="正方形/長方形 79"/>
            <p:cNvSpPr/>
            <p:nvPr/>
          </p:nvSpPr>
          <p:spPr>
            <a:xfrm>
              <a:off x="7096274" y="5282769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>
                  <a:solidFill>
                    <a:srgbClr val="0070C0"/>
                  </a:solidFill>
                </a:rPr>
                <a:t>・</a:t>
              </a:r>
              <a:endParaRPr lang="ja-JP" altLang="en-US" sz="4800" dirty="0">
                <a:solidFill>
                  <a:srgbClr val="0070C0"/>
                </a:solidFill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7810087" y="4721257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>
                  <a:solidFill>
                    <a:srgbClr val="0070C0"/>
                  </a:solidFill>
                </a:rPr>
                <a:t>・</a:t>
              </a:r>
              <a:endParaRPr lang="ja-JP" altLang="en-US" sz="4800" dirty="0">
                <a:solidFill>
                  <a:srgbClr val="0070C0"/>
                </a:solidFill>
              </a:endParaRPr>
            </a:p>
          </p:txBody>
        </p:sp>
        <p:grpSp>
          <p:nvGrpSpPr>
            <p:cNvPr id="79" name="グループ化 78"/>
            <p:cNvGrpSpPr/>
            <p:nvPr/>
          </p:nvGrpSpPr>
          <p:grpSpPr>
            <a:xfrm>
              <a:off x="7144413" y="4343263"/>
              <a:ext cx="2345809" cy="1290154"/>
              <a:chOff x="2642080" y="2415343"/>
              <a:chExt cx="2345810" cy="1290154"/>
            </a:xfrm>
          </p:grpSpPr>
          <p:cxnSp>
            <p:nvCxnSpPr>
              <p:cNvPr id="82" name="直線コネクタ 81"/>
              <p:cNvCxnSpPr/>
              <p:nvPr/>
            </p:nvCxnSpPr>
            <p:spPr>
              <a:xfrm flipV="1">
                <a:off x="3013165" y="3183815"/>
                <a:ext cx="640081" cy="521682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正方形/長方形 82"/>
              <p:cNvSpPr/>
              <p:nvPr/>
            </p:nvSpPr>
            <p:spPr>
              <a:xfrm rot="19391115">
                <a:off x="2642080" y="3293969"/>
                <a:ext cx="60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P</a:t>
                </a:r>
                <a:r>
                  <a:rPr lang="en-US" altLang="ja-JP" baseline="30000" dirty="0"/>
                  <a:t>-1</a:t>
                </a:r>
                <a:r>
                  <a:rPr lang="en-US" altLang="ja-JP" dirty="0" smtClean="0"/>
                  <a:t>y</a:t>
                </a:r>
                <a:endParaRPr lang="ja-JP" altLang="en-US" dirty="0"/>
              </a:p>
            </p:txBody>
          </p:sp>
          <p:sp>
            <p:nvSpPr>
              <p:cNvPr id="84" name="正方形/長方形 83"/>
              <p:cNvSpPr/>
              <p:nvPr/>
            </p:nvSpPr>
            <p:spPr>
              <a:xfrm rot="19391115">
                <a:off x="3298181" y="2415343"/>
                <a:ext cx="168970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P</a:t>
                </a:r>
                <a:r>
                  <a:rPr lang="en-US" altLang="ja-JP" baseline="30000" dirty="0" smtClean="0"/>
                  <a:t>-1</a:t>
                </a:r>
                <a:r>
                  <a:rPr lang="en-US" altLang="ja-JP" dirty="0" smtClean="0"/>
                  <a:t>Ay</a:t>
                </a:r>
                <a:r>
                  <a:rPr lang="ja-JP" altLang="en-US" dirty="0" smtClean="0"/>
                  <a:t>＝</a:t>
                </a:r>
                <a:r>
                  <a:rPr lang="en-US" altLang="ja-JP" dirty="0" smtClean="0"/>
                  <a:t>BP</a:t>
                </a:r>
                <a:r>
                  <a:rPr lang="en-US" altLang="ja-JP" baseline="30000" dirty="0"/>
                  <a:t>-1</a:t>
                </a:r>
                <a:r>
                  <a:rPr lang="en-US" altLang="ja-JP" dirty="0" smtClean="0"/>
                  <a:t>y</a:t>
                </a:r>
                <a:endParaRPr lang="ja-JP" altLang="en-US" dirty="0" smtClean="0"/>
              </a:p>
            </p:txBody>
          </p:sp>
        </p:grpSp>
      </p:grpSp>
      <p:sp>
        <p:nvSpPr>
          <p:cNvPr id="85" name="正方形/長方形 84"/>
          <p:cNvSpPr/>
          <p:nvPr/>
        </p:nvSpPr>
        <p:spPr>
          <a:xfrm>
            <a:off x="6091838" y="5796263"/>
            <a:ext cx="5251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すなわち</a:t>
            </a:r>
            <a:r>
              <a:rPr lang="en-US" altLang="ja-JP" dirty="0" smtClean="0"/>
              <a:t>BP = PA 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B</a:t>
            </a:r>
            <a:r>
              <a:rPr lang="ja-JP" altLang="en-US" dirty="0" smtClean="0"/>
              <a:t>は対角行列</a:t>
            </a:r>
            <a:r>
              <a:rPr lang="en-US" altLang="ja-JP" dirty="0" smtClean="0"/>
              <a:t>P</a:t>
            </a:r>
            <a:r>
              <a:rPr lang="en-US" altLang="ja-JP" baseline="30000" dirty="0"/>
              <a:t>-1</a:t>
            </a:r>
            <a:r>
              <a:rPr lang="en-US" altLang="ja-JP" dirty="0" smtClean="0"/>
              <a:t>AP</a:t>
            </a:r>
            <a:r>
              <a:rPr lang="ja-JP" altLang="en-US" dirty="0" smtClean="0"/>
              <a:t>と</a:t>
            </a:r>
            <a:r>
              <a:rPr lang="ja-JP" altLang="en-US" dirty="0" smtClean="0"/>
              <a:t>なる</a:t>
            </a:r>
            <a:endParaRPr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691450" y="3069763"/>
            <a:ext cx="4035079" cy="1314145"/>
            <a:chOff x="7691450" y="3069763"/>
            <a:chExt cx="4035079" cy="1314145"/>
          </a:xfrm>
        </p:grpSpPr>
        <p:sp>
          <p:nvSpPr>
            <p:cNvPr id="9" name="正方形/長方形 8"/>
            <p:cNvSpPr/>
            <p:nvPr/>
          </p:nvSpPr>
          <p:spPr>
            <a:xfrm>
              <a:off x="7691450" y="3069763"/>
              <a:ext cx="40350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この空間における作用素を</a:t>
              </a:r>
              <a:r>
                <a:rPr lang="en-US" altLang="ja-JP" dirty="0"/>
                <a:t>B</a:t>
              </a:r>
              <a:r>
                <a:rPr lang="ja-JP" altLang="en-US" dirty="0"/>
                <a:t>とすると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0330262" y="4014576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62" name="正方形/長方形 61"/>
          <p:cNvSpPr/>
          <p:nvPr/>
        </p:nvSpPr>
        <p:spPr>
          <a:xfrm>
            <a:off x="510932" y="5933941"/>
            <a:ext cx="5251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最大</a:t>
            </a:r>
            <a:r>
              <a:rPr lang="ja-JP" altLang="en-US" dirty="0" smtClean="0"/>
              <a:t>体積素の倍率</a:t>
            </a:r>
            <a:r>
              <a:rPr lang="ja-JP" altLang="en-US" dirty="0"/>
              <a:t> </a:t>
            </a:r>
            <a:r>
              <a:rPr lang="en-US" altLang="ja-JP" dirty="0" smtClean="0"/>
              <a:t>|</a:t>
            </a:r>
            <a:r>
              <a:rPr lang="en-US" altLang="ja-JP" dirty="0" err="1" smtClean="0"/>
              <a:t>detA</a:t>
            </a:r>
            <a:r>
              <a:rPr lang="en-US" altLang="ja-JP" dirty="0" smtClean="0"/>
              <a:t>| </a:t>
            </a:r>
            <a:r>
              <a:rPr lang="en-US" altLang="ja-JP" dirty="0"/>
              <a:t>= </a:t>
            </a:r>
            <a:r>
              <a:rPr lang="en-US" altLang="ja-JP" dirty="0" smtClean="0"/>
              <a:t>|λ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×λ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×…</a:t>
            </a:r>
            <a:r>
              <a:rPr lang="en-US" altLang="ja-JP" dirty="0"/>
              <a:t>×</a:t>
            </a:r>
            <a:r>
              <a:rPr lang="en-US" altLang="ja-JP" dirty="0" err="1" smtClean="0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| </a:t>
            </a:r>
            <a:endParaRPr lang="ja-JP" altLang="en-US" dirty="0"/>
          </a:p>
        </p:txBody>
      </p:sp>
      <p:sp>
        <p:nvSpPr>
          <p:cNvPr id="65" name="正方形/長方形 64"/>
          <p:cNvSpPr/>
          <p:nvPr/>
        </p:nvSpPr>
        <p:spPr>
          <a:xfrm>
            <a:off x="919200" y="6350593"/>
            <a:ext cx="8789789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☜ポイント一般に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</a:t>
            </a:r>
            <a:r>
              <a:rPr lang="en-US" altLang="ja-JP" sz="1400" dirty="0" smtClean="0">
                <a:solidFill>
                  <a:schemeClr val="tx1"/>
                </a:solidFill>
              </a:rPr>
              <a:t>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diag</a:t>
            </a:r>
            <a:r>
              <a:rPr lang="en-US" altLang="ja-JP" sz="1400" dirty="0" smtClean="0">
                <a:solidFill>
                  <a:schemeClr val="tx1"/>
                </a:solidFill>
              </a:rPr>
              <a:t>(λ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1400" dirty="0" smtClean="0">
                <a:solidFill>
                  <a:schemeClr val="tx1"/>
                </a:solidFill>
              </a:rPr>
              <a:t>,λ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sz="1400" dirty="0">
                <a:solidFill>
                  <a:schemeClr val="tx1"/>
                </a:solidFill>
              </a:rPr>
              <a:t>,…, </a:t>
            </a:r>
            <a:r>
              <a:rPr lang="en-US" altLang="ja-JP" sz="1400" dirty="0" err="1">
                <a:solidFill>
                  <a:schemeClr val="tx1"/>
                </a:solidFill>
              </a:rPr>
              <a:t>λ</a:t>
            </a:r>
            <a:r>
              <a:rPr lang="en-US" altLang="ja-JP" sz="1400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sz="1400" dirty="0">
                <a:solidFill>
                  <a:schemeClr val="tx1"/>
                </a:solidFill>
              </a:rPr>
              <a:t>)</a:t>
            </a:r>
            <a:r>
              <a:rPr lang="ja-JP" altLang="en-US" sz="1400" dirty="0" smtClean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=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</a:t>
            </a:r>
            <a:r>
              <a:rPr lang="en-US" altLang="ja-JP" sz="1400" dirty="0" smtClean="0">
                <a:solidFill>
                  <a:schemeClr val="tx1"/>
                </a:solidFill>
              </a:rPr>
              <a:t> (PAP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-1</a:t>
            </a:r>
            <a:r>
              <a:rPr lang="en-US" altLang="ja-JP" sz="1400" dirty="0">
                <a:solidFill>
                  <a:schemeClr val="tx1"/>
                </a:solidFill>
              </a:rPr>
              <a:t>)=</a:t>
            </a:r>
            <a:r>
              <a:rPr lang="en-US" altLang="ja-JP" sz="1400" dirty="0" err="1">
                <a:solidFill>
                  <a:schemeClr val="tx1"/>
                </a:solidFill>
              </a:rPr>
              <a:t>det</a:t>
            </a:r>
            <a:r>
              <a:rPr lang="en-US" altLang="ja-JP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P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detA</a:t>
            </a:r>
            <a:r>
              <a:rPr lang="en-US" altLang="ja-JP" sz="1400" dirty="0" smtClean="0">
                <a:solidFill>
                  <a:schemeClr val="tx1"/>
                </a:solidFill>
              </a:rPr>
              <a:t> (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detP</a:t>
            </a:r>
            <a:r>
              <a:rPr lang="en-US" altLang="ja-JP" sz="1400" dirty="0" smtClean="0">
                <a:solidFill>
                  <a:schemeClr val="tx1"/>
                </a:solidFill>
              </a:rPr>
              <a:t>)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-1</a:t>
            </a:r>
            <a:r>
              <a:rPr lang="en-US" altLang="ja-JP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=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detA</a:t>
            </a:r>
            <a:r>
              <a:rPr lang="ja-JP" altLang="en-US" sz="1400" dirty="0" smtClean="0">
                <a:solidFill>
                  <a:schemeClr val="tx1"/>
                </a:solidFill>
              </a:rPr>
              <a:t>から符号部も等しい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84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66"/>
    </mc:Choice>
    <mc:Fallback xmlns="">
      <p:transition spd="slow" advTm="254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8" grpId="0" animBg="1"/>
      <p:bldP spid="75" grpId="0" animBg="1"/>
      <p:bldP spid="85" grpId="0"/>
      <p:bldP spid="62" grpId="0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7054"/>
          </a:xfrm>
        </p:spPr>
        <p:txBody>
          <a:bodyPr/>
          <a:lstStyle/>
          <a:p>
            <a:pPr algn="ctr"/>
            <a:r>
              <a:rPr lang="ja-JP" altLang="en-US" dirty="0" smtClean="0"/>
              <a:t>固有ベクトルと核と像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294312" y="1516516"/>
                <a:ext cx="8929551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n×n</a:t>
                </a:r>
                <a:r>
                  <a:rPr lang="ja-JP" altLang="en-US" dirty="0" smtClean="0"/>
                  <a:t>行列</a:t>
                </a:r>
                <a:r>
                  <a:rPr lang="en-US" altLang="ja-JP" dirty="0" smtClean="0"/>
                  <a:t>A</a:t>
                </a:r>
                <a:r>
                  <a:rPr lang="ja-JP" altLang="en-US" dirty="0" smtClean="0"/>
                  <a:t>が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対角化可能</a:t>
                </a:r>
                <a:r>
                  <a:rPr lang="ja-JP" altLang="en-US" dirty="0" smtClean="0"/>
                  <a:t>ならば線形</a:t>
                </a:r>
                <a:r>
                  <a:rPr lang="ja-JP" altLang="en-US" dirty="0"/>
                  <a:t>写像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err="1" smtClean="0"/>
                  <a:t>:R</a:t>
                </a:r>
                <a:r>
                  <a:rPr lang="en-US" altLang="ja-JP" baseline="30000" dirty="0" err="1" smtClean="0"/>
                  <a:t>n</a:t>
                </a:r>
                <a:r>
                  <a:rPr lang="ja-JP" altLang="en-US" dirty="0" smtClean="0"/>
                  <a:t>→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ja-JP" altLang="en-US" dirty="0" smtClean="0"/>
                  <a:t>の核と像は，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14:m>
                  <m:oMath xmlns:m="http://schemas.openxmlformats.org/officeDocument/2006/math">
                    <m:r>
                      <a:rPr lang="en-US" altLang="ja-JP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 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smtClean="0"/>
                  <a:t>= R</a:t>
                </a:r>
                <a:r>
                  <a:rPr lang="en-US" altLang="ja-JP" baseline="30000" dirty="0" smtClean="0"/>
                  <a:t>n</a:t>
                </a:r>
                <a:r>
                  <a:rPr lang="ja-JP" altLang="en-US" baseline="30000" dirty="0" smtClean="0"/>
                  <a:t>　</a:t>
                </a:r>
                <a:endParaRPr lang="en-US" altLang="ja-JP" baseline="30000" dirty="0"/>
              </a:p>
              <a:p>
                <a:endParaRPr lang="en-US" altLang="ja-JP" baseline="30000" dirty="0" smtClean="0"/>
              </a:p>
              <a:p>
                <a:r>
                  <a:rPr lang="ja-JP" altLang="en-US" dirty="0" smtClean="0"/>
                  <a:t>を満たし，</a:t>
                </a:r>
                <a:endParaRPr lang="en-US" altLang="ja-JP" baseline="30000" dirty="0" smtClean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	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/>
                  <a:t>	</a:t>
                </a:r>
                <a:r>
                  <a:rPr lang="en-US" altLang="ja-JP" dirty="0" smtClean="0"/>
                  <a:t>	=</a:t>
                </a:r>
                <a:r>
                  <a:rPr lang="ja-JP" altLang="en-US" dirty="0" smtClean="0"/>
                  <a:t>　＜すべての非零固有値の固有ベクトル＞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smtClean="0"/>
                  <a:t>		=</a:t>
                </a:r>
                <a:r>
                  <a:rPr lang="ja-JP" altLang="en-US" dirty="0" smtClean="0"/>
                  <a:t>　＜</a:t>
                </a:r>
                <a:r>
                  <a:rPr lang="ja-JP" altLang="en-US" dirty="0"/>
                  <a:t>すべて</a:t>
                </a:r>
                <a:r>
                  <a:rPr lang="ja-JP" altLang="en-US" dirty="0" smtClean="0"/>
                  <a:t>の零固有</a:t>
                </a:r>
                <a:r>
                  <a:rPr lang="ja-JP" altLang="en-US" dirty="0"/>
                  <a:t>値</a:t>
                </a:r>
                <a:r>
                  <a:rPr lang="ja-JP" altLang="en-US" dirty="0" smtClean="0"/>
                  <a:t>の</a:t>
                </a:r>
                <a:r>
                  <a:rPr lang="ja-JP" altLang="en-US" dirty="0"/>
                  <a:t>固有</a:t>
                </a:r>
                <a:r>
                  <a:rPr lang="ja-JP" altLang="en-US" dirty="0" smtClean="0"/>
                  <a:t>ベクトル</a:t>
                </a:r>
                <a:r>
                  <a:rPr lang="ja-JP" altLang="en-US" dirty="0"/>
                  <a:t>＞</a:t>
                </a:r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en-US" altLang="ja-JP" dirty="0" smtClean="0"/>
                  <a:t>	dim 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/>
                  <a:t>	</a:t>
                </a:r>
                <a:r>
                  <a:rPr lang="en-US" altLang="ja-JP" dirty="0" smtClean="0"/>
                  <a:t>=</a:t>
                </a:r>
                <a:r>
                  <a:rPr lang="ja-JP" altLang="en-US" dirty="0" smtClean="0"/>
                  <a:t>　</a:t>
                </a:r>
                <a:r>
                  <a:rPr lang="en-US" altLang="ja-JP" dirty="0" smtClean="0"/>
                  <a:t>card{</a:t>
                </a:r>
                <a:r>
                  <a:rPr lang="ja-JP" altLang="en-US" dirty="0" smtClean="0"/>
                  <a:t>すべて</a:t>
                </a:r>
                <a:r>
                  <a:rPr lang="ja-JP" altLang="en-US" dirty="0"/>
                  <a:t>の非零</a:t>
                </a:r>
                <a:r>
                  <a:rPr lang="ja-JP" altLang="en-US" dirty="0" smtClean="0"/>
                  <a:t>固有値</a:t>
                </a:r>
                <a:r>
                  <a:rPr lang="en-US" altLang="ja-JP" dirty="0" smtClean="0"/>
                  <a:t>}	= rank A</a:t>
                </a:r>
                <a:endParaRPr lang="en-US" altLang="ja-JP" dirty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dim 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	=</a:t>
                </a:r>
                <a:r>
                  <a:rPr lang="ja-JP" altLang="en-US" dirty="0" smtClean="0"/>
                  <a:t>　</a:t>
                </a:r>
                <a:r>
                  <a:rPr lang="en-US" altLang="ja-JP" dirty="0" smtClean="0"/>
                  <a:t>card</a:t>
                </a:r>
                <a:r>
                  <a:rPr lang="en-US" altLang="ja-JP" dirty="0"/>
                  <a:t>{</a:t>
                </a:r>
                <a:r>
                  <a:rPr lang="ja-JP" altLang="en-US" dirty="0"/>
                  <a:t>すべて</a:t>
                </a:r>
                <a:r>
                  <a:rPr lang="ja-JP" altLang="en-US" dirty="0" smtClean="0"/>
                  <a:t>の零</a:t>
                </a:r>
                <a:r>
                  <a:rPr lang="ja-JP" altLang="en-US" dirty="0"/>
                  <a:t>固有値</a:t>
                </a:r>
                <a:r>
                  <a:rPr lang="en-US" altLang="ja-JP" dirty="0" smtClean="0"/>
                  <a:t>}	= null A</a:t>
                </a:r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を満足する．</a:t>
                </a:r>
                <a:endParaRPr lang="en-US" altLang="ja-JP" baseline="30000" dirty="0" smtClean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12" y="1516516"/>
                <a:ext cx="8929551" cy="3416320"/>
              </a:xfrm>
              <a:prstGeom prst="rect">
                <a:avLst/>
              </a:prstGeom>
              <a:blipFill>
                <a:blip r:embed="rId5"/>
                <a:stretch>
                  <a:fillRect l="-546" t="-1250" b="-19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5658263" y="329401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679729" y="2082479"/>
            <a:ext cx="5420728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核</a:t>
            </a:r>
            <a:r>
              <a:rPr lang="ja-JP" altLang="en-US" sz="1400" dirty="0" smtClean="0">
                <a:solidFill>
                  <a:schemeClr val="tx1"/>
                </a:solidFill>
              </a:rPr>
              <a:t>は像の残りの部分空間なので像の補空間といえる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955533" y="4481316"/>
            <a:ext cx="3526614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card{}</a:t>
            </a:r>
            <a:r>
              <a:rPr lang="ja-JP" altLang="en-US" sz="1400" dirty="0" smtClean="0">
                <a:solidFill>
                  <a:schemeClr val="tx1"/>
                </a:solidFill>
              </a:rPr>
              <a:t>は有限集合の元の総数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7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76"/>
    </mc:Choice>
    <mc:Fallback xmlns="">
      <p:transition spd="slow" advTm="7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0171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 smtClean="0"/>
              <a:t>ジョルダン分解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706880" y="1325880"/>
            <a:ext cx="9787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■対角化可能</a:t>
            </a:r>
            <a:r>
              <a:rPr lang="ja-JP" altLang="en-US" dirty="0"/>
              <a:t>な</a:t>
            </a:r>
            <a:r>
              <a:rPr lang="ja-JP" altLang="en-US" dirty="0" smtClean="0"/>
              <a:t>場合：</a:t>
            </a:r>
            <a:r>
              <a:rPr lang="en-US" altLang="ja-JP" dirty="0" smtClean="0"/>
              <a:t>m</a:t>
            </a:r>
            <a:r>
              <a:rPr lang="ja-JP" altLang="en-US" dirty="0"/>
              <a:t>重根</a:t>
            </a:r>
            <a:r>
              <a:rPr lang="en-US" altLang="ja-JP" dirty="0" smtClean="0"/>
              <a:t>α</a:t>
            </a:r>
            <a:r>
              <a:rPr lang="ja-JP" altLang="en-US" dirty="0" smtClean="0"/>
              <a:t>⇒</a:t>
            </a:r>
            <a:r>
              <a:rPr lang="en-US" altLang="ja-JP" dirty="0" smtClean="0"/>
              <a:t>null(A-αI)=m</a:t>
            </a:r>
            <a:r>
              <a:rPr lang="ja-JP" altLang="en-US" dirty="0" smtClean="0"/>
              <a:t>⇒線形独立な固有ベクトル</a:t>
            </a:r>
            <a:r>
              <a:rPr lang="en-US" altLang="ja-JP" dirty="0" smtClean="0"/>
              <a:t>m</a:t>
            </a:r>
            <a:r>
              <a:rPr lang="ja-JP" altLang="en-US" dirty="0" smtClean="0"/>
              <a:t>個</a:t>
            </a:r>
            <a:endParaRPr lang="en-US" altLang="ja-JP" dirty="0" smtClean="0"/>
          </a:p>
          <a:p>
            <a:endParaRPr lang="ja-JP" altLang="en-US" dirty="0"/>
          </a:p>
          <a:p>
            <a:r>
              <a:rPr lang="ja-JP" altLang="en-US" dirty="0"/>
              <a:t>■対角化</a:t>
            </a:r>
            <a:r>
              <a:rPr lang="ja-JP" altLang="en-US" dirty="0" smtClean="0"/>
              <a:t>不可能</a:t>
            </a:r>
            <a:r>
              <a:rPr lang="ja-JP" altLang="en-US" dirty="0"/>
              <a:t>な場合</a:t>
            </a:r>
            <a:r>
              <a:rPr lang="ja-JP" altLang="en-US" dirty="0" smtClean="0"/>
              <a:t>：</a:t>
            </a:r>
            <a:r>
              <a:rPr lang="en-US" altLang="ja-JP" dirty="0" smtClean="0"/>
              <a:t>m</a:t>
            </a:r>
            <a:r>
              <a:rPr lang="ja-JP" altLang="en-US" dirty="0" smtClean="0"/>
              <a:t>重根</a:t>
            </a:r>
            <a:r>
              <a:rPr lang="en-US" altLang="ja-JP" dirty="0" smtClean="0"/>
              <a:t>α</a:t>
            </a:r>
            <a:r>
              <a:rPr lang="ja-JP" altLang="en-US" dirty="0" smtClean="0"/>
              <a:t>⇒</a:t>
            </a:r>
            <a:r>
              <a:rPr lang="en-US" altLang="ja-JP" dirty="0" smtClean="0"/>
              <a:t>null(A-αI)=k&lt;m</a:t>
            </a:r>
            <a:r>
              <a:rPr lang="ja-JP" altLang="en-US" dirty="0" smtClean="0"/>
              <a:t>⇒線形</a:t>
            </a:r>
            <a:r>
              <a:rPr lang="ja-JP" altLang="en-US" dirty="0"/>
              <a:t>独立な固有</a:t>
            </a:r>
            <a:r>
              <a:rPr lang="ja-JP" altLang="en-US" dirty="0" smtClean="0"/>
              <a:t>ベクトル</a:t>
            </a:r>
            <a:r>
              <a:rPr lang="en-US" altLang="ja-JP" dirty="0" smtClean="0"/>
              <a:t>k</a:t>
            </a:r>
            <a:r>
              <a:rPr lang="ja-JP" altLang="en-US" dirty="0" smtClean="0"/>
              <a:t>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■</a:t>
            </a:r>
            <a:r>
              <a:rPr lang="ja-JP" altLang="en-US" dirty="0" smtClean="0"/>
              <a:t>残りの</a:t>
            </a:r>
            <a:r>
              <a:rPr lang="en-US" altLang="ja-JP" dirty="0" smtClean="0"/>
              <a:t>m-k</a:t>
            </a:r>
            <a:r>
              <a:rPr lang="ja-JP" altLang="en-US" dirty="0" smtClean="0"/>
              <a:t>個の線形独立なベクトル（</a:t>
            </a:r>
            <a:r>
              <a:rPr lang="ja-JP" altLang="en-US" b="1" dirty="0" smtClean="0">
                <a:solidFill>
                  <a:srgbClr val="FF0000"/>
                </a:solidFill>
              </a:rPr>
              <a:t>一般化固有ベクトル</a:t>
            </a:r>
            <a:r>
              <a:rPr lang="ja-JP" altLang="en-US" dirty="0" smtClean="0"/>
              <a:t>）を求める．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（１</a:t>
            </a:r>
            <a:r>
              <a:rPr lang="ja-JP" altLang="en-US" dirty="0" smtClean="0"/>
              <a:t>）帯行列（</a:t>
            </a:r>
            <a:r>
              <a:rPr lang="ja-JP" altLang="en-US" b="1" dirty="0" smtClean="0">
                <a:solidFill>
                  <a:srgbClr val="FF0000"/>
                </a:solidFill>
              </a:rPr>
              <a:t>ジョルダン細胞</a:t>
            </a:r>
            <a:r>
              <a:rPr lang="ja-JP" altLang="en-US" dirty="0" smtClean="0"/>
              <a:t>）数は</a:t>
            </a:r>
            <a:r>
              <a:rPr lang="en-US" altLang="ja-JP" dirty="0" smtClean="0"/>
              <a:t>k</a:t>
            </a:r>
            <a:r>
              <a:rPr lang="ja-JP" altLang="en-US" dirty="0" smtClean="0"/>
              <a:t>となる，</a:t>
            </a:r>
            <a:endParaRPr lang="en-US" altLang="ja-JP" dirty="0" smtClean="0"/>
          </a:p>
          <a:p>
            <a:r>
              <a:rPr lang="ja-JP" altLang="en-US" dirty="0" smtClean="0"/>
              <a:t>（２）ジャルダン細胞は必ず一つの固有ベクトル</a:t>
            </a:r>
            <a:r>
              <a:rPr lang="en-US" altLang="ja-JP" dirty="0" smtClean="0"/>
              <a:t>v</a:t>
            </a:r>
            <a:r>
              <a:rPr lang="ja-JP" altLang="en-US" dirty="0" smtClean="0"/>
              <a:t>と対応する．</a:t>
            </a:r>
            <a:endParaRPr lang="en-US" altLang="ja-JP" dirty="0" smtClean="0"/>
          </a:p>
          <a:p>
            <a:r>
              <a:rPr lang="ja-JP" altLang="en-US" dirty="0" smtClean="0"/>
              <a:t>（３）残りのベクトル</a:t>
            </a:r>
            <a:r>
              <a:rPr lang="en-US" altLang="ja-JP" dirty="0" smtClean="0"/>
              <a:t>u</a:t>
            </a:r>
            <a:r>
              <a:rPr lang="ja-JP" altLang="en-US" dirty="0" smtClean="0"/>
              <a:t>は，</a:t>
            </a:r>
            <a:r>
              <a:rPr lang="en-US" altLang="ja-JP" dirty="0" smtClean="0"/>
              <a:t>v</a:t>
            </a:r>
            <a:r>
              <a:rPr lang="ja-JP" altLang="en-US" dirty="0" smtClean="0"/>
              <a:t>を起点とする一般化固有ベクトルを</a:t>
            </a:r>
            <a:r>
              <a:rPr lang="en-US" altLang="ja-JP" dirty="0" smtClean="0"/>
              <a:t> (A-αI)u = v</a:t>
            </a:r>
            <a:r>
              <a:rPr lang="ja-JP" altLang="en-US" dirty="0" smtClean="0"/>
              <a:t>で求められる．</a:t>
            </a:r>
            <a:endParaRPr lang="en-US" altLang="ja-JP" dirty="0"/>
          </a:p>
          <a:p>
            <a:r>
              <a:rPr lang="ja-JP" altLang="en-US" dirty="0" smtClean="0"/>
              <a:t>（４）足りない場合は</a:t>
            </a:r>
            <a:r>
              <a:rPr lang="en-US" altLang="ja-JP" dirty="0" smtClean="0"/>
              <a:t>(A-αI)w </a:t>
            </a:r>
            <a:r>
              <a:rPr lang="en-US" altLang="ja-JP" dirty="0"/>
              <a:t>= </a:t>
            </a:r>
            <a:r>
              <a:rPr lang="en-US" altLang="ja-JP" dirty="0" smtClean="0"/>
              <a:t>u</a:t>
            </a:r>
            <a:r>
              <a:rPr lang="ja-JP" altLang="en-US" dirty="0" smtClean="0"/>
              <a:t>と再帰的に求める．</a:t>
            </a:r>
            <a:endParaRPr lang="en-US" altLang="ja-JP" dirty="0" smtClean="0"/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7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3"/>
    </mc:Choice>
    <mc:Fallback xmlns="">
      <p:transition spd="slow" advTm="10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426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/>
              <a:t>ジョルダン分解の例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5568"/>
                <a:ext cx="11131296" cy="528523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重根　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null(A-αI)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＝</a:t>
                </a:r>
                <a:r>
                  <a:rPr lang="en-US" altLang="ja-JP" sz="2000" dirty="0" smtClean="0">
                    <a:latin typeface="Cambria Math" panose="02040503050406030204" pitchFamily="18" charset="0"/>
                  </a:rPr>
                  <a:t>2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の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場合，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Av=αv, 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Au 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α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 </a:t>
                </a:r>
                <a:endParaRPr lang="en-US" altLang="ja-JP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⇒　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sz="20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kumimoji="1" lang="en-US" altLang="ja-JP" sz="20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kumimoji="1"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kumimoji="1" lang="ja-JP" altLang="en-US" sz="2000" dirty="0" smtClean="0">
                    <a:latin typeface="Cambria Math" panose="02040503050406030204" pitchFamily="18" charset="0"/>
                  </a:rPr>
                  <a:t>重根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　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null(A-αI)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＝１の場合，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Av=αv, (A-αI)u = v </a:t>
                </a:r>
              </a:p>
              <a:p>
                <a:pPr marL="0" indent="0">
                  <a:buNone/>
                </a:pP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⇒　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A[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 = [α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v|v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+αu] = [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⇒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　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A=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sz="20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重根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　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null(A-αI)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＝１の場合，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Av=αv, (A-αI)u = 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(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A-αI)w 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 </a:t>
                </a:r>
                <a:endParaRPr lang="en-US" altLang="ja-JP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⇒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　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A[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v|u|w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 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[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α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v|v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+α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u|u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+αw] 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[</a:t>
                </a:r>
                <a:r>
                  <a:rPr lang="en-US" altLang="ja-JP" sz="2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v|u|w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1" lang="en-US" altLang="ja-JP" sz="200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ja-JP" sz="2000" dirty="0" smtClean="0">
                    <a:latin typeface="Cambria Math" panose="02040503050406030204" pitchFamily="18" charset="0"/>
                  </a:rPr>
                  <a:t>	</a:t>
                </a:r>
                <a:r>
                  <a:rPr lang="ja-JP" altLang="en-US" sz="2000" dirty="0" smtClean="0">
                    <a:latin typeface="Cambria Math" panose="02040503050406030204" pitchFamily="18" charset="0"/>
                  </a:rPr>
                  <a:t>⇒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　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 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v|u|w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v|u|w</a:t>
                </a:r>
                <a:r>
                  <a:rPr lang="en-US" altLang="ja-JP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sz="20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</a:p>
              <a:p>
                <a:pPr marL="0" indent="0">
                  <a:buNone/>
                </a:pP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重根　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null(A-αI)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＝</a:t>
                </a:r>
                <a:r>
                  <a:rPr lang="en-US" altLang="ja-JP" sz="2000" dirty="0">
                    <a:latin typeface="Cambria Math" panose="02040503050406030204" pitchFamily="18" charset="0"/>
                  </a:rPr>
                  <a:t>2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の場合，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Av=αv, Au = αu, (A-αI)w = u </a:t>
                </a:r>
              </a:p>
              <a:p>
                <a:pPr marL="0" indent="0">
                  <a:buNone/>
                </a:pPr>
                <a:r>
                  <a:rPr lang="en-US" altLang="ja-JP" sz="2000" dirty="0">
                    <a:latin typeface="Cambria Math" panose="02040503050406030204" pitchFamily="18" charset="0"/>
                  </a:rPr>
                  <a:t>	</a:t>
                </a:r>
                <a:r>
                  <a:rPr lang="ja-JP" altLang="en-US" sz="2000" dirty="0">
                    <a:latin typeface="Cambria Math" panose="02040503050406030204" pitchFamily="18" charset="0"/>
                  </a:rPr>
                  <a:t>⇒　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 =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v|u|w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 sz="2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[</a:t>
                </a:r>
                <a:r>
                  <a:rPr lang="en-US" altLang="ja-JP" sz="2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v|u|w</a:t>
                </a:r>
                <a:r>
                  <a:rPr lang="en-US" altLang="ja-JP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altLang="ja-JP" sz="20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</a:p>
              <a:p>
                <a:pPr marL="0" indent="0">
                  <a:buNone/>
                </a:pPr>
                <a:endParaRPr kumimoji="1" lang="ja-JP" altLang="en-US" sz="2000" baseline="30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5568"/>
                <a:ext cx="11131296" cy="5285232"/>
              </a:xfrm>
              <a:blipFill>
                <a:blip r:embed="rId5"/>
                <a:stretch>
                  <a:fillRect l="-548" t="-17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/>
          <p:cNvGrpSpPr/>
          <p:nvPr/>
        </p:nvGrpSpPr>
        <p:grpSpPr>
          <a:xfrm>
            <a:off x="3547300" y="4429875"/>
            <a:ext cx="6303836" cy="406394"/>
            <a:chOff x="972311" y="3885448"/>
            <a:chExt cx="6303836" cy="406394"/>
          </a:xfrm>
        </p:grpSpPr>
        <p:sp>
          <p:nvSpPr>
            <p:cNvPr id="5" name="正方形/長方形 4"/>
            <p:cNvSpPr/>
            <p:nvPr/>
          </p:nvSpPr>
          <p:spPr>
            <a:xfrm>
              <a:off x="972311" y="3885448"/>
              <a:ext cx="228600" cy="2103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639883" y="3990604"/>
              <a:ext cx="3636264" cy="3012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>
                  <a:solidFill>
                    <a:schemeClr val="tx1"/>
                  </a:solidFill>
                </a:rPr>
                <a:t>☜ポイント 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起点となる固有ベクトルの位置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3925380" y="4706336"/>
            <a:ext cx="7550784" cy="706097"/>
            <a:chOff x="4056888" y="4389120"/>
            <a:chExt cx="7550784" cy="706097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4056888" y="4389120"/>
              <a:ext cx="637032" cy="530352"/>
              <a:chOff x="4056888" y="4389120"/>
              <a:chExt cx="637032" cy="530352"/>
            </a:xfrm>
          </p:grpSpPr>
          <p:sp>
            <p:nvSpPr>
              <p:cNvPr id="6" name="正方形/長方形 5"/>
              <p:cNvSpPr/>
              <p:nvPr/>
            </p:nvSpPr>
            <p:spPr>
              <a:xfrm>
                <a:off x="4056888" y="4389120"/>
                <a:ext cx="228600" cy="21031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4465320" y="4709160"/>
                <a:ext cx="228600" cy="21031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正方形/長方形 10"/>
            <p:cNvSpPr/>
            <p:nvPr/>
          </p:nvSpPr>
          <p:spPr>
            <a:xfrm>
              <a:off x="7559928" y="4601441"/>
              <a:ext cx="4047744" cy="4937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</a:t>
              </a:r>
              <a:r>
                <a:rPr lang="ja-JP" altLang="en-US" sz="1400" dirty="0">
                  <a:solidFill>
                    <a:schemeClr val="tx1"/>
                  </a:solidFill>
                </a:rPr>
                <a:t> 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引き続く一般化固有ベクトルの位置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　この</a:t>
              </a:r>
              <a:r>
                <a:rPr lang="en-US" altLang="ja-JP" sz="1400" dirty="0" smtClean="0">
                  <a:solidFill>
                    <a:schemeClr val="tx1"/>
                  </a:solidFill>
                </a:rPr>
                <a:t>1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があるために退化次数が下がらない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3245675" y="1464148"/>
            <a:ext cx="6206617" cy="507186"/>
            <a:chOff x="3330575" y="1670864"/>
            <a:chExt cx="6206617" cy="507186"/>
          </a:xfrm>
        </p:grpSpPr>
        <p:sp>
          <p:nvSpPr>
            <p:cNvPr id="4" name="正方形/長方形 3"/>
            <p:cNvSpPr/>
            <p:nvPr/>
          </p:nvSpPr>
          <p:spPr>
            <a:xfrm>
              <a:off x="4998720" y="1670864"/>
              <a:ext cx="4538472" cy="3012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</a:t>
              </a:r>
              <a:r>
                <a:rPr lang="ja-JP" altLang="en-US" sz="1400" dirty="0">
                  <a:solidFill>
                    <a:schemeClr val="tx1"/>
                  </a:solidFill>
                </a:rPr>
                <a:t> 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対角化可能な場合，ジョルダン細胞数は２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23" name="グループ化 22"/>
            <p:cNvGrpSpPr/>
            <p:nvPr/>
          </p:nvGrpSpPr>
          <p:grpSpPr>
            <a:xfrm>
              <a:off x="3330575" y="1689100"/>
              <a:ext cx="530225" cy="488950"/>
              <a:chOff x="3330575" y="1689100"/>
              <a:chExt cx="530225" cy="488950"/>
            </a:xfrm>
          </p:grpSpPr>
          <p:cxnSp>
            <p:nvCxnSpPr>
              <p:cNvPr id="14" name="直線矢印コネクタ 13"/>
              <p:cNvCxnSpPr/>
              <p:nvPr/>
            </p:nvCxnSpPr>
            <p:spPr>
              <a:xfrm>
                <a:off x="3600450" y="1689100"/>
                <a:ext cx="0" cy="4889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18"/>
              <p:cNvCxnSpPr/>
              <p:nvPr/>
            </p:nvCxnSpPr>
            <p:spPr>
              <a:xfrm>
                <a:off x="3330575" y="1935223"/>
                <a:ext cx="530225" cy="152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正方形/長方形 24"/>
          <p:cNvSpPr/>
          <p:nvPr/>
        </p:nvSpPr>
        <p:spPr>
          <a:xfrm>
            <a:off x="4748784" y="2844367"/>
            <a:ext cx="2932176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ja-JP" altLang="en-US" sz="1400" dirty="0" smtClean="0">
                <a:solidFill>
                  <a:schemeClr val="tx1"/>
                </a:solidFill>
              </a:rPr>
              <a:t>ジョルダン細胞数は１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516368" y="3742881"/>
            <a:ext cx="2932176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ja-JP" altLang="en-US" sz="1400" dirty="0" smtClean="0">
                <a:solidFill>
                  <a:schemeClr val="tx1"/>
                </a:solidFill>
              </a:rPr>
              <a:t>ジョルダン細胞数は１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3547300" y="5532664"/>
            <a:ext cx="6819265" cy="740120"/>
            <a:chOff x="3330575" y="1689100"/>
            <a:chExt cx="6819265" cy="740120"/>
          </a:xfrm>
        </p:grpSpPr>
        <p:sp>
          <p:nvSpPr>
            <p:cNvPr id="29" name="正方形/長方形 28"/>
            <p:cNvSpPr/>
            <p:nvPr/>
          </p:nvSpPr>
          <p:spPr>
            <a:xfrm>
              <a:off x="5611368" y="2027431"/>
              <a:ext cx="4538472" cy="3012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</a:t>
              </a:r>
              <a:r>
                <a:rPr lang="ja-JP" altLang="en-US" sz="1400" dirty="0">
                  <a:solidFill>
                    <a:schemeClr val="tx1"/>
                  </a:solidFill>
                </a:rPr>
                <a:t> 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対角化可能な場合，ジョルダン細胞数は２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3330575" y="1689100"/>
              <a:ext cx="1015112" cy="740120"/>
              <a:chOff x="3330575" y="1689100"/>
              <a:chExt cx="1015112" cy="740120"/>
            </a:xfrm>
          </p:grpSpPr>
          <p:cxnSp>
            <p:nvCxnSpPr>
              <p:cNvPr id="31" name="直線矢印コネクタ 30"/>
              <p:cNvCxnSpPr/>
              <p:nvPr/>
            </p:nvCxnSpPr>
            <p:spPr>
              <a:xfrm>
                <a:off x="3600450" y="1689100"/>
                <a:ext cx="0" cy="74012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矢印コネクタ 31"/>
              <p:cNvCxnSpPr/>
              <p:nvPr/>
            </p:nvCxnSpPr>
            <p:spPr>
              <a:xfrm flipV="1">
                <a:off x="3330575" y="1933575"/>
                <a:ext cx="1015112" cy="164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オーディオ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9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98"/>
    </mc:Choice>
    <mc:Fallback xmlns="">
      <p:transition spd="slow" advTm="128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3.5|8|3.9|4|4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8.4|37.6|1.5|22|24|12.5|2.6|8.8|29.6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0.9|10.2|20.7|4.8|15.7|7|12.7|9.2|13.7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0.7|7|29.1|8.9|20.9|8.7|8.3|25|33.8|7.8|9.4|6|13.5|3.1|10.1|13.7|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3.6|14.4|6.6|5|9.1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5.4|26.7|11|10.8|9.1|1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2.2|1.4|7.7|12.1|3.2|12.4|8.9|6.2|2.7|14.2|15.2|6.1|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1350</Words>
  <Application>Microsoft Office PowerPoint</Application>
  <PresentationFormat>ワイド画面</PresentationFormat>
  <Paragraphs>134</Paragraphs>
  <Slides>8</Slides>
  <Notes>0</Notes>
  <HiddenSlides>1</HiddenSlides>
  <MMClips>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游ゴシック</vt:lpstr>
      <vt:lpstr>游ゴシック Light</vt:lpstr>
      <vt:lpstr>Arial</vt:lpstr>
      <vt:lpstr>Cambria Math</vt:lpstr>
      <vt:lpstr>Office テーマ</vt:lpstr>
      <vt:lpstr>2.1 対角化とジョルダン分解</vt:lpstr>
      <vt:lpstr>不変集合としての核と像</vt:lpstr>
      <vt:lpstr>不変集合の基底＝固有ベクトル</vt:lpstr>
      <vt:lpstr>対角化と標準形</vt:lpstr>
      <vt:lpstr>対角化の幾何学的解釈</vt:lpstr>
      <vt:lpstr>固有ベクトルと核と像</vt:lpstr>
      <vt:lpstr>ジョルダン分解</vt:lpstr>
      <vt:lpstr>ジョルダン分解の例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128</cp:revision>
  <dcterms:created xsi:type="dcterms:W3CDTF">2020-04-08T04:01:53Z</dcterms:created>
  <dcterms:modified xsi:type="dcterms:W3CDTF">2020-09-07T05:05:12Z</dcterms:modified>
  <cp:contentStatus/>
</cp:coreProperties>
</file>