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1" r:id="rId6"/>
    <p:sldId id="263" r:id="rId7"/>
    <p:sldId id="267" r:id="rId8"/>
    <p:sldId id="268" r:id="rId9"/>
    <p:sldId id="265" r:id="rId10"/>
    <p:sldId id="270" r:id="rId11"/>
    <p:sldId id="269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70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4390" y="1873559"/>
            <a:ext cx="9144000" cy="1154493"/>
          </a:xfrm>
        </p:spPr>
        <p:txBody>
          <a:bodyPr/>
          <a:lstStyle/>
          <a:p>
            <a:r>
              <a:rPr lang="en-US" altLang="ja-JP" dirty="0" smtClean="0"/>
              <a:t>2 </a:t>
            </a:r>
            <a:r>
              <a:rPr lang="ja-JP" altLang="en-US" dirty="0" smtClean="0"/>
              <a:t>核と像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2317898" y="3852091"/>
            <a:ext cx="6880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キーワード</a:t>
            </a:r>
            <a:endParaRPr lang="en-US" altLang="ja-JP" dirty="0" smtClean="0"/>
          </a:p>
          <a:p>
            <a:r>
              <a:rPr lang="ja-JP" altLang="en-US" dirty="0" smtClean="0"/>
              <a:t>上への写像・１対１写像・線形写像・核・</a:t>
            </a:r>
            <a:r>
              <a:rPr lang="ja-JP" altLang="en-US" dirty="0"/>
              <a:t>像</a:t>
            </a:r>
            <a:r>
              <a:rPr lang="ja-JP" altLang="en-US" dirty="0" smtClean="0"/>
              <a:t>・直和・直交補</a:t>
            </a:r>
            <a:r>
              <a:rPr lang="ja-JP" altLang="en-US" dirty="0" smtClean="0"/>
              <a:t>空間</a:t>
            </a:r>
            <a:endParaRPr lang="en-US" altLang="ja-JP" dirty="0" smtClean="0"/>
          </a:p>
          <a:p>
            <a:endParaRPr lang="en-US" altLang="ja-JP" baseline="30000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10"/>
    </mc:Choice>
    <mc:Fallback>
      <p:transition spd="slow" advTm="2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/>
          <p:cNvGrpSpPr/>
          <p:nvPr/>
        </p:nvGrpSpPr>
        <p:grpSpPr>
          <a:xfrm>
            <a:off x="1506199" y="1891681"/>
            <a:ext cx="8717663" cy="3002536"/>
            <a:chOff x="2002584" y="2257441"/>
            <a:chExt cx="8717663" cy="3002536"/>
          </a:xfrm>
        </p:grpSpPr>
        <p:sp>
          <p:nvSpPr>
            <p:cNvPr id="16" name="正方形/長方形 15"/>
            <p:cNvSpPr/>
            <p:nvPr/>
          </p:nvSpPr>
          <p:spPr>
            <a:xfrm>
              <a:off x="2002584" y="2788492"/>
              <a:ext cx="3370604" cy="2471485"/>
            </a:xfrm>
            <a:custGeom>
              <a:avLst/>
              <a:gdLst>
                <a:gd name="connsiteX0" fmla="*/ 0 w 3231268"/>
                <a:gd name="connsiteY0" fmla="*/ 0 h 1948970"/>
                <a:gd name="connsiteX1" fmla="*/ 3231268 w 3231268"/>
                <a:gd name="connsiteY1" fmla="*/ 0 h 1948970"/>
                <a:gd name="connsiteX2" fmla="*/ 3231268 w 3231268"/>
                <a:gd name="connsiteY2" fmla="*/ 1948970 h 1948970"/>
                <a:gd name="connsiteX3" fmla="*/ 0 w 3231268"/>
                <a:gd name="connsiteY3" fmla="*/ 1948970 h 1948970"/>
                <a:gd name="connsiteX4" fmla="*/ 0 w 3231268"/>
                <a:gd name="connsiteY4" fmla="*/ 0 h 1948970"/>
                <a:gd name="connsiteX0" fmla="*/ 0 w 3231268"/>
                <a:gd name="connsiteY0" fmla="*/ 243840 h 2192810"/>
                <a:gd name="connsiteX1" fmla="*/ 3057096 w 3231268"/>
                <a:gd name="connsiteY1" fmla="*/ 0 h 2192810"/>
                <a:gd name="connsiteX2" fmla="*/ 3231268 w 3231268"/>
                <a:gd name="connsiteY2" fmla="*/ 2192810 h 2192810"/>
                <a:gd name="connsiteX3" fmla="*/ 0 w 3231268"/>
                <a:gd name="connsiteY3" fmla="*/ 2192810 h 2192810"/>
                <a:gd name="connsiteX4" fmla="*/ 0 w 3231268"/>
                <a:gd name="connsiteY4" fmla="*/ 243840 h 2192810"/>
                <a:gd name="connsiteX0" fmla="*/ 0 w 3231268"/>
                <a:gd name="connsiteY0" fmla="*/ 243840 h 2192810"/>
                <a:gd name="connsiteX1" fmla="*/ 3057096 w 3231268"/>
                <a:gd name="connsiteY1" fmla="*/ 0 h 2192810"/>
                <a:gd name="connsiteX2" fmla="*/ 3231268 w 3231268"/>
                <a:gd name="connsiteY2" fmla="*/ 2192810 h 2192810"/>
                <a:gd name="connsiteX3" fmla="*/ 435428 w 3231268"/>
                <a:gd name="connsiteY3" fmla="*/ 2175393 h 2192810"/>
                <a:gd name="connsiteX4" fmla="*/ 0 w 3231268"/>
                <a:gd name="connsiteY4" fmla="*/ 243840 h 2192810"/>
                <a:gd name="connsiteX0" fmla="*/ 0 w 3100639"/>
                <a:gd name="connsiteY0" fmla="*/ 243840 h 2175393"/>
                <a:gd name="connsiteX1" fmla="*/ 3057096 w 3100639"/>
                <a:gd name="connsiteY1" fmla="*/ 0 h 2175393"/>
                <a:gd name="connsiteX2" fmla="*/ 3100639 w 3100639"/>
                <a:gd name="connsiteY2" fmla="*/ 1966387 h 2175393"/>
                <a:gd name="connsiteX3" fmla="*/ 435428 w 3100639"/>
                <a:gd name="connsiteY3" fmla="*/ 2175393 h 2175393"/>
                <a:gd name="connsiteX4" fmla="*/ 0 w 3100639"/>
                <a:gd name="connsiteY4" fmla="*/ 243840 h 2175393"/>
                <a:gd name="connsiteX0" fmla="*/ 0 w 3257393"/>
                <a:gd name="connsiteY0" fmla="*/ 139337 h 2175393"/>
                <a:gd name="connsiteX1" fmla="*/ 3213850 w 3257393"/>
                <a:gd name="connsiteY1" fmla="*/ 0 h 2175393"/>
                <a:gd name="connsiteX2" fmla="*/ 3257393 w 3257393"/>
                <a:gd name="connsiteY2" fmla="*/ 1966387 h 2175393"/>
                <a:gd name="connsiteX3" fmla="*/ 592182 w 3257393"/>
                <a:gd name="connsiteY3" fmla="*/ 2175393 h 2175393"/>
                <a:gd name="connsiteX4" fmla="*/ 0 w 3257393"/>
                <a:gd name="connsiteY4" fmla="*/ 139337 h 2175393"/>
                <a:gd name="connsiteX0" fmla="*/ 0 w 3292227"/>
                <a:gd name="connsiteY0" fmla="*/ 243840 h 2279896"/>
                <a:gd name="connsiteX1" fmla="*/ 3292227 w 3292227"/>
                <a:gd name="connsiteY1" fmla="*/ 0 h 2279896"/>
                <a:gd name="connsiteX2" fmla="*/ 3257393 w 3292227"/>
                <a:gd name="connsiteY2" fmla="*/ 2070890 h 2279896"/>
                <a:gd name="connsiteX3" fmla="*/ 592182 w 3292227"/>
                <a:gd name="connsiteY3" fmla="*/ 2279896 h 2279896"/>
                <a:gd name="connsiteX4" fmla="*/ 0 w 3292227"/>
                <a:gd name="connsiteY4" fmla="*/ 243840 h 2279896"/>
                <a:gd name="connsiteX0" fmla="*/ 0 w 3370604"/>
                <a:gd name="connsiteY0" fmla="*/ 243840 h 2314730"/>
                <a:gd name="connsiteX1" fmla="*/ 3292227 w 3370604"/>
                <a:gd name="connsiteY1" fmla="*/ 0 h 2314730"/>
                <a:gd name="connsiteX2" fmla="*/ 3370604 w 3370604"/>
                <a:gd name="connsiteY2" fmla="*/ 2314730 h 2314730"/>
                <a:gd name="connsiteX3" fmla="*/ 592182 w 3370604"/>
                <a:gd name="connsiteY3" fmla="*/ 2279896 h 2314730"/>
                <a:gd name="connsiteX4" fmla="*/ 0 w 3370604"/>
                <a:gd name="connsiteY4" fmla="*/ 243840 h 2314730"/>
                <a:gd name="connsiteX0" fmla="*/ 0 w 3370604"/>
                <a:gd name="connsiteY0" fmla="*/ 243840 h 2471485"/>
                <a:gd name="connsiteX1" fmla="*/ 3292227 w 3370604"/>
                <a:gd name="connsiteY1" fmla="*/ 0 h 2471485"/>
                <a:gd name="connsiteX2" fmla="*/ 3370604 w 3370604"/>
                <a:gd name="connsiteY2" fmla="*/ 2314730 h 2471485"/>
                <a:gd name="connsiteX3" fmla="*/ 357050 w 3370604"/>
                <a:gd name="connsiteY3" fmla="*/ 2471485 h 2471485"/>
                <a:gd name="connsiteX4" fmla="*/ 0 w 3370604"/>
                <a:gd name="connsiteY4" fmla="*/ 243840 h 24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604" h="2471485">
                  <a:moveTo>
                    <a:pt x="0" y="243840"/>
                  </a:moveTo>
                  <a:lnTo>
                    <a:pt x="3292227" y="0"/>
                  </a:lnTo>
                  <a:lnTo>
                    <a:pt x="3370604" y="2314730"/>
                  </a:lnTo>
                  <a:lnTo>
                    <a:pt x="357050" y="2471485"/>
                  </a:lnTo>
                  <a:lnTo>
                    <a:pt x="0" y="24384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253144" y="2257441"/>
              <a:ext cx="44671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和 </a:t>
              </a:r>
              <a:r>
                <a:rPr lang="en-US" altLang="ja-JP" dirty="0" smtClean="0"/>
                <a:t>X+Y = {</a:t>
              </a:r>
              <a:r>
                <a:rPr lang="en-US" altLang="ja-JP" dirty="0" err="1" smtClean="0"/>
                <a:t>x+y</a:t>
              </a:r>
              <a:r>
                <a:rPr lang="en-US" altLang="ja-JP" dirty="0" smtClean="0"/>
                <a:t> : x</a:t>
              </a:r>
              <a:r>
                <a:rPr lang="ja-JP" altLang="en-US" dirty="0" smtClean="0"/>
                <a:t>∈</a:t>
              </a:r>
              <a:r>
                <a:rPr lang="en-US" altLang="ja-JP" dirty="0" smtClean="0"/>
                <a:t>X,</a:t>
              </a:r>
              <a:r>
                <a:rPr lang="en-US" altLang="ja-JP" dirty="0"/>
                <a:t> </a:t>
              </a:r>
              <a:r>
                <a:rPr lang="en-US" altLang="ja-JP" dirty="0" smtClean="0"/>
                <a:t>y</a:t>
              </a:r>
              <a:r>
                <a:rPr lang="ja-JP" altLang="en-US" dirty="0" smtClean="0"/>
                <a:t>∈</a:t>
              </a:r>
              <a:r>
                <a:rPr lang="en-US" altLang="ja-JP" dirty="0" smtClean="0"/>
                <a:t>Y}</a:t>
              </a:r>
              <a:r>
                <a:rPr lang="ja-JP" altLang="en-US" dirty="0" smtClean="0"/>
                <a:t>を定義する</a:t>
              </a:r>
              <a:endParaRPr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595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部分空間の和と直和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242696" y="1442716"/>
            <a:ext cx="4801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n</a:t>
            </a:r>
            <a:r>
              <a:rPr lang="ja-JP" altLang="en-US" dirty="0" smtClean="0"/>
              <a:t>次元実空間の一</a:t>
            </a:r>
            <a:r>
              <a:rPr lang="ja-JP" altLang="en-US" dirty="0"/>
              <a:t>次元</a:t>
            </a:r>
            <a:r>
              <a:rPr lang="ja-JP" altLang="en-US" dirty="0" smtClean="0"/>
              <a:t>部分空間</a:t>
            </a:r>
            <a:r>
              <a:rPr lang="en-US" altLang="ja-JP" dirty="0" smtClean="0"/>
              <a:t>X</a:t>
            </a:r>
            <a:r>
              <a:rPr lang="ja-JP" altLang="en-US" dirty="0" smtClean="0"/>
              <a:t>と</a:t>
            </a:r>
            <a:r>
              <a:rPr lang="en-US" altLang="ja-JP" dirty="0" smtClean="0"/>
              <a:t>Y</a:t>
            </a:r>
            <a:r>
              <a:rPr lang="ja-JP" altLang="en-US" dirty="0" smtClean="0"/>
              <a:t>を考える．</a:t>
            </a:r>
            <a:r>
              <a:rPr lang="en-US" altLang="ja-JP" dirty="0" smtClean="0"/>
              <a:t> 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1242697" y="1891681"/>
            <a:ext cx="4801055" cy="2904139"/>
            <a:chOff x="1739082" y="2544824"/>
            <a:chExt cx="4801055" cy="290413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2159338" y="2914156"/>
              <a:ext cx="3806038" cy="2534807"/>
              <a:chOff x="800801" y="2961692"/>
              <a:chExt cx="3806038" cy="2534807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800801" y="3471755"/>
                <a:ext cx="3806038" cy="2024744"/>
                <a:chOff x="1253642" y="2888285"/>
                <a:chExt cx="3806038" cy="2024744"/>
              </a:xfrm>
            </p:grpSpPr>
            <p:cxnSp>
              <p:nvCxnSpPr>
                <p:cNvPr id="5" name="直線コネクタ 4"/>
                <p:cNvCxnSpPr/>
                <p:nvPr/>
              </p:nvCxnSpPr>
              <p:spPr>
                <a:xfrm>
                  <a:off x="1253642" y="2888285"/>
                  <a:ext cx="3100251" cy="17098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正方形/長方形 5"/>
                <p:cNvSpPr/>
                <p:nvPr/>
              </p:nvSpPr>
              <p:spPr>
                <a:xfrm flipH="1">
                  <a:off x="4310742" y="4543697"/>
                  <a:ext cx="74893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X</a:t>
                  </a:r>
                  <a:endParaRPr lang="ja-JP" altLang="en-US" dirty="0"/>
                </a:p>
              </p:txBody>
            </p:sp>
          </p:grpSp>
          <p:grpSp>
            <p:nvGrpSpPr>
              <p:cNvPr id="7" name="グループ化 6"/>
              <p:cNvGrpSpPr/>
              <p:nvPr/>
            </p:nvGrpSpPr>
            <p:grpSpPr>
              <a:xfrm>
                <a:off x="1079859" y="2961692"/>
                <a:ext cx="3526980" cy="2534807"/>
                <a:chOff x="1532700" y="2378222"/>
                <a:chExt cx="3526980" cy="2534807"/>
              </a:xfrm>
            </p:grpSpPr>
            <p:grpSp>
              <p:nvGrpSpPr>
                <p:cNvPr id="8" name="グループ化 7"/>
                <p:cNvGrpSpPr/>
                <p:nvPr/>
              </p:nvGrpSpPr>
              <p:grpSpPr>
                <a:xfrm>
                  <a:off x="1532700" y="2378222"/>
                  <a:ext cx="3526980" cy="2534807"/>
                  <a:chOff x="1532700" y="2378222"/>
                  <a:chExt cx="3526980" cy="2534807"/>
                </a:xfrm>
              </p:grpSpPr>
              <p:cxnSp>
                <p:nvCxnSpPr>
                  <p:cNvPr id="10" name="直線コネクタ 9"/>
                  <p:cNvCxnSpPr/>
                  <p:nvPr/>
                </p:nvCxnSpPr>
                <p:spPr>
                  <a:xfrm flipV="1">
                    <a:off x="1532700" y="2638698"/>
                    <a:ext cx="2778042" cy="227433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正方形/長方形 10"/>
                  <p:cNvSpPr/>
                  <p:nvPr/>
                </p:nvSpPr>
                <p:spPr>
                  <a:xfrm flipH="1">
                    <a:off x="4310742" y="2378222"/>
                    <a:ext cx="748938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/>
                      <a:t>Y</a:t>
                    </a:r>
                    <a:endParaRPr lang="ja-JP" altLang="en-US" dirty="0"/>
                  </a:p>
                </p:txBody>
              </p:sp>
            </p:grpSp>
            <p:sp>
              <p:nvSpPr>
                <p:cNvPr id="9" name="正方形/長方形 8"/>
                <p:cNvSpPr/>
                <p:nvPr/>
              </p:nvSpPr>
              <p:spPr>
                <a:xfrm>
                  <a:off x="2498441" y="3436899"/>
                  <a:ext cx="800219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sz="4800" dirty="0" smtClean="0"/>
                    <a:t>・</a:t>
                  </a:r>
                  <a:endParaRPr lang="ja-JP" altLang="en-US" sz="4800" dirty="0"/>
                </a:p>
              </p:txBody>
            </p:sp>
          </p:grpSp>
        </p:grpSp>
        <p:sp>
          <p:nvSpPr>
            <p:cNvPr id="13" name="正方形/長方形 12"/>
            <p:cNvSpPr/>
            <p:nvPr/>
          </p:nvSpPr>
          <p:spPr>
            <a:xfrm>
              <a:off x="1739082" y="2544824"/>
              <a:ext cx="48010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合併</a:t>
              </a:r>
              <a:r>
                <a:rPr lang="en-US" altLang="ja-JP" dirty="0" smtClean="0"/>
                <a:t>X</a:t>
              </a:r>
              <a:r>
                <a:rPr lang="ja-JP" altLang="en-US" dirty="0" smtClean="0"/>
                <a:t>∪</a:t>
              </a:r>
              <a:r>
                <a:rPr lang="en-US" altLang="ja-JP" dirty="0" smtClean="0"/>
                <a:t>Y</a:t>
              </a:r>
              <a:r>
                <a:rPr lang="ja-JP" altLang="en-US" dirty="0" smtClean="0"/>
                <a:t>を取っても平面にならない</a:t>
              </a:r>
              <a:r>
                <a:rPr lang="en-US" altLang="ja-JP" dirty="0" smtClean="0"/>
                <a:t> </a:t>
              </a: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5756760" y="2328088"/>
            <a:ext cx="57559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と</a:t>
            </a:r>
            <a:r>
              <a:rPr lang="en-US" altLang="ja-JP" dirty="0" smtClean="0"/>
              <a:t>Y</a:t>
            </a:r>
            <a:r>
              <a:rPr lang="ja-JP" altLang="en-US" dirty="0" smtClean="0"/>
              <a:t>の基底が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/>
              <a:t>・</a:t>
            </a:r>
            <a:r>
              <a:rPr lang="ja-JP" altLang="en-US" dirty="0" smtClean="0"/>
              <a:t>線形独立の場合　</a:t>
            </a:r>
            <a:r>
              <a:rPr lang="en-US" altLang="ja-JP" dirty="0" smtClean="0"/>
              <a:t>dim(X+Y) = </a:t>
            </a:r>
            <a:r>
              <a:rPr lang="en-US" altLang="ja-JP" dirty="0" err="1" smtClean="0"/>
              <a:t>dimX+dimY</a:t>
            </a:r>
            <a:r>
              <a:rPr lang="en-US" altLang="ja-JP" dirty="0" smtClean="0"/>
              <a:t>=2</a:t>
            </a:r>
          </a:p>
          <a:p>
            <a:endParaRPr lang="en-US" altLang="ja-JP" dirty="0"/>
          </a:p>
          <a:p>
            <a:r>
              <a:rPr lang="ja-JP" altLang="en-US" dirty="0" smtClean="0"/>
              <a:t>・線形従属の場合　</a:t>
            </a:r>
            <a:r>
              <a:rPr lang="en-US" altLang="ja-JP" dirty="0" smtClean="0"/>
              <a:t>dim(X+Y)=</a:t>
            </a:r>
            <a:r>
              <a:rPr lang="ja-JP" altLang="en-US" dirty="0" smtClean="0"/>
              <a:t>１≠</a:t>
            </a:r>
            <a:r>
              <a:rPr lang="en-US" altLang="ja-JP" dirty="0" err="1" smtClean="0"/>
              <a:t>dimX+dimY</a:t>
            </a:r>
            <a:r>
              <a:rPr lang="en-US" altLang="ja-JP" dirty="0" smtClean="0"/>
              <a:t>=2</a:t>
            </a:r>
          </a:p>
          <a:p>
            <a:endParaRPr lang="en-US" altLang="ja-JP" dirty="0"/>
          </a:p>
          <a:p>
            <a:r>
              <a:rPr lang="en-US" altLang="ja-JP" dirty="0" smtClean="0"/>
              <a:t> </a:t>
            </a:r>
            <a:r>
              <a:rPr lang="ja-JP" altLang="en-US" dirty="0" smtClean="0"/>
              <a:t>正しくするには，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 smtClean="0"/>
              <a:t>dim(X+Y)</a:t>
            </a:r>
            <a:r>
              <a:rPr lang="ja-JP" altLang="en-US" dirty="0" smtClean="0"/>
              <a:t>＝１＝</a:t>
            </a:r>
            <a:r>
              <a:rPr lang="en-US" altLang="ja-JP" dirty="0" err="1" smtClean="0"/>
              <a:t>dimX+dimY-dim</a:t>
            </a:r>
            <a:r>
              <a:rPr lang="en-US" altLang="ja-JP" dirty="0" smtClean="0"/>
              <a:t>(X</a:t>
            </a:r>
            <a:r>
              <a:rPr lang="ja-JP" altLang="en-US" dirty="0"/>
              <a:t>∩</a:t>
            </a:r>
            <a:r>
              <a:rPr lang="en-US" altLang="ja-JP" dirty="0" smtClean="0"/>
              <a:t>Y)=1+1-</a:t>
            </a:r>
            <a:r>
              <a:rPr lang="en-US" altLang="ja-JP" dirty="0"/>
              <a:t>1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としなければならない．</a:t>
            </a:r>
            <a:endParaRPr lang="en-US" altLang="ja-JP" dirty="0" smtClean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997367" y="5631087"/>
            <a:ext cx="9095867" cy="900523"/>
            <a:chOff x="997367" y="5631087"/>
            <a:chExt cx="9095867" cy="900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正方形/長方形 21"/>
                <p:cNvSpPr/>
                <p:nvPr/>
              </p:nvSpPr>
              <p:spPr>
                <a:xfrm>
                  <a:off x="997368" y="5631087"/>
                  <a:ext cx="8225010" cy="369332"/>
                </a:xfrm>
                <a:prstGeom prst="rect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/>
                    <a:t>dim(X+Y)=</a:t>
                  </a:r>
                  <a:r>
                    <a:rPr lang="en-US" altLang="ja-JP" dirty="0" err="1" smtClean="0"/>
                    <a:t>dimX+dimY</a:t>
                  </a:r>
                  <a:r>
                    <a:rPr lang="ja-JP" altLang="en-US" dirty="0" smtClean="0"/>
                    <a:t>が成立する場合，</a:t>
                  </a:r>
                  <a:r>
                    <a:rPr lang="en-US" altLang="ja-JP" dirty="0" smtClean="0"/>
                    <a:t>X+Y</a:t>
                  </a:r>
                  <a:r>
                    <a:rPr lang="ja-JP" altLang="en-US" dirty="0" smtClean="0"/>
                    <a:t>を直和といい</a:t>
                  </a:r>
                  <a:r>
                    <a:rPr lang="en-US" altLang="ja-JP" dirty="0" smtClean="0"/>
                    <a:t>X</a:t>
                  </a:r>
                  <a14:m>
                    <m:oMath xmlns:m="http://schemas.openxmlformats.org/officeDocument/2006/math">
                      <m:r>
                        <a:rPr lang="en-US" altLang="ja-JP" dirty="0">
                          <a:latin typeface="Cambria Math" panose="02040503050406030204" pitchFamily="18" charset="0"/>
                        </a:rPr>
                        <m:t>⊕</m:t>
                      </m:r>
                    </m:oMath>
                  </a14:m>
                  <a:r>
                    <a:rPr lang="en-US" altLang="ja-JP" dirty="0" smtClean="0"/>
                    <a:t>Y</a:t>
                  </a:r>
                  <a:r>
                    <a:rPr lang="ja-JP" altLang="en-US" dirty="0" smtClean="0"/>
                    <a:t>と表記する．</a:t>
                  </a:r>
                  <a:endParaRPr lang="en-US" altLang="ja-JP" dirty="0" smtClean="0"/>
                </a:p>
              </p:txBody>
            </p:sp>
          </mc:Choice>
          <mc:Fallback xmlns="">
            <p:sp>
              <p:nvSpPr>
                <p:cNvPr id="22" name="正方形/長方形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368" y="5631087"/>
                  <a:ext cx="822501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17" t="-4615" b="-21538"/>
                  </a:stretch>
                </a:blipFill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正方形/長方形 22"/>
                <p:cNvSpPr/>
                <p:nvPr/>
              </p:nvSpPr>
              <p:spPr>
                <a:xfrm>
                  <a:off x="997367" y="6162278"/>
                  <a:ext cx="909586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X</a:t>
                  </a:r>
                  <a:r>
                    <a:rPr lang="ja-JP" altLang="en-US" dirty="0" smtClean="0"/>
                    <a:t>と</a:t>
                  </a:r>
                  <a:r>
                    <a:rPr lang="en-US" altLang="ja-JP" dirty="0" smtClean="0"/>
                    <a:t>Y</a:t>
                  </a:r>
                  <a:r>
                    <a:rPr lang="ja-JP" altLang="en-US" dirty="0" smtClean="0"/>
                    <a:t>の基底が線形独立であるなら，直和</a:t>
                  </a:r>
                  <a:r>
                    <a:rPr lang="en-US" altLang="ja-JP" dirty="0" smtClean="0"/>
                    <a:t>X</a:t>
                  </a:r>
                  <a14:m>
                    <m:oMath xmlns:m="http://schemas.openxmlformats.org/officeDocument/2006/math">
                      <m:r>
                        <a:rPr lang="en-US" altLang="ja-JP" dirty="0">
                          <a:latin typeface="Cambria Math" panose="02040503050406030204" pitchFamily="18" charset="0"/>
                        </a:rPr>
                        <m:t>⊕</m:t>
                      </m:r>
                    </m:oMath>
                  </a14:m>
                  <a:r>
                    <a:rPr lang="en-US" altLang="ja-JP" dirty="0" smtClean="0"/>
                    <a:t>Y</a:t>
                  </a:r>
                  <a:r>
                    <a:rPr lang="ja-JP" altLang="en-US" dirty="0" smtClean="0"/>
                    <a:t>が成り立つ．</a:t>
                  </a:r>
                  <a:endParaRPr lang="en-US" altLang="ja-JP" dirty="0" smtClean="0"/>
                </a:p>
              </p:txBody>
            </p:sp>
          </mc:Choice>
          <mc:Fallback xmlns="">
            <p:sp>
              <p:nvSpPr>
                <p:cNvPr id="23" name="正方形/長方形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367" y="6162278"/>
                  <a:ext cx="9095867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603" t="-8333" b="-2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正方形/長方形 18"/>
          <p:cNvSpPr/>
          <p:nvPr/>
        </p:nvSpPr>
        <p:spPr>
          <a:xfrm>
            <a:off x="9272631" y="281938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srgbClr val="FF0000"/>
                </a:solidFill>
              </a:rPr>
              <a:t>〇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7859844" y="3345886"/>
            <a:ext cx="2825574" cy="731216"/>
            <a:chOff x="7859844" y="3345886"/>
            <a:chExt cx="2825574" cy="731216"/>
          </a:xfrm>
        </p:grpSpPr>
        <p:sp>
          <p:nvSpPr>
            <p:cNvPr id="24" name="正方形/長方形 23"/>
            <p:cNvSpPr/>
            <p:nvPr/>
          </p:nvSpPr>
          <p:spPr>
            <a:xfrm>
              <a:off x="7859844" y="3775864"/>
              <a:ext cx="2825574" cy="3012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 smtClean="0">
                  <a:solidFill>
                    <a:schemeClr val="tx1"/>
                  </a:solidFill>
                </a:rPr>
                <a:t>☜ポイント</a:t>
              </a:r>
              <a:r>
                <a:rPr lang="ja-JP" altLang="en-US" sz="1400" dirty="0">
                  <a:solidFill>
                    <a:schemeClr val="tx1"/>
                  </a:solidFill>
                </a:rPr>
                <a:t> 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重なる二直線になる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9222378" y="3345886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solidFill>
                    <a:srgbClr val="FF0000"/>
                  </a:solidFill>
                </a:rPr>
                <a:t>×</a:t>
              </a:r>
              <a:endParaRPr lang="ja-JP" alt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オーディオ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3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43"/>
    </mc:Choice>
    <mc:Fallback xmlns="">
      <p:transition spd="slow" advTm="12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直交補空間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722810" y="1438139"/>
                <a:ext cx="10458995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集合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の部分集合を</a:t>
                </a:r>
                <a:r>
                  <a:rPr lang="en-US" altLang="ja-JP" dirty="0" smtClean="0"/>
                  <a:t>A</a:t>
                </a:r>
                <a:r>
                  <a:rPr lang="ja-JP" altLang="en-US" dirty="0" smtClean="0"/>
                  <a:t>とするとき、</a:t>
                </a:r>
                <a:r>
                  <a:rPr lang="en-US" altLang="ja-JP" dirty="0"/>
                  <a:t>X = A</a:t>
                </a:r>
                <a:r>
                  <a:rPr lang="ja-JP" altLang="en-US" dirty="0"/>
                  <a:t>∪</a:t>
                </a:r>
                <a:r>
                  <a:rPr lang="en-US" altLang="ja-JP" dirty="0" smtClean="0"/>
                  <a:t>A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を満たす集合</a:t>
                </a:r>
                <a:r>
                  <a:rPr lang="en-US" altLang="ja-JP" dirty="0" smtClean="0"/>
                  <a:t>A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を補集合という。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ベクトル</a:t>
                </a:r>
                <a:r>
                  <a:rPr lang="ja-JP" altLang="en-US" dirty="0"/>
                  <a:t>空間</a:t>
                </a:r>
                <a:r>
                  <a:rPr lang="en-US" altLang="ja-JP" dirty="0"/>
                  <a:t>X</a:t>
                </a:r>
                <a:r>
                  <a:rPr lang="ja-JP" altLang="en-US" dirty="0"/>
                  <a:t>の部分</a:t>
                </a:r>
                <a:r>
                  <a:rPr lang="ja-JP" altLang="en-US" dirty="0" smtClean="0"/>
                  <a:t>空間を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とするとき、</a:t>
                </a:r>
                <a:r>
                  <a:rPr lang="en-US" altLang="ja-JP" dirty="0" smtClean="0"/>
                  <a:t>X=Y</a:t>
                </a:r>
                <a14:m>
                  <m:oMath xmlns:m="http://schemas.openxmlformats.org/officeDocument/2006/math"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を満たす部分</a:t>
                </a:r>
                <a:r>
                  <a:rPr lang="ja-JP" altLang="en-US" dirty="0"/>
                  <a:t>空間</a:t>
                </a:r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の補空間と</a:t>
                </a:r>
                <a:r>
                  <a:rPr lang="ja-JP" altLang="en-US" dirty="0"/>
                  <a:t>いう</a:t>
                </a:r>
                <a:r>
                  <a:rPr lang="ja-JP" altLang="en-US" dirty="0" smtClean="0"/>
                  <a:t>。</a:t>
                </a:r>
                <a:endParaRPr lang="en-US" altLang="ja-JP" dirty="0" smtClean="0"/>
              </a:p>
              <a:p>
                <a:r>
                  <a:rPr lang="ja-JP" altLang="en-US" dirty="0" smtClean="0"/>
                  <a:t>⇒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の基底</a:t>
                </a:r>
                <a:r>
                  <a:rPr lang="en-US" altLang="ja-JP" dirty="0" smtClean="0"/>
                  <a:t>{y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,y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,…,</a:t>
                </a:r>
                <a:r>
                  <a:rPr lang="en-US" altLang="ja-JP" dirty="0" err="1" smtClean="0"/>
                  <a:t>y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と</a:t>
                </a:r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の基底</a:t>
                </a:r>
                <a:r>
                  <a:rPr lang="en-US" altLang="ja-JP" dirty="0" smtClean="0"/>
                  <a:t>{w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,w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,…,</a:t>
                </a:r>
                <a:r>
                  <a:rPr lang="en-US" altLang="ja-JP" dirty="0" err="1" smtClean="0"/>
                  <a:t>w</a:t>
                </a:r>
                <a:r>
                  <a:rPr lang="en-US" altLang="ja-JP" baseline="-25000" dirty="0" err="1" smtClean="0"/>
                  <a:t>m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は線形独立かつ </a:t>
                </a:r>
                <a:r>
                  <a:rPr lang="en-US" altLang="ja-JP" dirty="0" smtClean="0"/>
                  <a:t>{</a:t>
                </a:r>
                <a:r>
                  <a:rPr lang="en-US" altLang="ja-JP" dirty="0"/>
                  <a:t>y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,y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smtClean="0"/>
                  <a:t>y</a:t>
                </a:r>
                <a:r>
                  <a:rPr lang="en-US" altLang="ja-JP" baseline="-25000" dirty="0" smtClean="0"/>
                  <a:t>n</a:t>
                </a:r>
                <a:r>
                  <a:rPr lang="en-US" altLang="ja-JP" dirty="0" smtClean="0"/>
                  <a:t>,w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,w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err="1"/>
                  <a:t>w</a:t>
                </a:r>
                <a:r>
                  <a:rPr lang="en-US" altLang="ja-JP" baseline="-25000" dirty="0" err="1"/>
                  <a:t>m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は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を張る。</a:t>
                </a:r>
                <a:endParaRPr lang="en-US" altLang="ja-JP" dirty="0" smtClean="0"/>
              </a:p>
              <a:p>
                <a:r>
                  <a:rPr lang="ja-JP" altLang="en-US" dirty="0" smtClean="0"/>
                  <a:t>⇒</a:t>
                </a:r>
                <a:r>
                  <a:rPr lang="en-US" altLang="ja-JP" dirty="0" err="1" smtClean="0"/>
                  <a:t>dimX</a:t>
                </a:r>
                <a:r>
                  <a:rPr lang="en-US" altLang="ja-JP" dirty="0" smtClean="0"/>
                  <a:t>=</a:t>
                </a:r>
                <a:r>
                  <a:rPr lang="en-US" altLang="ja-JP" dirty="0" err="1" smtClean="0"/>
                  <a:t>n+m</a:t>
                </a:r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の補空間</a:t>
                </a:r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が 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⊥</a:t>
                </a:r>
                <a:r>
                  <a:rPr lang="en-US" altLang="ja-JP" dirty="0" smtClean="0"/>
                  <a:t>y’ for all y</a:t>
                </a:r>
                <a:r>
                  <a:rPr lang="ja-JP" altLang="en-US" dirty="0"/>
                  <a:t> ∈</a:t>
                </a:r>
                <a:r>
                  <a:rPr lang="en-US" altLang="ja-JP" dirty="0"/>
                  <a:t>Y</a:t>
                </a:r>
                <a:r>
                  <a:rPr lang="en-US" altLang="ja-JP" dirty="0" smtClean="0"/>
                  <a:t>, y’</a:t>
                </a:r>
                <a:r>
                  <a:rPr lang="ja-JP" altLang="en-US" dirty="0"/>
                  <a:t> ∈</a:t>
                </a:r>
                <a:r>
                  <a:rPr lang="en-US" altLang="ja-JP" dirty="0"/>
                  <a:t>Y</a:t>
                </a:r>
                <a:r>
                  <a:rPr lang="en-US" altLang="ja-JP" baseline="30000" dirty="0"/>
                  <a:t>C </a:t>
                </a:r>
                <a:r>
                  <a:rPr lang="ja-JP" altLang="en-US" dirty="0" smtClean="0"/>
                  <a:t>を満たすとき、</a:t>
                </a:r>
                <a:r>
                  <a:rPr lang="en-US" altLang="ja-JP" dirty="0" smtClean="0"/>
                  <a:t>Y</a:t>
                </a:r>
                <a:r>
                  <a:rPr lang="en-US" altLang="ja-JP" baseline="30000" dirty="0" smtClean="0"/>
                  <a:t>C</a:t>
                </a:r>
                <a:r>
                  <a:rPr lang="ja-JP" altLang="en-US" dirty="0" smtClean="0"/>
                  <a:t>を直交補空間といい</a:t>
                </a:r>
                <a:r>
                  <a:rPr lang="en-US" altLang="ja-JP" dirty="0" smtClean="0"/>
                  <a:t>Y</a:t>
                </a:r>
                <a:r>
                  <a:rPr lang="ja-JP" altLang="en-US" baseline="30000" dirty="0" smtClean="0"/>
                  <a:t>⊥</a:t>
                </a:r>
                <a:r>
                  <a:rPr lang="ja-JP" altLang="en-US" dirty="0" smtClean="0"/>
                  <a:t>と表記する。</a:t>
                </a:r>
                <a:endParaRPr lang="en-US" altLang="ja-JP" dirty="0" smtClean="0"/>
              </a:p>
              <a:p>
                <a:r>
                  <a:rPr lang="ja-JP" altLang="en-US" dirty="0" smtClean="0"/>
                  <a:t>⇒</a:t>
                </a:r>
                <a:r>
                  <a:rPr lang="en-US" altLang="ja-JP" dirty="0"/>
                  <a:t>Y</a:t>
                </a:r>
                <a:r>
                  <a:rPr lang="ja-JP" altLang="en-US" dirty="0"/>
                  <a:t>の基底</a:t>
                </a:r>
                <a:r>
                  <a:rPr lang="en-US" altLang="ja-JP" dirty="0"/>
                  <a:t>{y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,y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err="1"/>
                  <a:t>y</a:t>
                </a:r>
                <a:r>
                  <a:rPr lang="en-US" altLang="ja-JP" baseline="-25000" dirty="0" err="1"/>
                  <a:t>n</a:t>
                </a:r>
                <a:r>
                  <a:rPr lang="en-US" altLang="ja-JP" dirty="0"/>
                  <a:t>}</a:t>
                </a:r>
                <a:r>
                  <a:rPr lang="ja-JP" altLang="en-US" dirty="0"/>
                  <a:t>と</a:t>
                </a:r>
                <a:r>
                  <a:rPr lang="en-US" altLang="ja-JP" dirty="0" smtClean="0"/>
                  <a:t>Y</a:t>
                </a:r>
                <a:r>
                  <a:rPr lang="ja-JP" altLang="en-US" baseline="30000" dirty="0" smtClean="0"/>
                  <a:t>⊥</a:t>
                </a:r>
                <a:r>
                  <a:rPr lang="ja-JP" altLang="en-US" dirty="0" smtClean="0"/>
                  <a:t>の</a:t>
                </a:r>
                <a:r>
                  <a:rPr lang="ja-JP" altLang="en-US" dirty="0"/>
                  <a:t>基底</a:t>
                </a:r>
                <a:r>
                  <a:rPr lang="en-US" altLang="ja-JP" dirty="0"/>
                  <a:t>{w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,w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err="1" smtClean="0"/>
                  <a:t>w</a:t>
                </a:r>
                <a:r>
                  <a:rPr lang="en-US" altLang="ja-JP" baseline="-25000" dirty="0" err="1" smtClean="0"/>
                  <a:t>m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が相互に直交する。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10" y="1438139"/>
                <a:ext cx="10458995" cy="2308324"/>
              </a:xfrm>
              <a:prstGeom prst="rect">
                <a:avLst/>
              </a:prstGeom>
              <a:blipFill>
                <a:blip r:embed="rId5"/>
                <a:stretch>
                  <a:fillRect l="-525" t="-1583" r="-466" b="-31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722810" y="3746463"/>
                <a:ext cx="10946676" cy="2211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斉次方程式 </a:t>
                </a:r>
                <a:r>
                  <a:rPr lang="en-US" altLang="ja-JP" dirty="0" smtClean="0"/>
                  <a:t>Ay=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y=0</a:t>
                </a:r>
                <a:r>
                  <a:rPr lang="ja-JP" altLang="en-US" dirty="0" err="1" smtClean="0"/>
                  <a:t>の解</a:t>
                </a:r>
                <a:r>
                  <a:rPr lang="ja-JP" altLang="en-US" dirty="0" smtClean="0"/>
                  <a:t>空間は、行ベクトル空間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の直交補空間である。</a:t>
                </a:r>
                <a:endParaRPr lang="en-US" altLang="ja-JP" dirty="0"/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 y=0 </a:t>
                </a:r>
                <a:r>
                  <a:rPr lang="ja-JP" altLang="en-US" dirty="0" smtClean="0"/>
                  <a:t>は、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 smtClean="0"/>
                  <a:t>y=…=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 smtClean="0"/>
                  <a:t>y=0</a:t>
                </a:r>
                <a:r>
                  <a:rPr lang="ja-JP" altLang="en-US" dirty="0" smtClean="0"/>
                  <a:t>より、解は行ベクトル</a:t>
                </a:r>
                <a:r>
                  <a:rPr lang="ja-JP" altLang="en-US" dirty="0"/>
                  <a:t>空間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と直交する。</a:t>
                </a:r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次元は</a:t>
                </a:r>
                <a:r>
                  <a:rPr lang="en-US" altLang="ja-JP" dirty="0" smtClean="0"/>
                  <a:t>n-</a:t>
                </a:r>
                <a:r>
                  <a:rPr lang="en-US" altLang="ja-JP" dirty="0" err="1" smtClean="0"/>
                  <a:t>rankA</a:t>
                </a:r>
                <a:r>
                  <a:rPr lang="ja-JP" altLang="en-US" dirty="0" smtClean="0"/>
                  <a:t>で、</a:t>
                </a:r>
                <a:r>
                  <a:rPr lang="en-US" altLang="ja-JP" dirty="0" smtClean="0"/>
                  <a:t>X</a:t>
                </a:r>
                <a14:m>
                  <m:oMath xmlns:m="http://schemas.openxmlformats.org/officeDocument/2006/math"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 smtClean="0"/>
                  <a:t>X</a:t>
                </a:r>
                <a:r>
                  <a:rPr lang="ja-JP" altLang="en-US" baseline="30000" dirty="0" smtClean="0"/>
                  <a:t>⊥</a:t>
                </a:r>
                <a:r>
                  <a:rPr lang="en-US" altLang="ja-JP" dirty="0" smtClean="0"/>
                  <a:t>=R</a:t>
                </a:r>
                <a:r>
                  <a:rPr lang="en-US" altLang="ja-JP" baseline="30000" dirty="0" smtClean="0"/>
                  <a:t>n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10" y="3746463"/>
                <a:ext cx="10946676" cy="2211439"/>
              </a:xfrm>
              <a:prstGeom prst="rect">
                <a:avLst/>
              </a:prstGeom>
              <a:blipFill>
                <a:blip r:embed="rId6"/>
                <a:stretch>
                  <a:fillRect l="-501" b="-38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/>
          <p:cNvSpPr/>
          <p:nvPr/>
        </p:nvSpPr>
        <p:spPr>
          <a:xfrm>
            <a:off x="722810" y="6054787"/>
            <a:ext cx="6688184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 smtClean="0"/>
              <a:t>線形写像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ja-JP" altLang="en-US" dirty="0" smtClean="0"/>
              <a:t>の核とは、</a:t>
            </a:r>
            <a:r>
              <a:rPr lang="en-US" altLang="ja-JP" dirty="0" smtClean="0"/>
              <a:t>A</a:t>
            </a:r>
            <a:r>
              <a:rPr lang="ja-JP" altLang="en-US" dirty="0" smtClean="0"/>
              <a:t>の行ベクトル空間の直交補空間である。</a:t>
            </a:r>
            <a:endParaRPr lang="en-US" altLang="ja-JP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67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32"/>
    </mc:Choice>
    <mc:Fallback xmlns="">
      <p:transition spd="slow" advTm="210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3328" y="182394"/>
            <a:ext cx="10515600" cy="86307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写像とは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4610020" y="1323890"/>
                <a:ext cx="65758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/>
                  <a:t>閉</a:t>
                </a:r>
                <a:r>
                  <a:rPr lang="ja-JP" altLang="en-US" sz="2000" dirty="0" smtClean="0"/>
                  <a:t>区間</a:t>
                </a:r>
                <a:r>
                  <a:rPr lang="ja-JP" altLang="en-US" sz="2000" dirty="0"/>
                  <a:t>上</a:t>
                </a:r>
                <a:r>
                  <a:rPr lang="ja-JP" altLang="en-US" sz="2000" dirty="0" smtClean="0"/>
                  <a:t>の</a:t>
                </a:r>
                <a:r>
                  <a:rPr kumimoji="1" lang="ja-JP" altLang="en-US" sz="2000" dirty="0" smtClean="0"/>
                  <a:t>対応</a:t>
                </a:r>
                <a:r>
                  <a:rPr lang="en-US" altLang="ja-JP" sz="2000" dirty="0" smtClean="0"/>
                  <a:t>f </a:t>
                </a:r>
                <a:r>
                  <a:rPr kumimoji="1" lang="en-US" altLang="ja-JP" sz="2000" dirty="0" smtClean="0"/>
                  <a:t>: x</a:t>
                </a:r>
                <a:r>
                  <a:rPr lang="ja-JP" altLang="en-US" sz="2000" dirty="0"/>
                  <a:t>∈</a:t>
                </a:r>
                <a:r>
                  <a:rPr kumimoji="1" lang="en-US" altLang="ja-JP" sz="2000" dirty="0" smtClean="0"/>
                  <a:t>[0,1] </a:t>
                </a:r>
                <a14:m>
                  <m:oMath xmlns:m="http://schemas.openxmlformats.org/officeDocument/2006/math">
                    <m:r>
                      <a:rPr lang="en-US" altLang="ja-JP" sz="2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sz="2000" dirty="0" smtClean="0"/>
                  <a:t> y</a:t>
                </a:r>
                <a:r>
                  <a:rPr lang="ja-JP" altLang="en-US" sz="2000" dirty="0" smtClean="0"/>
                  <a:t>∈</a:t>
                </a:r>
                <a:r>
                  <a:rPr lang="en-US" altLang="ja-JP" sz="2000" dirty="0" smtClean="0"/>
                  <a:t>[</a:t>
                </a:r>
                <a:r>
                  <a:rPr lang="en-US" altLang="ja-JP" sz="2000" dirty="0"/>
                  <a:t>0,1</a:t>
                </a:r>
                <a:r>
                  <a:rPr lang="en-US" altLang="ja-JP" sz="2000" dirty="0" smtClean="0"/>
                  <a:t>]</a:t>
                </a:r>
                <a:r>
                  <a:rPr lang="ja-JP" altLang="en-US" sz="2000" dirty="0" smtClean="0"/>
                  <a:t>をグラフで考える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020" y="1323890"/>
                <a:ext cx="6575839" cy="400110"/>
              </a:xfrm>
              <a:prstGeom prst="rect">
                <a:avLst/>
              </a:prstGeom>
              <a:blipFill>
                <a:blip r:embed="rId5"/>
                <a:stretch>
                  <a:fillRect l="-927" t="-6061" r="-278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グループ化 147"/>
          <p:cNvGrpSpPr/>
          <p:nvPr/>
        </p:nvGrpSpPr>
        <p:grpSpPr>
          <a:xfrm>
            <a:off x="838200" y="1774670"/>
            <a:ext cx="8121216" cy="1239526"/>
            <a:chOff x="838200" y="1774670"/>
            <a:chExt cx="8121216" cy="1239526"/>
          </a:xfrm>
        </p:grpSpPr>
        <p:cxnSp>
          <p:nvCxnSpPr>
            <p:cNvPr id="45" name="直線コネクタ 44"/>
            <p:cNvCxnSpPr/>
            <p:nvPr/>
          </p:nvCxnSpPr>
          <p:spPr>
            <a:xfrm flipV="1">
              <a:off x="1489165" y="1994259"/>
              <a:ext cx="2229395" cy="101019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グループ化 52"/>
            <p:cNvGrpSpPr/>
            <p:nvPr/>
          </p:nvGrpSpPr>
          <p:grpSpPr>
            <a:xfrm>
              <a:off x="838200" y="1774670"/>
              <a:ext cx="8121216" cy="1239526"/>
              <a:chOff x="838200" y="2453942"/>
              <a:chExt cx="8121216" cy="1239526"/>
            </a:xfrm>
          </p:grpSpPr>
          <p:grpSp>
            <p:nvGrpSpPr>
              <p:cNvPr id="51" name="グループ化 50"/>
              <p:cNvGrpSpPr/>
              <p:nvPr/>
            </p:nvGrpSpPr>
            <p:grpSpPr>
              <a:xfrm>
                <a:off x="975024" y="2453942"/>
                <a:ext cx="7984392" cy="1239526"/>
                <a:chOff x="975024" y="2453942"/>
                <a:chExt cx="7984392" cy="1239526"/>
              </a:xfrm>
            </p:grpSpPr>
            <p:sp>
              <p:nvSpPr>
                <p:cNvPr id="12" name="正方形/長方形 11"/>
                <p:cNvSpPr/>
                <p:nvPr/>
              </p:nvSpPr>
              <p:spPr>
                <a:xfrm>
                  <a:off x="4624575" y="2453942"/>
                  <a:ext cx="433484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dirty="0" smtClean="0"/>
                    <a:t>青は写像である：すべて</a:t>
                  </a:r>
                  <a:r>
                    <a:rPr lang="ja-JP" altLang="en-US" dirty="0"/>
                    <a:t>の</a:t>
                  </a:r>
                  <a:r>
                    <a:rPr lang="en-US" altLang="ja-JP" dirty="0" smtClean="0"/>
                    <a:t>x</a:t>
                  </a:r>
                  <a:r>
                    <a:rPr lang="ja-JP" altLang="en-US" dirty="0" smtClean="0"/>
                    <a:t>で</a:t>
                  </a:r>
                  <a:r>
                    <a:rPr lang="en-US" altLang="ja-JP" dirty="0" smtClean="0"/>
                    <a:t>y</a:t>
                  </a:r>
                  <a:r>
                    <a:rPr lang="ja-JP" altLang="en-US" dirty="0" smtClean="0"/>
                    <a:t>が定まる</a:t>
                  </a:r>
                  <a:endParaRPr lang="ja-JP" altLang="en-US" dirty="0"/>
                </a:p>
              </p:txBody>
            </p:sp>
            <p:grpSp>
              <p:nvGrpSpPr>
                <p:cNvPr id="44" name="グループ化 43"/>
                <p:cNvGrpSpPr/>
                <p:nvPr/>
              </p:nvGrpSpPr>
              <p:grpSpPr>
                <a:xfrm>
                  <a:off x="975024" y="2673531"/>
                  <a:ext cx="2725781" cy="1019937"/>
                  <a:chOff x="975024" y="2673531"/>
                  <a:chExt cx="2725781" cy="1019937"/>
                </a:xfrm>
              </p:grpSpPr>
              <p:cxnSp>
                <p:nvCxnSpPr>
                  <p:cNvPr id="28" name="直線矢印コネクタ 27"/>
                  <p:cNvCxnSpPr/>
                  <p:nvPr/>
                </p:nvCxnSpPr>
                <p:spPr>
                  <a:xfrm flipH="1" flipV="1">
                    <a:off x="1201446" y="2692430"/>
                    <a:ext cx="6532" cy="1001038"/>
                  </a:xfrm>
                  <a:prstGeom prst="straightConnector1">
                    <a:avLst/>
                  </a:prstGeom>
                  <a:ln>
                    <a:solidFill>
                      <a:srgbClr val="00B0F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コネクタ 37"/>
                  <p:cNvCxnSpPr/>
                  <p:nvPr/>
                </p:nvCxnSpPr>
                <p:spPr>
                  <a:xfrm flipH="1">
                    <a:off x="975024" y="2673531"/>
                    <a:ext cx="2725781" cy="18312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/>
                  <p:cNvCxnSpPr/>
                  <p:nvPr/>
                </p:nvCxnSpPr>
                <p:spPr>
                  <a:xfrm flipH="1" flipV="1">
                    <a:off x="1035984" y="3674686"/>
                    <a:ext cx="435429" cy="1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2" name="正方形/長方形 51"/>
              <p:cNvSpPr/>
              <p:nvPr/>
            </p:nvSpPr>
            <p:spPr>
              <a:xfrm>
                <a:off x="838200" y="3008177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像</a:t>
                </a:r>
              </a:p>
            </p:txBody>
          </p:sp>
        </p:grpSp>
      </p:grpSp>
      <p:grpSp>
        <p:nvGrpSpPr>
          <p:cNvPr id="149" name="グループ化 148"/>
          <p:cNvGrpSpPr/>
          <p:nvPr/>
        </p:nvGrpSpPr>
        <p:grpSpPr>
          <a:xfrm>
            <a:off x="1452153" y="2126627"/>
            <a:ext cx="7759091" cy="1597481"/>
            <a:chOff x="1452153" y="2126627"/>
            <a:chExt cx="7759091" cy="1597481"/>
          </a:xfrm>
        </p:grpSpPr>
        <p:cxnSp>
          <p:nvCxnSpPr>
            <p:cNvPr id="24" name="直線コネクタ 23"/>
            <p:cNvCxnSpPr/>
            <p:nvPr/>
          </p:nvCxnSpPr>
          <p:spPr>
            <a:xfrm flipV="1">
              <a:off x="1950720" y="2211974"/>
              <a:ext cx="1767840" cy="1444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グループ化 55"/>
            <p:cNvGrpSpPr/>
            <p:nvPr/>
          </p:nvGrpSpPr>
          <p:grpSpPr>
            <a:xfrm>
              <a:off x="1452153" y="2126627"/>
              <a:ext cx="7759091" cy="1597481"/>
              <a:chOff x="1463038" y="2633536"/>
              <a:chExt cx="7759091" cy="1597481"/>
            </a:xfrm>
          </p:grpSpPr>
          <p:sp>
            <p:nvSpPr>
              <p:cNvPr id="58" name="正方形/長方形 57"/>
              <p:cNvSpPr/>
              <p:nvPr/>
            </p:nvSpPr>
            <p:spPr>
              <a:xfrm>
                <a:off x="4656456" y="2633536"/>
                <a:ext cx="45656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/>
                  <a:t>赤は写像ではない：ある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で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が定まらない</a:t>
                </a:r>
                <a:endParaRPr lang="ja-JP" altLang="en-US" dirty="0"/>
              </a:p>
            </p:txBody>
          </p:sp>
          <p:cxnSp>
            <p:nvCxnSpPr>
              <p:cNvPr id="60" name="直線矢印コネクタ 59"/>
              <p:cNvCxnSpPr/>
              <p:nvPr/>
            </p:nvCxnSpPr>
            <p:spPr>
              <a:xfrm flipH="1" flipV="1">
                <a:off x="1463038" y="4220529"/>
                <a:ext cx="539932" cy="104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グループ化 80"/>
          <p:cNvGrpSpPr/>
          <p:nvPr/>
        </p:nvGrpSpPr>
        <p:grpSpPr>
          <a:xfrm>
            <a:off x="1316379" y="1502837"/>
            <a:ext cx="2978519" cy="2775418"/>
            <a:chOff x="1316379" y="2182109"/>
            <a:chExt cx="2978519" cy="2775418"/>
          </a:xfrm>
        </p:grpSpPr>
        <p:sp>
          <p:nvSpPr>
            <p:cNvPr id="3" name="正方形/長方形 2"/>
            <p:cNvSpPr/>
            <p:nvPr/>
          </p:nvSpPr>
          <p:spPr>
            <a:xfrm>
              <a:off x="1489165" y="2342607"/>
              <a:ext cx="2229395" cy="19942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3" name="グループ化 22"/>
            <p:cNvGrpSpPr/>
            <p:nvPr/>
          </p:nvGrpSpPr>
          <p:grpSpPr>
            <a:xfrm>
              <a:off x="1316379" y="2342607"/>
              <a:ext cx="2649281" cy="2614920"/>
              <a:chOff x="1332712" y="2417241"/>
              <a:chExt cx="2649281" cy="261492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1441267" y="2417241"/>
                <a:ext cx="2540726" cy="2614920"/>
                <a:chOff x="1441267" y="2417241"/>
                <a:chExt cx="2540726" cy="2614920"/>
              </a:xfrm>
            </p:grpSpPr>
            <p:cxnSp>
              <p:nvCxnSpPr>
                <p:cNvPr id="17" name="直線矢印コネクタ 16"/>
                <p:cNvCxnSpPr/>
                <p:nvPr/>
              </p:nvCxnSpPr>
              <p:spPr>
                <a:xfrm>
                  <a:off x="1441267" y="4627995"/>
                  <a:ext cx="2325189" cy="3483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正方形/長方形 17"/>
                <p:cNvSpPr/>
                <p:nvPr/>
              </p:nvSpPr>
              <p:spPr>
                <a:xfrm>
                  <a:off x="2455423" y="4662829"/>
                  <a:ext cx="2968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  <p:cxnSp>
              <p:nvCxnSpPr>
                <p:cNvPr id="73" name="直線矢印コネクタ 72"/>
                <p:cNvCxnSpPr/>
                <p:nvPr/>
              </p:nvCxnSpPr>
              <p:spPr>
                <a:xfrm flipH="1" flipV="1">
                  <a:off x="3961313" y="2417241"/>
                  <a:ext cx="20680" cy="199304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正方形/長方形 35"/>
              <p:cNvSpPr/>
              <p:nvPr/>
            </p:nvSpPr>
            <p:spPr>
              <a:xfrm>
                <a:off x="1332712" y="4662829"/>
                <a:ext cx="3129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0</a:t>
                </a:r>
                <a:endParaRPr lang="ja-JP" altLang="en-US" dirty="0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3562104" y="4662829"/>
                <a:ext cx="3129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1</a:t>
                </a:r>
                <a:endParaRPr lang="ja-JP" altLang="en-US" dirty="0"/>
              </a:p>
            </p:txBody>
          </p:sp>
        </p:grpSp>
        <p:sp>
          <p:nvSpPr>
            <p:cNvPr id="80" name="正方形/長方形 79"/>
            <p:cNvSpPr/>
            <p:nvPr/>
          </p:nvSpPr>
          <p:spPr>
            <a:xfrm>
              <a:off x="3981992" y="2182109"/>
              <a:ext cx="312906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1</a:t>
              </a:r>
            </a:p>
            <a:p>
              <a:endParaRPr lang="en-US" altLang="ja-JP" dirty="0"/>
            </a:p>
            <a:p>
              <a:endParaRPr lang="en-US" altLang="ja-JP" dirty="0" smtClean="0"/>
            </a:p>
            <a:p>
              <a:endParaRPr lang="en-US" altLang="ja-JP" dirty="0"/>
            </a:p>
            <a:p>
              <a:r>
                <a:rPr lang="en-US" altLang="ja-JP" dirty="0" smtClean="0"/>
                <a:t>y</a:t>
              </a:r>
            </a:p>
            <a:p>
              <a:endParaRPr lang="en-US" altLang="ja-JP" dirty="0"/>
            </a:p>
            <a:p>
              <a:endParaRPr lang="en-US" altLang="ja-JP" dirty="0" smtClean="0"/>
            </a:p>
            <a:p>
              <a:r>
                <a:rPr lang="en-US" altLang="ja-JP" dirty="0" smtClean="0"/>
                <a:t>0</a:t>
              </a:r>
            </a:p>
          </p:txBody>
        </p:sp>
      </p:grpSp>
      <p:sp>
        <p:nvSpPr>
          <p:cNvPr id="105" name="正方形/長方形 104"/>
          <p:cNvSpPr/>
          <p:nvPr/>
        </p:nvSpPr>
        <p:spPr>
          <a:xfrm>
            <a:off x="4645571" y="2540963"/>
            <a:ext cx="3873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青</a:t>
            </a:r>
            <a:r>
              <a:rPr lang="ja-JP" altLang="en-US" dirty="0" smtClean="0"/>
              <a:t>は</a:t>
            </a:r>
            <a:r>
              <a:rPr lang="ja-JP" altLang="en-US" b="1" dirty="0" smtClean="0">
                <a:solidFill>
                  <a:srgbClr val="FF0000"/>
                </a:solidFill>
              </a:rPr>
              <a:t>単写（１対１写像）</a:t>
            </a:r>
            <a:r>
              <a:rPr lang="ja-JP" altLang="en-US" dirty="0" smtClean="0"/>
              <a:t>である：</a:t>
            </a:r>
            <a:endParaRPr lang="en-US" altLang="ja-JP" dirty="0" smtClean="0"/>
          </a:p>
          <a:p>
            <a:r>
              <a:rPr lang="ja-JP" altLang="en-US" dirty="0" smtClean="0"/>
              <a:t>　ひとつの</a:t>
            </a:r>
            <a:r>
              <a:rPr lang="en-US" altLang="ja-JP" dirty="0" smtClean="0"/>
              <a:t>y</a:t>
            </a:r>
            <a:r>
              <a:rPr lang="ja-JP" altLang="en-US" dirty="0" smtClean="0"/>
              <a:t>にひとつの</a:t>
            </a:r>
            <a:r>
              <a:rPr lang="en-US" altLang="ja-JP" dirty="0" smtClean="0"/>
              <a:t>x</a:t>
            </a:r>
            <a:r>
              <a:rPr lang="ja-JP" altLang="en-US" dirty="0" smtClean="0"/>
              <a:t>が対応する</a:t>
            </a:r>
            <a:endParaRPr lang="ja-JP" altLang="en-US" dirty="0"/>
          </a:p>
        </p:txBody>
      </p:sp>
      <p:sp>
        <p:nvSpPr>
          <p:cNvPr id="106" name="正方形/長方形 105"/>
          <p:cNvSpPr/>
          <p:nvPr/>
        </p:nvSpPr>
        <p:spPr>
          <a:xfrm>
            <a:off x="4658656" y="3186637"/>
            <a:ext cx="3991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青は</a:t>
            </a:r>
            <a:r>
              <a:rPr lang="ja-JP" altLang="en-US" b="1" dirty="0" smtClean="0">
                <a:solidFill>
                  <a:srgbClr val="FF0000"/>
                </a:solidFill>
              </a:rPr>
              <a:t>全写（上への写像）</a:t>
            </a:r>
            <a:r>
              <a:rPr lang="ja-JP" altLang="en-US" dirty="0" smtClean="0"/>
              <a:t>ではない：</a:t>
            </a:r>
            <a:endParaRPr lang="en-US" altLang="ja-JP" dirty="0" smtClean="0"/>
          </a:p>
          <a:p>
            <a:r>
              <a:rPr lang="ja-JP" altLang="en-US" dirty="0" smtClean="0"/>
              <a:t>　像が</a:t>
            </a:r>
            <a:r>
              <a:rPr lang="en-US" altLang="ja-JP" dirty="0" smtClean="0"/>
              <a:t>y</a:t>
            </a:r>
            <a:r>
              <a:rPr lang="ja-JP" altLang="en-US" dirty="0" smtClean="0"/>
              <a:t>の一部にしか対応していない</a:t>
            </a:r>
            <a:endParaRPr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682381" y="3811161"/>
            <a:ext cx="7082768" cy="2775418"/>
            <a:chOff x="4682381" y="3811161"/>
            <a:chExt cx="7082768" cy="2775418"/>
          </a:xfrm>
        </p:grpSpPr>
        <p:grpSp>
          <p:nvGrpSpPr>
            <p:cNvPr id="138" name="グループ化 137"/>
            <p:cNvGrpSpPr/>
            <p:nvPr/>
          </p:nvGrpSpPr>
          <p:grpSpPr>
            <a:xfrm>
              <a:off x="4682381" y="3971659"/>
              <a:ext cx="6537993" cy="1993040"/>
              <a:chOff x="4682381" y="3971659"/>
              <a:chExt cx="6537993" cy="1993040"/>
            </a:xfrm>
          </p:grpSpPr>
          <p:grpSp>
            <p:nvGrpSpPr>
              <p:cNvPr id="122" name="グループ化 121"/>
              <p:cNvGrpSpPr/>
              <p:nvPr/>
            </p:nvGrpSpPr>
            <p:grpSpPr>
              <a:xfrm>
                <a:off x="8959416" y="3971659"/>
                <a:ext cx="2260958" cy="1993040"/>
                <a:chOff x="8959416" y="3971659"/>
                <a:chExt cx="2260958" cy="1993040"/>
              </a:xfrm>
            </p:grpSpPr>
            <p:cxnSp>
              <p:nvCxnSpPr>
                <p:cNvPr id="118" name="直線コネクタ 117"/>
                <p:cNvCxnSpPr>
                  <a:endCxn id="108" idx="0"/>
                </p:cNvCxnSpPr>
                <p:nvPr/>
              </p:nvCxnSpPr>
              <p:spPr>
                <a:xfrm flipV="1">
                  <a:off x="8959416" y="3971659"/>
                  <a:ext cx="1114698" cy="1445072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線コネクタ 118"/>
                <p:cNvCxnSpPr>
                  <a:stCxn id="108" idx="0"/>
                </p:cNvCxnSpPr>
                <p:nvPr/>
              </p:nvCxnSpPr>
              <p:spPr>
                <a:xfrm>
                  <a:off x="10074114" y="3971659"/>
                  <a:ext cx="1146260" cy="199304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正方形/長方形 122"/>
              <p:cNvSpPr/>
              <p:nvPr/>
            </p:nvSpPr>
            <p:spPr>
              <a:xfrm>
                <a:off x="4682381" y="4049022"/>
                <a:ext cx="20313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/>
                  <a:t>緑は写像である。</a:t>
                </a:r>
                <a:endParaRPr lang="en-US" altLang="ja-JP" dirty="0" smtClean="0"/>
              </a:p>
            </p:txBody>
          </p:sp>
        </p:grpSp>
        <p:grpSp>
          <p:nvGrpSpPr>
            <p:cNvPr id="107" name="グループ化 106"/>
            <p:cNvGrpSpPr/>
            <p:nvPr/>
          </p:nvGrpSpPr>
          <p:grpSpPr>
            <a:xfrm>
              <a:off x="8786630" y="3811161"/>
              <a:ext cx="2978519" cy="2775418"/>
              <a:chOff x="1316379" y="2182109"/>
              <a:chExt cx="2978519" cy="2775418"/>
            </a:xfrm>
          </p:grpSpPr>
          <p:sp>
            <p:nvSpPr>
              <p:cNvPr id="108" name="正方形/長方形 107"/>
              <p:cNvSpPr/>
              <p:nvPr/>
            </p:nvSpPr>
            <p:spPr>
              <a:xfrm>
                <a:off x="1489165" y="2342607"/>
                <a:ext cx="2229395" cy="199426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09" name="グループ化 108"/>
              <p:cNvGrpSpPr/>
              <p:nvPr/>
            </p:nvGrpSpPr>
            <p:grpSpPr>
              <a:xfrm>
                <a:off x="1316379" y="2342607"/>
                <a:ext cx="2649281" cy="2614920"/>
                <a:chOff x="1332712" y="2417241"/>
                <a:chExt cx="2649281" cy="2614920"/>
              </a:xfrm>
            </p:grpSpPr>
            <p:grpSp>
              <p:nvGrpSpPr>
                <p:cNvPr id="111" name="グループ化 110"/>
                <p:cNvGrpSpPr/>
                <p:nvPr/>
              </p:nvGrpSpPr>
              <p:grpSpPr>
                <a:xfrm>
                  <a:off x="1441267" y="2417241"/>
                  <a:ext cx="2540726" cy="2614920"/>
                  <a:chOff x="1441267" y="2417241"/>
                  <a:chExt cx="2540726" cy="2614920"/>
                </a:xfrm>
              </p:grpSpPr>
              <p:cxnSp>
                <p:nvCxnSpPr>
                  <p:cNvPr id="114" name="直線矢印コネクタ 113"/>
                  <p:cNvCxnSpPr/>
                  <p:nvPr/>
                </p:nvCxnSpPr>
                <p:spPr>
                  <a:xfrm>
                    <a:off x="1441267" y="4627995"/>
                    <a:ext cx="2325189" cy="34834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5" name="正方形/長方形 114"/>
                  <p:cNvSpPr/>
                  <p:nvPr/>
                </p:nvSpPr>
                <p:spPr>
                  <a:xfrm>
                    <a:off x="2455423" y="4662829"/>
                    <a:ext cx="29687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dirty="0"/>
                      <a:t>x</a:t>
                    </a:r>
                    <a:endParaRPr lang="ja-JP" altLang="en-US" dirty="0"/>
                  </a:p>
                </p:txBody>
              </p:sp>
              <p:cxnSp>
                <p:nvCxnSpPr>
                  <p:cNvPr id="116" name="直線矢印コネクタ 115"/>
                  <p:cNvCxnSpPr/>
                  <p:nvPr/>
                </p:nvCxnSpPr>
                <p:spPr>
                  <a:xfrm flipH="1" flipV="1">
                    <a:off x="3961313" y="2417241"/>
                    <a:ext cx="20680" cy="199304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2" name="正方形/長方形 111"/>
                <p:cNvSpPr/>
                <p:nvPr/>
              </p:nvSpPr>
              <p:spPr>
                <a:xfrm>
                  <a:off x="1332712" y="4662829"/>
                  <a:ext cx="3129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0</a:t>
                  </a:r>
                  <a:endParaRPr lang="ja-JP" altLang="en-US" dirty="0"/>
                </a:p>
              </p:txBody>
            </p:sp>
            <p:sp>
              <p:nvSpPr>
                <p:cNvPr id="113" name="正方形/長方形 112"/>
                <p:cNvSpPr/>
                <p:nvPr/>
              </p:nvSpPr>
              <p:spPr>
                <a:xfrm>
                  <a:off x="3562104" y="4662829"/>
                  <a:ext cx="3129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1</a:t>
                  </a:r>
                  <a:endParaRPr lang="ja-JP" altLang="en-US" dirty="0"/>
                </a:p>
              </p:txBody>
            </p:sp>
          </p:grpSp>
          <p:sp>
            <p:nvSpPr>
              <p:cNvPr id="110" name="正方形/長方形 109"/>
              <p:cNvSpPr/>
              <p:nvPr/>
            </p:nvSpPr>
            <p:spPr>
              <a:xfrm>
                <a:off x="3981992" y="2182109"/>
                <a:ext cx="312906" cy="2308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1</a:t>
                </a:r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y</a:t>
                </a:r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0</a:t>
                </a:r>
              </a:p>
            </p:txBody>
          </p:sp>
        </p:grpSp>
      </p:grpSp>
      <p:grpSp>
        <p:nvGrpSpPr>
          <p:cNvPr id="147" name="グループ化 146"/>
          <p:cNvGrpSpPr/>
          <p:nvPr/>
        </p:nvGrpSpPr>
        <p:grpSpPr>
          <a:xfrm>
            <a:off x="4698916" y="4524043"/>
            <a:ext cx="6699983" cy="1308536"/>
            <a:chOff x="4698916" y="4524043"/>
            <a:chExt cx="6699983" cy="1308536"/>
          </a:xfrm>
        </p:grpSpPr>
        <p:grpSp>
          <p:nvGrpSpPr>
            <p:cNvPr id="141" name="グループ化 140"/>
            <p:cNvGrpSpPr/>
            <p:nvPr/>
          </p:nvGrpSpPr>
          <p:grpSpPr>
            <a:xfrm>
              <a:off x="4698916" y="4622792"/>
              <a:ext cx="6699983" cy="1209787"/>
              <a:chOff x="4698916" y="4622792"/>
              <a:chExt cx="6699983" cy="1209787"/>
            </a:xfrm>
          </p:grpSpPr>
          <p:sp>
            <p:nvSpPr>
              <p:cNvPr id="139" name="正方形/長方形 138"/>
              <p:cNvSpPr/>
              <p:nvPr/>
            </p:nvSpPr>
            <p:spPr>
              <a:xfrm>
                <a:off x="4698916" y="5186248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ja-JP" altLang="en-US" dirty="0" smtClean="0"/>
                  <a:t>緑は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単写</a:t>
                </a:r>
                <a:r>
                  <a:rPr lang="ja-JP" altLang="en-US" dirty="0" smtClean="0"/>
                  <a:t>ではない：</a:t>
                </a:r>
                <a:endParaRPr lang="en-US" altLang="ja-JP" dirty="0"/>
              </a:p>
              <a:p>
                <a:r>
                  <a:rPr lang="ja-JP" altLang="en-US" dirty="0" smtClean="0"/>
                  <a:t>　ひとつの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にふたつの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が</a:t>
                </a:r>
                <a:r>
                  <a:rPr lang="ja-JP" altLang="en-US" dirty="0"/>
                  <a:t>対応する</a:t>
                </a:r>
              </a:p>
            </p:txBody>
          </p:sp>
          <p:cxnSp>
            <p:nvCxnSpPr>
              <p:cNvPr id="140" name="直線コネクタ 139"/>
              <p:cNvCxnSpPr/>
              <p:nvPr/>
            </p:nvCxnSpPr>
            <p:spPr>
              <a:xfrm flipH="1">
                <a:off x="8673118" y="4622792"/>
                <a:ext cx="2725781" cy="1831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正方形/長方形 144"/>
            <p:cNvSpPr/>
            <p:nvPr/>
          </p:nvSpPr>
          <p:spPr>
            <a:xfrm>
              <a:off x="9423654" y="4528401"/>
              <a:ext cx="3129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000" dirty="0" smtClean="0"/>
                <a:t>●</a:t>
              </a:r>
              <a:endParaRPr lang="ja-JP" altLang="en-US" sz="1000" dirty="0"/>
            </a:p>
          </p:txBody>
        </p:sp>
        <p:sp>
          <p:nvSpPr>
            <p:cNvPr id="146" name="正方形/長方形 145"/>
            <p:cNvSpPr/>
            <p:nvPr/>
          </p:nvSpPr>
          <p:spPr>
            <a:xfrm>
              <a:off x="10290164" y="4524043"/>
              <a:ext cx="3129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000" dirty="0" smtClean="0"/>
                <a:t>●</a:t>
              </a:r>
              <a:endParaRPr lang="ja-JP" altLang="en-US" sz="1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正方形/長方形 60"/>
              <p:cNvSpPr/>
              <p:nvPr/>
            </p:nvSpPr>
            <p:spPr>
              <a:xfrm>
                <a:off x="7722554" y="870322"/>
                <a:ext cx="4042595" cy="3779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400" dirty="0" smtClean="0">
                    <a:solidFill>
                      <a:schemeClr val="tx1"/>
                    </a:solidFill>
                  </a:rPr>
                  <a:t>☜ポイント </a:t>
                </a:r>
                <a:r>
                  <a:rPr lang="en-US" altLang="ja-JP" sz="1400" b="1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ja-JP" altLang="en-US" sz="1400" dirty="0" smtClean="0">
                    <a:solidFill>
                      <a:schemeClr val="tx1"/>
                    </a:solidFill>
                  </a:rPr>
                  <a:t>は要素（元）を表記するとき使う</a:t>
                </a:r>
                <a:endParaRPr lang="en-US" altLang="ja-JP" sz="14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正方形/長方形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554" y="870322"/>
                <a:ext cx="4042595" cy="377969"/>
              </a:xfrm>
              <a:prstGeom prst="rect">
                <a:avLst/>
              </a:prstGeom>
              <a:blipFill>
                <a:blip r:embed="rId6"/>
                <a:stretch>
                  <a:fillRect l="-150" b="-1493"/>
                </a:stretch>
              </a:blipFill>
              <a:ln w="28575">
                <a:solidFill>
                  <a:srgbClr val="FF0000"/>
                </a:solidFill>
                <a:prstDash val="sysDot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グループ化 4"/>
          <p:cNvGrpSpPr/>
          <p:nvPr/>
        </p:nvGrpSpPr>
        <p:grpSpPr>
          <a:xfrm>
            <a:off x="4679370" y="3984165"/>
            <a:ext cx="6410671" cy="2015368"/>
            <a:chOff x="4679370" y="3984165"/>
            <a:chExt cx="6410671" cy="2015368"/>
          </a:xfrm>
        </p:grpSpPr>
        <p:grpSp>
          <p:nvGrpSpPr>
            <p:cNvPr id="130" name="グループ化 129"/>
            <p:cNvGrpSpPr/>
            <p:nvPr/>
          </p:nvGrpSpPr>
          <p:grpSpPr>
            <a:xfrm>
              <a:off x="8211873" y="3984165"/>
              <a:ext cx="2878168" cy="2015368"/>
              <a:chOff x="8211873" y="3984165"/>
              <a:chExt cx="2878168" cy="1037355"/>
            </a:xfrm>
          </p:grpSpPr>
          <p:cxnSp>
            <p:nvCxnSpPr>
              <p:cNvPr id="126" name="直線矢印コネクタ 125"/>
              <p:cNvCxnSpPr/>
              <p:nvPr/>
            </p:nvCxnSpPr>
            <p:spPr>
              <a:xfrm flipH="1" flipV="1">
                <a:off x="8590682" y="4020482"/>
                <a:ext cx="6532" cy="1001038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8364260" y="3984165"/>
                <a:ext cx="2725781" cy="183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8425221" y="5002750"/>
                <a:ext cx="674315" cy="1410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正方形/長方形 128"/>
              <p:cNvSpPr/>
              <p:nvPr/>
            </p:nvSpPr>
            <p:spPr>
              <a:xfrm>
                <a:off x="8211873" y="4441414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像</a:t>
                </a:r>
              </a:p>
            </p:txBody>
          </p:sp>
        </p:grpSp>
        <p:sp>
          <p:nvSpPr>
            <p:cNvPr id="62" name="正方形/長方形 61"/>
            <p:cNvSpPr/>
            <p:nvPr/>
          </p:nvSpPr>
          <p:spPr>
            <a:xfrm>
              <a:off x="4679370" y="4506814"/>
              <a:ext cx="32349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緑は</a:t>
              </a:r>
              <a:r>
                <a:rPr lang="ja-JP" altLang="en-US" b="1" dirty="0" smtClean="0">
                  <a:solidFill>
                    <a:srgbClr val="FF0000"/>
                  </a:solidFill>
                </a:rPr>
                <a:t>全</a:t>
              </a:r>
              <a:r>
                <a:rPr lang="ja-JP" altLang="en-US" b="1" dirty="0">
                  <a:solidFill>
                    <a:srgbClr val="FF0000"/>
                  </a:solidFill>
                </a:rPr>
                <a:t>写</a:t>
              </a:r>
              <a:r>
                <a:rPr lang="ja-JP" altLang="en-US" dirty="0" smtClean="0"/>
                <a:t>である：</a:t>
              </a:r>
              <a:endParaRPr lang="en-US" altLang="ja-JP" dirty="0"/>
            </a:p>
            <a:p>
              <a:r>
                <a:rPr lang="ja-JP" altLang="en-US" dirty="0" smtClean="0"/>
                <a:t>　像</a:t>
              </a:r>
              <a:r>
                <a:rPr lang="ja-JP" altLang="en-US" dirty="0"/>
                <a:t>が</a:t>
              </a:r>
              <a:r>
                <a:rPr lang="en-US" altLang="ja-JP" dirty="0"/>
                <a:t>y</a:t>
              </a:r>
              <a:r>
                <a:rPr lang="ja-JP" altLang="en-US" dirty="0" smtClean="0"/>
                <a:t>のすべてと対応する</a:t>
              </a:r>
              <a:endParaRPr lang="ja-JP" altLang="en-US" dirty="0"/>
            </a:p>
          </p:txBody>
        </p:sp>
      </p:grp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55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7"/>
    </mc:Choice>
    <mc:Fallback xmlns="">
      <p:transition spd="slow" advTm="111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/>
      <p:bldP spid="105" grpId="0"/>
      <p:bldP spid="106" grpId="0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3328" y="182395"/>
            <a:ext cx="10515600" cy="87614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逆写像を持つ場合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82280" y="1712731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2000" dirty="0" smtClean="0"/>
          </a:p>
          <a:p>
            <a:endParaRPr lang="en-US" altLang="ja-JP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正方形/長方形 64"/>
              <p:cNvSpPr/>
              <p:nvPr/>
            </p:nvSpPr>
            <p:spPr>
              <a:xfrm>
                <a:off x="2922979" y="4779019"/>
                <a:ext cx="6296297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このとき、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逆写像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-1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: y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[0,1]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x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[0,1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] 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が存在する。</a:t>
                </a:r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正方形/長方形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979" y="4779019"/>
                <a:ext cx="6296297" cy="5484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グループ化 10"/>
          <p:cNvGrpSpPr/>
          <p:nvPr/>
        </p:nvGrpSpPr>
        <p:grpSpPr>
          <a:xfrm>
            <a:off x="2039193" y="1318171"/>
            <a:ext cx="6975628" cy="2960084"/>
            <a:chOff x="2039193" y="1318171"/>
            <a:chExt cx="6975628" cy="2960084"/>
          </a:xfrm>
        </p:grpSpPr>
        <p:grpSp>
          <p:nvGrpSpPr>
            <p:cNvPr id="81" name="グループ化 80"/>
            <p:cNvGrpSpPr/>
            <p:nvPr/>
          </p:nvGrpSpPr>
          <p:grpSpPr>
            <a:xfrm>
              <a:off x="2039193" y="1502837"/>
              <a:ext cx="2978519" cy="2775418"/>
              <a:chOff x="1316379" y="2182109"/>
              <a:chExt cx="2978519" cy="2775418"/>
            </a:xfrm>
          </p:grpSpPr>
          <p:sp>
            <p:nvSpPr>
              <p:cNvPr id="3" name="正方形/長方形 2"/>
              <p:cNvSpPr/>
              <p:nvPr/>
            </p:nvSpPr>
            <p:spPr>
              <a:xfrm>
                <a:off x="1489165" y="2342607"/>
                <a:ext cx="2229395" cy="199426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3" name="グループ化 22"/>
              <p:cNvGrpSpPr/>
              <p:nvPr/>
            </p:nvGrpSpPr>
            <p:grpSpPr>
              <a:xfrm>
                <a:off x="1316379" y="2342607"/>
                <a:ext cx="2649281" cy="2614920"/>
                <a:chOff x="1332712" y="2417241"/>
                <a:chExt cx="2649281" cy="2614920"/>
              </a:xfrm>
            </p:grpSpPr>
            <p:grpSp>
              <p:nvGrpSpPr>
                <p:cNvPr id="20" name="グループ化 19"/>
                <p:cNvGrpSpPr/>
                <p:nvPr/>
              </p:nvGrpSpPr>
              <p:grpSpPr>
                <a:xfrm>
                  <a:off x="1441267" y="2417241"/>
                  <a:ext cx="2540726" cy="2614920"/>
                  <a:chOff x="1441267" y="2417241"/>
                  <a:chExt cx="2540726" cy="2614920"/>
                </a:xfrm>
              </p:grpSpPr>
              <p:cxnSp>
                <p:nvCxnSpPr>
                  <p:cNvPr id="17" name="直線矢印コネクタ 16"/>
                  <p:cNvCxnSpPr/>
                  <p:nvPr/>
                </p:nvCxnSpPr>
                <p:spPr>
                  <a:xfrm>
                    <a:off x="1441267" y="4627995"/>
                    <a:ext cx="2325189" cy="34834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正方形/長方形 17"/>
                  <p:cNvSpPr/>
                  <p:nvPr/>
                </p:nvSpPr>
                <p:spPr>
                  <a:xfrm>
                    <a:off x="2455423" y="4662829"/>
                    <a:ext cx="29687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dirty="0"/>
                      <a:t>x</a:t>
                    </a:r>
                    <a:endParaRPr lang="ja-JP" altLang="en-US" dirty="0"/>
                  </a:p>
                </p:txBody>
              </p:sp>
              <p:cxnSp>
                <p:nvCxnSpPr>
                  <p:cNvPr id="73" name="直線矢印コネクタ 72"/>
                  <p:cNvCxnSpPr/>
                  <p:nvPr/>
                </p:nvCxnSpPr>
                <p:spPr>
                  <a:xfrm flipH="1" flipV="1">
                    <a:off x="3961313" y="2417241"/>
                    <a:ext cx="20680" cy="199304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正方形/長方形 35"/>
                <p:cNvSpPr/>
                <p:nvPr/>
              </p:nvSpPr>
              <p:spPr>
                <a:xfrm>
                  <a:off x="1332712" y="4662829"/>
                  <a:ext cx="3129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0</a:t>
                  </a:r>
                  <a:endParaRPr lang="ja-JP" altLang="en-US" dirty="0"/>
                </a:p>
              </p:txBody>
            </p:sp>
            <p:sp>
              <p:nvSpPr>
                <p:cNvPr id="37" name="正方形/長方形 36"/>
                <p:cNvSpPr/>
                <p:nvPr/>
              </p:nvSpPr>
              <p:spPr>
                <a:xfrm>
                  <a:off x="3562104" y="4662829"/>
                  <a:ext cx="3129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1</a:t>
                  </a:r>
                  <a:endParaRPr lang="ja-JP" altLang="en-US" dirty="0"/>
                </a:p>
              </p:txBody>
            </p:sp>
          </p:grpSp>
          <p:sp>
            <p:nvSpPr>
              <p:cNvPr id="80" name="正方形/長方形 79"/>
              <p:cNvSpPr/>
              <p:nvPr/>
            </p:nvSpPr>
            <p:spPr>
              <a:xfrm>
                <a:off x="3981992" y="2182109"/>
                <a:ext cx="312906" cy="2308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1</a:t>
                </a:r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y</a:t>
                </a:r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0</a:t>
                </a:r>
              </a:p>
            </p:txBody>
          </p:sp>
        </p:grpSp>
        <p:sp>
          <p:nvSpPr>
            <p:cNvPr id="4" name="正方形/長方形 3"/>
            <p:cNvSpPr/>
            <p:nvPr/>
          </p:nvSpPr>
          <p:spPr>
            <a:xfrm>
              <a:off x="5367669" y="1318171"/>
              <a:ext cx="36471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単写かつ全写となる連続写像は、</a:t>
              </a:r>
              <a:endParaRPr lang="en-US" altLang="ja-JP" b="1" dirty="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213066" y="1681149"/>
            <a:ext cx="7372424" cy="1968137"/>
            <a:chOff x="2213066" y="1681149"/>
            <a:chExt cx="7372424" cy="1968137"/>
          </a:xfrm>
        </p:grpSpPr>
        <p:sp>
          <p:nvSpPr>
            <p:cNvPr id="9" name="フリーフォーム 8"/>
            <p:cNvSpPr/>
            <p:nvPr/>
          </p:nvSpPr>
          <p:spPr>
            <a:xfrm>
              <a:off x="2213066" y="1681149"/>
              <a:ext cx="2264229" cy="1968137"/>
            </a:xfrm>
            <a:custGeom>
              <a:avLst/>
              <a:gdLst>
                <a:gd name="connsiteX0" fmla="*/ 0 w 4143103"/>
                <a:gd name="connsiteY0" fmla="*/ 1271451 h 1271451"/>
                <a:gd name="connsiteX1" fmla="*/ 182880 w 4143103"/>
                <a:gd name="connsiteY1" fmla="*/ 748937 h 1271451"/>
                <a:gd name="connsiteX2" fmla="*/ 896983 w 4143103"/>
                <a:gd name="connsiteY2" fmla="*/ 330925 h 1271451"/>
                <a:gd name="connsiteX3" fmla="*/ 2525486 w 4143103"/>
                <a:gd name="connsiteY3" fmla="*/ 357051 h 1271451"/>
                <a:gd name="connsiteX4" fmla="*/ 3666309 w 4143103"/>
                <a:gd name="connsiteY4" fmla="*/ 313508 h 1271451"/>
                <a:gd name="connsiteX5" fmla="*/ 4119155 w 4143103"/>
                <a:gd name="connsiteY5" fmla="*/ 139337 h 1271451"/>
                <a:gd name="connsiteX6" fmla="*/ 4084320 w 4143103"/>
                <a:gd name="connsiteY6" fmla="*/ 139337 h 1271451"/>
                <a:gd name="connsiteX7" fmla="*/ 3396343 w 4143103"/>
                <a:gd name="connsiteY7" fmla="*/ 0 h 1271451"/>
                <a:gd name="connsiteX0" fmla="*/ 0 w 4465320"/>
                <a:gd name="connsiteY0" fmla="*/ 1611085 h 1611085"/>
                <a:gd name="connsiteX1" fmla="*/ 505097 w 4465320"/>
                <a:gd name="connsiteY1" fmla="*/ 748937 h 1611085"/>
                <a:gd name="connsiteX2" fmla="*/ 1219200 w 4465320"/>
                <a:gd name="connsiteY2" fmla="*/ 330925 h 1611085"/>
                <a:gd name="connsiteX3" fmla="*/ 2847703 w 4465320"/>
                <a:gd name="connsiteY3" fmla="*/ 357051 h 1611085"/>
                <a:gd name="connsiteX4" fmla="*/ 3988526 w 4465320"/>
                <a:gd name="connsiteY4" fmla="*/ 313508 h 1611085"/>
                <a:gd name="connsiteX5" fmla="*/ 4441372 w 4465320"/>
                <a:gd name="connsiteY5" fmla="*/ 139337 h 1611085"/>
                <a:gd name="connsiteX6" fmla="*/ 4406537 w 4465320"/>
                <a:gd name="connsiteY6" fmla="*/ 139337 h 1611085"/>
                <a:gd name="connsiteX7" fmla="*/ 3718560 w 4465320"/>
                <a:gd name="connsiteY7" fmla="*/ 0 h 1611085"/>
                <a:gd name="connsiteX0" fmla="*/ 0 w 4591886"/>
                <a:gd name="connsiteY0" fmla="*/ 2011679 h 2011679"/>
                <a:gd name="connsiteX1" fmla="*/ 505097 w 4591886"/>
                <a:gd name="connsiteY1" fmla="*/ 1149531 h 2011679"/>
                <a:gd name="connsiteX2" fmla="*/ 1219200 w 4591886"/>
                <a:gd name="connsiteY2" fmla="*/ 731519 h 2011679"/>
                <a:gd name="connsiteX3" fmla="*/ 2847703 w 4591886"/>
                <a:gd name="connsiteY3" fmla="*/ 757645 h 2011679"/>
                <a:gd name="connsiteX4" fmla="*/ 3988526 w 4591886"/>
                <a:gd name="connsiteY4" fmla="*/ 714102 h 2011679"/>
                <a:gd name="connsiteX5" fmla="*/ 4441372 w 4591886"/>
                <a:gd name="connsiteY5" fmla="*/ 539931 h 2011679"/>
                <a:gd name="connsiteX6" fmla="*/ 4406537 w 4591886"/>
                <a:gd name="connsiteY6" fmla="*/ 539931 h 2011679"/>
                <a:gd name="connsiteX7" fmla="*/ 2316480 w 4591886"/>
                <a:gd name="connsiteY7" fmla="*/ 0 h 2011679"/>
                <a:gd name="connsiteX0" fmla="*/ 0 w 4566872"/>
                <a:gd name="connsiteY0" fmla="*/ 2011679 h 2011679"/>
                <a:gd name="connsiteX1" fmla="*/ 505097 w 4566872"/>
                <a:gd name="connsiteY1" fmla="*/ 1149531 h 2011679"/>
                <a:gd name="connsiteX2" fmla="*/ 1219200 w 4566872"/>
                <a:gd name="connsiteY2" fmla="*/ 731519 h 2011679"/>
                <a:gd name="connsiteX3" fmla="*/ 2847703 w 4566872"/>
                <a:gd name="connsiteY3" fmla="*/ 757645 h 2011679"/>
                <a:gd name="connsiteX4" fmla="*/ 3988526 w 4566872"/>
                <a:gd name="connsiteY4" fmla="*/ 714102 h 2011679"/>
                <a:gd name="connsiteX5" fmla="*/ 4441372 w 4566872"/>
                <a:gd name="connsiteY5" fmla="*/ 539931 h 2011679"/>
                <a:gd name="connsiteX6" fmla="*/ 1733005 w 4566872"/>
                <a:gd name="connsiteY6" fmla="*/ 78376 h 2011679"/>
                <a:gd name="connsiteX7" fmla="*/ 2316480 w 4566872"/>
                <a:gd name="connsiteY7" fmla="*/ 0 h 2011679"/>
                <a:gd name="connsiteX0" fmla="*/ 0 w 4030397"/>
                <a:gd name="connsiteY0" fmla="*/ 2011679 h 2011679"/>
                <a:gd name="connsiteX1" fmla="*/ 505097 w 4030397"/>
                <a:gd name="connsiteY1" fmla="*/ 1149531 h 2011679"/>
                <a:gd name="connsiteX2" fmla="*/ 1219200 w 4030397"/>
                <a:gd name="connsiteY2" fmla="*/ 731519 h 2011679"/>
                <a:gd name="connsiteX3" fmla="*/ 2847703 w 4030397"/>
                <a:gd name="connsiteY3" fmla="*/ 757645 h 2011679"/>
                <a:gd name="connsiteX4" fmla="*/ 3988526 w 4030397"/>
                <a:gd name="connsiteY4" fmla="*/ 714102 h 2011679"/>
                <a:gd name="connsiteX5" fmla="*/ 1349829 w 4030397"/>
                <a:gd name="connsiteY5" fmla="*/ 444136 h 2011679"/>
                <a:gd name="connsiteX6" fmla="*/ 1733005 w 4030397"/>
                <a:gd name="connsiteY6" fmla="*/ 78376 h 2011679"/>
                <a:gd name="connsiteX7" fmla="*/ 2316480 w 4030397"/>
                <a:gd name="connsiteY7" fmla="*/ 0 h 2011679"/>
                <a:gd name="connsiteX0" fmla="*/ 0 w 2847966"/>
                <a:gd name="connsiteY0" fmla="*/ 2011679 h 2011679"/>
                <a:gd name="connsiteX1" fmla="*/ 505097 w 2847966"/>
                <a:gd name="connsiteY1" fmla="*/ 1149531 h 2011679"/>
                <a:gd name="connsiteX2" fmla="*/ 1219200 w 2847966"/>
                <a:gd name="connsiteY2" fmla="*/ 731519 h 2011679"/>
                <a:gd name="connsiteX3" fmla="*/ 2847703 w 2847966"/>
                <a:gd name="connsiteY3" fmla="*/ 757645 h 2011679"/>
                <a:gd name="connsiteX4" fmla="*/ 1349829 w 2847966"/>
                <a:gd name="connsiteY4" fmla="*/ 444136 h 2011679"/>
                <a:gd name="connsiteX5" fmla="*/ 1733005 w 2847966"/>
                <a:gd name="connsiteY5" fmla="*/ 78376 h 2011679"/>
                <a:gd name="connsiteX6" fmla="*/ 2316480 w 2847966"/>
                <a:gd name="connsiteY6" fmla="*/ 0 h 2011679"/>
                <a:gd name="connsiteX0" fmla="*/ 0 w 2316480"/>
                <a:gd name="connsiteY0" fmla="*/ 2011679 h 2011679"/>
                <a:gd name="connsiteX1" fmla="*/ 505097 w 2316480"/>
                <a:gd name="connsiteY1" fmla="*/ 1149531 h 2011679"/>
                <a:gd name="connsiteX2" fmla="*/ 1219200 w 2316480"/>
                <a:gd name="connsiteY2" fmla="*/ 731519 h 2011679"/>
                <a:gd name="connsiteX3" fmla="*/ 1349829 w 2316480"/>
                <a:gd name="connsiteY3" fmla="*/ 444136 h 2011679"/>
                <a:gd name="connsiteX4" fmla="*/ 1733005 w 2316480"/>
                <a:gd name="connsiteY4" fmla="*/ 78376 h 2011679"/>
                <a:gd name="connsiteX5" fmla="*/ 2316480 w 2316480"/>
                <a:gd name="connsiteY5" fmla="*/ 0 h 2011679"/>
                <a:gd name="connsiteX0" fmla="*/ 0 w 2316480"/>
                <a:gd name="connsiteY0" fmla="*/ 2011679 h 2011679"/>
                <a:gd name="connsiteX1" fmla="*/ 505097 w 2316480"/>
                <a:gd name="connsiteY1" fmla="*/ 1149531 h 2011679"/>
                <a:gd name="connsiteX2" fmla="*/ 1219200 w 2316480"/>
                <a:gd name="connsiteY2" fmla="*/ 731519 h 2011679"/>
                <a:gd name="connsiteX3" fmla="*/ 1733005 w 2316480"/>
                <a:gd name="connsiteY3" fmla="*/ 78376 h 2011679"/>
                <a:gd name="connsiteX4" fmla="*/ 2316480 w 2316480"/>
                <a:gd name="connsiteY4" fmla="*/ 0 h 2011679"/>
                <a:gd name="connsiteX0" fmla="*/ 0 w 2264229"/>
                <a:gd name="connsiteY0" fmla="*/ 1968137 h 1968137"/>
                <a:gd name="connsiteX1" fmla="*/ 452846 w 2264229"/>
                <a:gd name="connsiteY1" fmla="*/ 1149531 h 1968137"/>
                <a:gd name="connsiteX2" fmla="*/ 1166949 w 2264229"/>
                <a:gd name="connsiteY2" fmla="*/ 73151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66949 w 2264229"/>
                <a:gd name="connsiteY2" fmla="*/ 73151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40824 w 2264229"/>
                <a:gd name="connsiteY2" fmla="*/ 67055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40824 w 2264229"/>
                <a:gd name="connsiteY2" fmla="*/ 670559 h 1968137"/>
                <a:gd name="connsiteX3" fmla="*/ 1672046 w 2264229"/>
                <a:gd name="connsiteY3" fmla="*/ 165462 h 1968137"/>
                <a:gd name="connsiteX4" fmla="*/ 2264229 w 2264229"/>
                <a:gd name="connsiteY4" fmla="*/ 0 h 19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229" h="1968137">
                  <a:moveTo>
                    <a:pt x="0" y="1968137"/>
                  </a:moveTo>
                  <a:cubicBezTo>
                    <a:pt x="16691" y="1785257"/>
                    <a:pt x="532675" y="1627051"/>
                    <a:pt x="722812" y="1410788"/>
                  </a:cubicBezTo>
                  <a:cubicBezTo>
                    <a:pt x="912949" y="1194525"/>
                    <a:pt x="982618" y="878113"/>
                    <a:pt x="1140824" y="670559"/>
                  </a:cubicBezTo>
                  <a:cubicBezTo>
                    <a:pt x="1299030" y="463005"/>
                    <a:pt x="1484812" y="277222"/>
                    <a:pt x="1672046" y="165462"/>
                  </a:cubicBezTo>
                  <a:cubicBezTo>
                    <a:pt x="1859280" y="53702"/>
                    <a:pt x="2069737" y="26125"/>
                    <a:pt x="2264229" y="0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5367669" y="1854789"/>
              <a:ext cx="42178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(0,0)</a:t>
              </a:r>
              <a:r>
                <a:rPr lang="ja-JP" altLang="en-US" dirty="0"/>
                <a:t>と</a:t>
              </a:r>
              <a:r>
                <a:rPr lang="en-US" altLang="ja-JP" dirty="0"/>
                <a:t>(1,1)</a:t>
              </a:r>
              <a:r>
                <a:rPr lang="ja-JP" altLang="en-US" dirty="0"/>
                <a:t>を結ぶ単調増加関数（青）</a:t>
              </a:r>
              <a:endParaRPr lang="en-US" altLang="ja-JP" dirty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229399" y="1672838"/>
            <a:ext cx="9234270" cy="2221410"/>
            <a:chOff x="2229399" y="1672838"/>
            <a:chExt cx="9234270" cy="2221410"/>
          </a:xfrm>
        </p:grpSpPr>
        <p:sp>
          <p:nvSpPr>
            <p:cNvPr id="64" name="フリーフォーム 63"/>
            <p:cNvSpPr/>
            <p:nvPr/>
          </p:nvSpPr>
          <p:spPr>
            <a:xfrm flipV="1">
              <a:off x="2229399" y="1672838"/>
              <a:ext cx="2211976" cy="1976448"/>
            </a:xfrm>
            <a:custGeom>
              <a:avLst/>
              <a:gdLst>
                <a:gd name="connsiteX0" fmla="*/ 0 w 4143103"/>
                <a:gd name="connsiteY0" fmla="*/ 1271451 h 1271451"/>
                <a:gd name="connsiteX1" fmla="*/ 182880 w 4143103"/>
                <a:gd name="connsiteY1" fmla="*/ 748937 h 1271451"/>
                <a:gd name="connsiteX2" fmla="*/ 896983 w 4143103"/>
                <a:gd name="connsiteY2" fmla="*/ 330925 h 1271451"/>
                <a:gd name="connsiteX3" fmla="*/ 2525486 w 4143103"/>
                <a:gd name="connsiteY3" fmla="*/ 357051 h 1271451"/>
                <a:gd name="connsiteX4" fmla="*/ 3666309 w 4143103"/>
                <a:gd name="connsiteY4" fmla="*/ 313508 h 1271451"/>
                <a:gd name="connsiteX5" fmla="*/ 4119155 w 4143103"/>
                <a:gd name="connsiteY5" fmla="*/ 139337 h 1271451"/>
                <a:gd name="connsiteX6" fmla="*/ 4084320 w 4143103"/>
                <a:gd name="connsiteY6" fmla="*/ 139337 h 1271451"/>
                <a:gd name="connsiteX7" fmla="*/ 3396343 w 4143103"/>
                <a:gd name="connsiteY7" fmla="*/ 0 h 1271451"/>
                <a:gd name="connsiteX0" fmla="*/ 0 w 4465320"/>
                <a:gd name="connsiteY0" fmla="*/ 1611085 h 1611085"/>
                <a:gd name="connsiteX1" fmla="*/ 505097 w 4465320"/>
                <a:gd name="connsiteY1" fmla="*/ 748937 h 1611085"/>
                <a:gd name="connsiteX2" fmla="*/ 1219200 w 4465320"/>
                <a:gd name="connsiteY2" fmla="*/ 330925 h 1611085"/>
                <a:gd name="connsiteX3" fmla="*/ 2847703 w 4465320"/>
                <a:gd name="connsiteY3" fmla="*/ 357051 h 1611085"/>
                <a:gd name="connsiteX4" fmla="*/ 3988526 w 4465320"/>
                <a:gd name="connsiteY4" fmla="*/ 313508 h 1611085"/>
                <a:gd name="connsiteX5" fmla="*/ 4441372 w 4465320"/>
                <a:gd name="connsiteY5" fmla="*/ 139337 h 1611085"/>
                <a:gd name="connsiteX6" fmla="*/ 4406537 w 4465320"/>
                <a:gd name="connsiteY6" fmla="*/ 139337 h 1611085"/>
                <a:gd name="connsiteX7" fmla="*/ 3718560 w 4465320"/>
                <a:gd name="connsiteY7" fmla="*/ 0 h 1611085"/>
                <a:gd name="connsiteX0" fmla="*/ 0 w 4591886"/>
                <a:gd name="connsiteY0" fmla="*/ 2011679 h 2011679"/>
                <a:gd name="connsiteX1" fmla="*/ 505097 w 4591886"/>
                <a:gd name="connsiteY1" fmla="*/ 1149531 h 2011679"/>
                <a:gd name="connsiteX2" fmla="*/ 1219200 w 4591886"/>
                <a:gd name="connsiteY2" fmla="*/ 731519 h 2011679"/>
                <a:gd name="connsiteX3" fmla="*/ 2847703 w 4591886"/>
                <a:gd name="connsiteY3" fmla="*/ 757645 h 2011679"/>
                <a:gd name="connsiteX4" fmla="*/ 3988526 w 4591886"/>
                <a:gd name="connsiteY4" fmla="*/ 714102 h 2011679"/>
                <a:gd name="connsiteX5" fmla="*/ 4441372 w 4591886"/>
                <a:gd name="connsiteY5" fmla="*/ 539931 h 2011679"/>
                <a:gd name="connsiteX6" fmla="*/ 4406537 w 4591886"/>
                <a:gd name="connsiteY6" fmla="*/ 539931 h 2011679"/>
                <a:gd name="connsiteX7" fmla="*/ 2316480 w 4591886"/>
                <a:gd name="connsiteY7" fmla="*/ 0 h 2011679"/>
                <a:gd name="connsiteX0" fmla="*/ 0 w 4566872"/>
                <a:gd name="connsiteY0" fmla="*/ 2011679 h 2011679"/>
                <a:gd name="connsiteX1" fmla="*/ 505097 w 4566872"/>
                <a:gd name="connsiteY1" fmla="*/ 1149531 h 2011679"/>
                <a:gd name="connsiteX2" fmla="*/ 1219200 w 4566872"/>
                <a:gd name="connsiteY2" fmla="*/ 731519 h 2011679"/>
                <a:gd name="connsiteX3" fmla="*/ 2847703 w 4566872"/>
                <a:gd name="connsiteY3" fmla="*/ 757645 h 2011679"/>
                <a:gd name="connsiteX4" fmla="*/ 3988526 w 4566872"/>
                <a:gd name="connsiteY4" fmla="*/ 714102 h 2011679"/>
                <a:gd name="connsiteX5" fmla="*/ 4441372 w 4566872"/>
                <a:gd name="connsiteY5" fmla="*/ 539931 h 2011679"/>
                <a:gd name="connsiteX6" fmla="*/ 1733005 w 4566872"/>
                <a:gd name="connsiteY6" fmla="*/ 78376 h 2011679"/>
                <a:gd name="connsiteX7" fmla="*/ 2316480 w 4566872"/>
                <a:gd name="connsiteY7" fmla="*/ 0 h 2011679"/>
                <a:gd name="connsiteX0" fmla="*/ 0 w 4030397"/>
                <a:gd name="connsiteY0" fmla="*/ 2011679 h 2011679"/>
                <a:gd name="connsiteX1" fmla="*/ 505097 w 4030397"/>
                <a:gd name="connsiteY1" fmla="*/ 1149531 h 2011679"/>
                <a:gd name="connsiteX2" fmla="*/ 1219200 w 4030397"/>
                <a:gd name="connsiteY2" fmla="*/ 731519 h 2011679"/>
                <a:gd name="connsiteX3" fmla="*/ 2847703 w 4030397"/>
                <a:gd name="connsiteY3" fmla="*/ 757645 h 2011679"/>
                <a:gd name="connsiteX4" fmla="*/ 3988526 w 4030397"/>
                <a:gd name="connsiteY4" fmla="*/ 714102 h 2011679"/>
                <a:gd name="connsiteX5" fmla="*/ 1349829 w 4030397"/>
                <a:gd name="connsiteY5" fmla="*/ 444136 h 2011679"/>
                <a:gd name="connsiteX6" fmla="*/ 1733005 w 4030397"/>
                <a:gd name="connsiteY6" fmla="*/ 78376 h 2011679"/>
                <a:gd name="connsiteX7" fmla="*/ 2316480 w 4030397"/>
                <a:gd name="connsiteY7" fmla="*/ 0 h 2011679"/>
                <a:gd name="connsiteX0" fmla="*/ 0 w 2847966"/>
                <a:gd name="connsiteY0" fmla="*/ 2011679 h 2011679"/>
                <a:gd name="connsiteX1" fmla="*/ 505097 w 2847966"/>
                <a:gd name="connsiteY1" fmla="*/ 1149531 h 2011679"/>
                <a:gd name="connsiteX2" fmla="*/ 1219200 w 2847966"/>
                <a:gd name="connsiteY2" fmla="*/ 731519 h 2011679"/>
                <a:gd name="connsiteX3" fmla="*/ 2847703 w 2847966"/>
                <a:gd name="connsiteY3" fmla="*/ 757645 h 2011679"/>
                <a:gd name="connsiteX4" fmla="*/ 1349829 w 2847966"/>
                <a:gd name="connsiteY4" fmla="*/ 444136 h 2011679"/>
                <a:gd name="connsiteX5" fmla="*/ 1733005 w 2847966"/>
                <a:gd name="connsiteY5" fmla="*/ 78376 h 2011679"/>
                <a:gd name="connsiteX6" fmla="*/ 2316480 w 2847966"/>
                <a:gd name="connsiteY6" fmla="*/ 0 h 2011679"/>
                <a:gd name="connsiteX0" fmla="*/ 0 w 2316480"/>
                <a:gd name="connsiteY0" fmla="*/ 2011679 h 2011679"/>
                <a:gd name="connsiteX1" fmla="*/ 505097 w 2316480"/>
                <a:gd name="connsiteY1" fmla="*/ 1149531 h 2011679"/>
                <a:gd name="connsiteX2" fmla="*/ 1219200 w 2316480"/>
                <a:gd name="connsiteY2" fmla="*/ 731519 h 2011679"/>
                <a:gd name="connsiteX3" fmla="*/ 1349829 w 2316480"/>
                <a:gd name="connsiteY3" fmla="*/ 444136 h 2011679"/>
                <a:gd name="connsiteX4" fmla="*/ 1733005 w 2316480"/>
                <a:gd name="connsiteY4" fmla="*/ 78376 h 2011679"/>
                <a:gd name="connsiteX5" fmla="*/ 2316480 w 2316480"/>
                <a:gd name="connsiteY5" fmla="*/ 0 h 2011679"/>
                <a:gd name="connsiteX0" fmla="*/ 0 w 2316480"/>
                <a:gd name="connsiteY0" fmla="*/ 2011679 h 2011679"/>
                <a:gd name="connsiteX1" fmla="*/ 505097 w 2316480"/>
                <a:gd name="connsiteY1" fmla="*/ 1149531 h 2011679"/>
                <a:gd name="connsiteX2" fmla="*/ 1219200 w 2316480"/>
                <a:gd name="connsiteY2" fmla="*/ 731519 h 2011679"/>
                <a:gd name="connsiteX3" fmla="*/ 1733005 w 2316480"/>
                <a:gd name="connsiteY3" fmla="*/ 78376 h 2011679"/>
                <a:gd name="connsiteX4" fmla="*/ 2316480 w 2316480"/>
                <a:gd name="connsiteY4" fmla="*/ 0 h 2011679"/>
                <a:gd name="connsiteX0" fmla="*/ 0 w 2264229"/>
                <a:gd name="connsiteY0" fmla="*/ 1968137 h 1968137"/>
                <a:gd name="connsiteX1" fmla="*/ 452846 w 2264229"/>
                <a:gd name="connsiteY1" fmla="*/ 1149531 h 1968137"/>
                <a:gd name="connsiteX2" fmla="*/ 1166949 w 2264229"/>
                <a:gd name="connsiteY2" fmla="*/ 73151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66949 w 2264229"/>
                <a:gd name="connsiteY2" fmla="*/ 73151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40824 w 2264229"/>
                <a:gd name="connsiteY2" fmla="*/ 67055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40824 w 2264229"/>
                <a:gd name="connsiteY2" fmla="*/ 670559 h 1968137"/>
                <a:gd name="connsiteX3" fmla="*/ 1672046 w 2264229"/>
                <a:gd name="connsiteY3" fmla="*/ 165462 h 1968137"/>
                <a:gd name="connsiteX4" fmla="*/ 2264229 w 2264229"/>
                <a:gd name="connsiteY4" fmla="*/ 0 h 19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229" h="1968137">
                  <a:moveTo>
                    <a:pt x="0" y="1968137"/>
                  </a:moveTo>
                  <a:cubicBezTo>
                    <a:pt x="16691" y="1785257"/>
                    <a:pt x="532675" y="1627051"/>
                    <a:pt x="722812" y="1410788"/>
                  </a:cubicBezTo>
                  <a:cubicBezTo>
                    <a:pt x="912949" y="1194525"/>
                    <a:pt x="982618" y="878113"/>
                    <a:pt x="1140824" y="670559"/>
                  </a:cubicBezTo>
                  <a:cubicBezTo>
                    <a:pt x="1299030" y="463005"/>
                    <a:pt x="1484812" y="277222"/>
                    <a:pt x="1672046" y="165462"/>
                  </a:cubicBezTo>
                  <a:cubicBezTo>
                    <a:pt x="1859280" y="53702"/>
                    <a:pt x="2069737" y="26125"/>
                    <a:pt x="226422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367669" y="2416920"/>
              <a:ext cx="6096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 dirty="0"/>
                <a:t>もしくは</a:t>
              </a:r>
              <a:endParaRPr lang="en-US" altLang="ja-JP" dirty="0"/>
            </a:p>
            <a:p>
              <a:endParaRPr lang="en-US" altLang="ja-JP" dirty="0"/>
            </a:p>
            <a:p>
              <a:r>
                <a:rPr lang="en-US" altLang="ja-JP" dirty="0"/>
                <a:t>(0,1)</a:t>
              </a:r>
              <a:r>
                <a:rPr lang="ja-JP" altLang="en-US" dirty="0"/>
                <a:t>と</a:t>
              </a:r>
              <a:r>
                <a:rPr lang="en-US" altLang="ja-JP" dirty="0"/>
                <a:t>(1,0)</a:t>
              </a:r>
              <a:r>
                <a:rPr lang="ja-JP" altLang="en-US" dirty="0"/>
                <a:t>を結ぶ</a:t>
              </a:r>
              <a:r>
                <a:rPr lang="ja-JP" altLang="en-US" dirty="0" smtClean="0"/>
                <a:t>単調</a:t>
              </a:r>
              <a:r>
                <a:rPr lang="ja-JP" altLang="en-US" dirty="0"/>
                <a:t>減少</a:t>
              </a:r>
              <a:r>
                <a:rPr lang="ja-JP" altLang="en-US" dirty="0" smtClean="0"/>
                <a:t>関数</a:t>
              </a:r>
              <a:r>
                <a:rPr lang="ja-JP" altLang="en-US" dirty="0"/>
                <a:t>（赤</a:t>
              </a:r>
              <a:r>
                <a:rPr lang="ja-JP" altLang="en-US" dirty="0" smtClean="0"/>
                <a:t>）</a:t>
              </a:r>
              <a:endParaRPr lang="en-US" altLang="ja-JP" dirty="0" smtClean="0"/>
            </a:p>
            <a:p>
              <a:endParaRPr lang="en-US" altLang="ja-JP" dirty="0"/>
            </a:p>
            <a:p>
              <a:r>
                <a:rPr lang="ja-JP" altLang="en-US" dirty="0"/>
                <a:t>に限られる。これを</a:t>
              </a:r>
              <a:r>
                <a:rPr lang="ja-JP" altLang="en-US" b="1" dirty="0">
                  <a:solidFill>
                    <a:srgbClr val="FF0000"/>
                  </a:solidFill>
                </a:rPr>
                <a:t>同型写像</a:t>
              </a:r>
              <a:r>
                <a:rPr lang="ja-JP" altLang="en-US" dirty="0"/>
                <a:t>という</a:t>
              </a:r>
              <a:r>
                <a:rPr lang="ja-JP" altLang="en-US" dirty="0" smtClean="0"/>
                <a:t>。</a:t>
              </a:r>
              <a:endParaRPr lang="en-US" altLang="ja-JP" dirty="0"/>
            </a:p>
          </p:txBody>
        </p:sp>
      </p:grp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1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0"/>
    </mc:Choice>
    <mc:Fallback xmlns="">
      <p:transition spd="slow" advTm="4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579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線形写像とは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37600" y="1342540"/>
                <a:ext cx="5964091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線形空間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から</a:t>
                </a:r>
                <a:r>
                  <a:rPr lang="ja-JP" altLang="en-US" dirty="0"/>
                  <a:t>線形</a:t>
                </a:r>
                <a:r>
                  <a:rPr lang="ja-JP" altLang="en-US" dirty="0" smtClean="0"/>
                  <a:t>空間</a:t>
                </a:r>
                <a:r>
                  <a:rPr lang="en-US" altLang="ja-JP" dirty="0" smtClean="0"/>
                  <a:t>Y</a:t>
                </a:r>
                <a:r>
                  <a:rPr lang="ja-JP" altLang="en-US" dirty="0" err="1" smtClean="0"/>
                  <a:t>への</a:t>
                </a:r>
                <a:r>
                  <a:rPr lang="ja-JP" altLang="en-US" dirty="0" smtClean="0"/>
                  <a:t>写像ｆ</a:t>
                </a:r>
                <a:r>
                  <a:rPr lang="en-US" altLang="ja-JP" dirty="0"/>
                  <a:t>:x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X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y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が、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 = y,</a:t>
                </a:r>
                <a:r>
                  <a:rPr lang="ja-JP" altLang="en-US" dirty="0" smtClean="0"/>
                  <a:t> </a:t>
                </a:r>
                <a:r>
                  <a:rPr lang="en-US" altLang="ja-JP" dirty="0" err="1" smtClean="0"/>
                  <a:t>fx</a:t>
                </a:r>
                <a:r>
                  <a:rPr lang="en-US" altLang="ja-JP" dirty="0"/>
                  <a:t>’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= </a:t>
                </a:r>
                <a:r>
                  <a:rPr lang="en-US" altLang="ja-JP" dirty="0" smtClean="0"/>
                  <a:t>y’ </a:t>
                </a:r>
                <a:r>
                  <a:rPr lang="ja-JP" altLang="en-US" dirty="0" smtClean="0"/>
                  <a:t>ならば </a:t>
                </a:r>
                <a:r>
                  <a:rPr lang="en-US" altLang="ja-JP" dirty="0" smtClean="0"/>
                  <a:t>f(</a:t>
                </a:r>
                <a:r>
                  <a:rPr lang="en-US" altLang="ja-JP" dirty="0" err="1" smtClean="0"/>
                  <a:t>ax+bx</a:t>
                </a:r>
                <a:r>
                  <a:rPr lang="en-US" altLang="ja-JP" dirty="0" smtClean="0"/>
                  <a:t>’) </a:t>
                </a:r>
                <a:r>
                  <a:rPr lang="en-US" altLang="ja-JP" dirty="0"/>
                  <a:t>= </a:t>
                </a:r>
                <a:r>
                  <a:rPr lang="en-US" altLang="ja-JP" dirty="0" err="1"/>
                  <a:t>afx+bfx</a:t>
                </a:r>
                <a:r>
                  <a:rPr lang="en-US" altLang="ja-JP" dirty="0"/>
                  <a:t>’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= </a:t>
                </a:r>
                <a:r>
                  <a:rPr lang="en-US" altLang="ja-JP" dirty="0" err="1" smtClean="0"/>
                  <a:t>ay+by</a:t>
                </a:r>
                <a:r>
                  <a:rPr lang="en-US" altLang="ja-JP" dirty="0"/>
                  <a:t>’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を満たすなら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線形</a:t>
                </a:r>
                <a:r>
                  <a:rPr lang="ja-JP" altLang="en-US" dirty="0" smtClean="0"/>
                  <a:t>であるという。</a:t>
                </a:r>
                <a:r>
                  <a:rPr lang="en-US" altLang="ja-JP" dirty="0" smtClean="0"/>
                  <a:t> 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00" y="1342540"/>
                <a:ext cx="5964091" cy="1477328"/>
              </a:xfrm>
              <a:prstGeom prst="rect">
                <a:avLst/>
              </a:prstGeom>
              <a:blipFill>
                <a:blip r:embed="rId5"/>
                <a:stretch>
                  <a:fillRect l="-817" t="-1646" b="-53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028893" y="2837175"/>
                <a:ext cx="10316200" cy="30610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線形空間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と</a:t>
                </a:r>
                <a:r>
                  <a:rPr lang="en-US" altLang="ja-JP" dirty="0"/>
                  <a:t>Y</a:t>
                </a:r>
                <a:r>
                  <a:rPr lang="ja-JP" altLang="en-US" dirty="0" smtClean="0"/>
                  <a:t>の基底を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標準基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{e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,e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,..,e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}</a:t>
                </a:r>
                <a:r>
                  <a:rPr lang="ja-JP" altLang="en-US" dirty="0" smtClean="0"/>
                  <a:t>とすると 、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 = f(x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e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+x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e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+...+</a:t>
                </a:r>
                <a:r>
                  <a:rPr lang="en-US" altLang="ja-JP" dirty="0" err="1" smtClean="0"/>
                  <a:t>x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err="1" smtClean="0"/>
                  <a:t>e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) =</a:t>
                </a:r>
                <a:r>
                  <a:rPr lang="en-US" altLang="ja-JP" dirty="0"/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fe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+x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fe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+..+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x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fe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/>
                  <a:t>= 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[fe</a:t>
                </a:r>
                <a:r>
                  <a:rPr lang="en-US" altLang="ja-JP" b="1" baseline="-25000" dirty="0" smtClean="0">
                    <a:solidFill>
                      <a:srgbClr val="0070C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|</a:t>
                </a:r>
                <a:r>
                  <a:rPr lang="en-US" altLang="ja-JP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fe</a:t>
                </a:r>
                <a:r>
                  <a:rPr lang="en-US" altLang="ja-JP" b="1" baseline="-25000" dirty="0" smtClean="0">
                    <a:solidFill>
                      <a:srgbClr val="0070C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|… |fe</a:t>
                </a:r>
                <a:r>
                  <a:rPr lang="en-US" altLang="ja-JP" b="1" baseline="-25000" dirty="0">
                    <a:solidFill>
                      <a:srgbClr val="0070C0"/>
                    </a:solidFill>
                  </a:rPr>
                  <a:t>n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]</a:t>
                </a:r>
                <a:r>
                  <a:rPr lang="ja-JP" altLang="en-US" b="1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Y </a:t>
                </a:r>
              </a:p>
              <a:p>
                <a:r>
                  <a:rPr lang="en-US" altLang="ja-JP" sz="1600" dirty="0" err="1" smtClean="0"/>
                  <a:t>fe</a:t>
                </a:r>
                <a:r>
                  <a:rPr lang="en-US" altLang="ja-JP" sz="1600" baseline="-25000" dirty="0" err="1" smtClean="0"/>
                  <a:t>j</a:t>
                </a:r>
                <a:r>
                  <a:rPr lang="en-US" altLang="ja-JP" sz="1600" dirty="0" smtClean="0"/>
                  <a:t>=a</a:t>
                </a:r>
                <a:r>
                  <a:rPr lang="en-US" altLang="ja-JP" sz="1600" baseline="-25000" dirty="0" smtClean="0"/>
                  <a:t>1,j</a:t>
                </a:r>
                <a:r>
                  <a:rPr lang="en-US" altLang="ja-JP" sz="1600" dirty="0" smtClean="0"/>
                  <a:t>e</a:t>
                </a:r>
                <a:r>
                  <a:rPr lang="en-US" altLang="ja-JP" sz="1600" baseline="-25000" dirty="0" smtClean="0"/>
                  <a:t>1</a:t>
                </a:r>
                <a:r>
                  <a:rPr lang="en-US" altLang="ja-JP" sz="1600" dirty="0" smtClean="0"/>
                  <a:t>+a</a:t>
                </a:r>
                <a:r>
                  <a:rPr lang="en-US" altLang="ja-JP" sz="1600" baseline="-25000" dirty="0" smtClean="0"/>
                  <a:t>2,j</a:t>
                </a:r>
                <a:r>
                  <a:rPr lang="en-US" altLang="ja-JP" sz="1600" dirty="0" smtClean="0"/>
                  <a:t>e</a:t>
                </a:r>
                <a:r>
                  <a:rPr lang="en-US" altLang="ja-JP" sz="1600" baseline="-25000" dirty="0" smtClean="0"/>
                  <a:t>2</a:t>
                </a:r>
                <a:r>
                  <a:rPr lang="en-US" altLang="ja-JP" sz="1600" dirty="0" smtClean="0"/>
                  <a:t>+..+</a:t>
                </a:r>
                <a:r>
                  <a:rPr lang="en-US" altLang="ja-JP" sz="1600" dirty="0" err="1" smtClean="0"/>
                  <a:t>a</a:t>
                </a:r>
                <a:r>
                  <a:rPr lang="en-US" altLang="ja-JP" sz="1600" baseline="-25000" dirty="0" err="1" smtClean="0"/>
                  <a:t>n,j</a:t>
                </a:r>
                <a:r>
                  <a:rPr lang="en-US" altLang="ja-JP" sz="1600" dirty="0" err="1" smtClean="0"/>
                  <a:t>e</a:t>
                </a:r>
                <a:r>
                  <a:rPr lang="en-US" altLang="ja-JP" sz="1600" baseline="-25000" dirty="0" err="1" smtClean="0"/>
                  <a:t>n</a:t>
                </a:r>
                <a:r>
                  <a:rPr lang="en-US" altLang="ja-JP" sz="1600" dirty="0" smtClean="0"/>
                  <a:t>=</a:t>
                </a:r>
                <a:r>
                  <a:rPr lang="en-US" altLang="ja-JP" sz="1600" dirty="0"/>
                  <a:t>[e</a:t>
                </a:r>
                <a:r>
                  <a:rPr lang="en-US" altLang="ja-JP" sz="1600" baseline="-25000" dirty="0"/>
                  <a:t>1</a:t>
                </a:r>
                <a:r>
                  <a:rPr lang="en-US" altLang="ja-JP" sz="1600" dirty="0"/>
                  <a:t>|…|</a:t>
                </a:r>
                <a:r>
                  <a:rPr lang="en-US" altLang="ja-JP" sz="1600" dirty="0" err="1"/>
                  <a:t>e</a:t>
                </a:r>
                <a:r>
                  <a:rPr lang="en-US" altLang="ja-JP" sz="1600" baseline="-25000" dirty="0" err="1"/>
                  <a:t>n</a:t>
                </a:r>
                <a:r>
                  <a:rPr lang="en-US" altLang="ja-JP" sz="1600" dirty="0"/>
                  <a:t>]</a:t>
                </a:r>
                <a:r>
                  <a:rPr lang="ja-JP" altLang="en-US" sz="16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 smtClean="0"/>
                  <a:t> = [</a:t>
                </a:r>
                <a:r>
                  <a:rPr lang="en-US" altLang="ja-JP" sz="1600" dirty="0"/>
                  <a:t>e</a:t>
                </a:r>
                <a:r>
                  <a:rPr lang="en-US" altLang="ja-JP" sz="1600" baseline="-25000" dirty="0"/>
                  <a:t>1</a:t>
                </a:r>
                <a:r>
                  <a:rPr lang="en-US" altLang="ja-JP" sz="1600" dirty="0"/>
                  <a:t>|…|</a:t>
                </a:r>
                <a:r>
                  <a:rPr lang="en-US" altLang="ja-JP" sz="1600" dirty="0" err="1"/>
                  <a:t>e</a:t>
                </a:r>
                <a:r>
                  <a:rPr lang="en-US" altLang="ja-JP" sz="1600" baseline="-25000" dirty="0" err="1"/>
                  <a:t>n</a:t>
                </a:r>
                <a:r>
                  <a:rPr lang="en-US" altLang="ja-JP" sz="1600" dirty="0" smtClean="0"/>
                  <a:t>] a(j)</a:t>
                </a:r>
                <a:r>
                  <a:rPr lang="ja-JP" altLang="en-US" sz="1600" dirty="0" smtClean="0"/>
                  <a:t>から</a:t>
                </a:r>
                <a:r>
                  <a:rPr lang="en-US" altLang="ja-JP" sz="1600" dirty="0" smtClean="0"/>
                  <a:t>A</a:t>
                </a:r>
                <a:r>
                  <a:rPr lang="en-US" altLang="ja-JP" sz="1600" dirty="0"/>
                  <a:t>= [a(1</a:t>
                </a:r>
                <a:r>
                  <a:rPr lang="en-US" altLang="ja-JP" sz="1600" dirty="0" smtClean="0"/>
                  <a:t>)|a(2)|…|a(n)]</a:t>
                </a:r>
                <a:r>
                  <a:rPr lang="ja-JP" altLang="en-US" sz="1600" dirty="0" smtClean="0"/>
                  <a:t>とすると、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sz="1600" dirty="0" err="1" smtClean="0"/>
                  <a:t>fx</a:t>
                </a:r>
                <a:r>
                  <a:rPr lang="en-US" altLang="ja-JP" sz="1600" dirty="0" smtClean="0"/>
                  <a:t> = </a:t>
                </a:r>
                <a:r>
                  <a:rPr lang="en-US" altLang="ja-JP" sz="1600" b="1" dirty="0">
                    <a:solidFill>
                      <a:srgbClr val="00B0F0"/>
                    </a:solidFill>
                  </a:rPr>
                  <a:t>[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fe</a:t>
                </a:r>
                <a:r>
                  <a:rPr lang="en-US" altLang="ja-JP" sz="1600" b="1" baseline="-25000" dirty="0" smtClean="0">
                    <a:solidFill>
                      <a:srgbClr val="00B0F0"/>
                    </a:solidFill>
                  </a:rPr>
                  <a:t>1</a:t>
                </a:r>
                <a:r>
                  <a:rPr lang="en-US" altLang="ja-JP" sz="1600" b="1" dirty="0">
                    <a:solidFill>
                      <a:srgbClr val="00B0F0"/>
                    </a:solidFill>
                  </a:rPr>
                  <a:t>| 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fe</a:t>
                </a:r>
                <a:r>
                  <a:rPr lang="en-US" altLang="ja-JP" sz="1600" b="1" baseline="-25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n-US" altLang="ja-JP" sz="1600" b="1" dirty="0">
                    <a:solidFill>
                      <a:srgbClr val="00B0F0"/>
                    </a:solidFill>
                  </a:rPr>
                  <a:t>|… |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fe</a:t>
                </a:r>
                <a:r>
                  <a:rPr lang="en-US" altLang="ja-JP" sz="1600" b="1" baseline="-25000" dirty="0" smtClean="0">
                    <a:solidFill>
                      <a:srgbClr val="00B0F0"/>
                    </a:solidFill>
                  </a:rPr>
                  <a:t>3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]</a:t>
                </a:r>
                <a:r>
                  <a:rPr lang="ja-JP" altLang="en-US" sz="16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 smtClean="0"/>
                  <a:t> = 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[e</a:t>
                </a:r>
                <a:r>
                  <a:rPr lang="en-US" altLang="ja-JP" sz="1600" b="1" baseline="-25000" dirty="0" smtClean="0">
                    <a:solidFill>
                      <a:srgbClr val="00B0F0"/>
                    </a:solidFill>
                  </a:rPr>
                  <a:t>1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|…|</a:t>
                </a:r>
                <a:r>
                  <a:rPr lang="en-US" altLang="ja-JP" sz="1600" b="1" dirty="0" err="1" smtClean="0">
                    <a:solidFill>
                      <a:srgbClr val="00B0F0"/>
                    </a:solidFill>
                  </a:rPr>
                  <a:t>e</a:t>
                </a:r>
                <a:r>
                  <a:rPr lang="en-US" altLang="ja-JP" sz="1600" b="1" baseline="-25000" dirty="0" err="1" smtClean="0">
                    <a:solidFill>
                      <a:srgbClr val="00B0F0"/>
                    </a:solidFill>
                  </a:rPr>
                  <a:t>n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]A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 smtClean="0"/>
                  <a:t> = 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600" dirty="0" smtClean="0"/>
                  <a:t>  </a:t>
                </a:r>
                <a:r>
                  <a:rPr lang="ja-JP" altLang="en-US" dirty="0" smtClean="0"/>
                  <a:t>から線形</a:t>
                </a:r>
                <a:r>
                  <a:rPr lang="ja-JP" altLang="en-US" dirty="0"/>
                  <a:t>写像</a:t>
                </a:r>
                <a:r>
                  <a:rPr lang="en-US" altLang="ja-JP" dirty="0"/>
                  <a:t>f</a:t>
                </a:r>
                <a:r>
                  <a:rPr lang="ja-JP" altLang="en-US" dirty="0"/>
                  <a:t>は</a:t>
                </a:r>
                <a:r>
                  <a:rPr lang="en-US" altLang="ja-JP" dirty="0"/>
                  <a:t>nxn</a:t>
                </a:r>
                <a:r>
                  <a:rPr lang="ja-JP" altLang="en-US" dirty="0"/>
                  <a:t>行列</a:t>
                </a:r>
                <a:r>
                  <a:rPr lang="en-US" altLang="ja-JP" dirty="0"/>
                  <a:t>A</a:t>
                </a:r>
                <a:r>
                  <a:rPr lang="ja-JP" altLang="en-US" dirty="0"/>
                  <a:t>で表現できる</a:t>
                </a:r>
                <a:r>
                  <a:rPr lang="ja-JP" altLang="en-US" dirty="0" smtClean="0"/>
                  <a:t>。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93" y="2837175"/>
                <a:ext cx="10316200" cy="3061094"/>
              </a:xfrm>
              <a:prstGeom prst="rect">
                <a:avLst/>
              </a:prstGeom>
              <a:blipFill>
                <a:blip r:embed="rId6"/>
                <a:stretch>
                  <a:fillRect l="-532" t="-11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>
          <a:xfrm>
            <a:off x="5118195" y="4650376"/>
            <a:ext cx="3942873" cy="2890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標準基によ</a:t>
            </a:r>
            <a:r>
              <a:rPr lang="ja-JP" altLang="en-US" sz="1400" dirty="0">
                <a:solidFill>
                  <a:schemeClr val="tx1"/>
                </a:solidFill>
              </a:rPr>
              <a:t>る</a:t>
            </a:r>
            <a:r>
              <a:rPr lang="ja-JP" altLang="en-US" sz="1400" dirty="0" smtClean="0">
                <a:solidFill>
                  <a:schemeClr val="tx1"/>
                </a:solidFill>
              </a:rPr>
              <a:t>行列</a:t>
            </a:r>
            <a:r>
              <a:rPr lang="en-US" altLang="ja-JP" sz="1400" dirty="0" smtClean="0">
                <a:solidFill>
                  <a:schemeClr val="tx1"/>
                </a:solidFill>
              </a:rPr>
              <a:t> [e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sz="1400" dirty="0" smtClean="0">
                <a:solidFill>
                  <a:schemeClr val="tx1"/>
                </a:solidFill>
              </a:rPr>
              <a:t>|…|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e</a:t>
            </a:r>
            <a:r>
              <a:rPr lang="en-US" altLang="ja-JP" sz="1400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sz="1400" dirty="0" smtClean="0">
                <a:solidFill>
                  <a:schemeClr val="tx1"/>
                </a:solidFill>
              </a:rPr>
              <a:t>]</a:t>
            </a:r>
            <a:r>
              <a:rPr lang="ja-JP" altLang="en-US" sz="1400" dirty="0">
                <a:solidFill>
                  <a:schemeClr val="tx1"/>
                </a:solidFill>
              </a:rPr>
              <a:t>は</a:t>
            </a:r>
            <a:r>
              <a:rPr lang="en-US" altLang="ja-JP" sz="1400" dirty="0" smtClean="0">
                <a:solidFill>
                  <a:schemeClr val="tx1"/>
                </a:solidFill>
              </a:rPr>
              <a:t>I</a:t>
            </a:r>
            <a:endParaRPr lang="en-US" altLang="ja-JP" sz="1400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157218" y="6017819"/>
                <a:ext cx="6523741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 smtClean="0">
                    <a:solidFill>
                      <a:schemeClr val="tx1"/>
                    </a:solidFill>
                  </a:rPr>
                  <a:t>A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を線形作用素とする写像を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f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</a:rPr>
                  <a:t>A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: x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n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Ax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R</a:t>
                </a:r>
                <a:r>
                  <a:rPr lang="en-US" altLang="ja-JP" baseline="30000" dirty="0">
                    <a:solidFill>
                      <a:schemeClr val="tx1"/>
                    </a:solidFill>
                  </a:rPr>
                  <a:t>n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と表記する。</a:t>
                </a:r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218" y="6017819"/>
                <a:ext cx="6523741" cy="548413"/>
              </a:xfrm>
              <a:prstGeom prst="rect">
                <a:avLst/>
              </a:prstGeom>
              <a:blipFill>
                <a:blip r:embed="rId7"/>
                <a:stretch>
                  <a:fillRect l="-186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6686237" y="1508183"/>
            <a:ext cx="3703091" cy="2956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係数が関数の外へ括りだせる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924699" y="2466001"/>
            <a:ext cx="5752011" cy="2861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>
                <a:solidFill>
                  <a:schemeClr val="tx1"/>
                </a:solidFill>
              </a:rPr>
              <a:t>n</a:t>
            </a:r>
            <a:r>
              <a:rPr lang="ja-JP" altLang="en-US" sz="1400" dirty="0">
                <a:solidFill>
                  <a:schemeClr val="tx1"/>
                </a:solidFill>
              </a:rPr>
              <a:t>次元</a:t>
            </a:r>
            <a:r>
              <a:rPr lang="ja-JP" altLang="en-US" sz="1400" dirty="0" smtClean="0">
                <a:solidFill>
                  <a:schemeClr val="tx1"/>
                </a:solidFill>
              </a:rPr>
              <a:t>標準基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e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sz="1400" dirty="0" smtClean="0">
                <a:solidFill>
                  <a:schemeClr val="tx1"/>
                </a:solidFill>
              </a:rPr>
              <a:t>=(1,0,...,0), e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sz="1400" dirty="0" smtClean="0">
                <a:solidFill>
                  <a:schemeClr val="tx1"/>
                </a:solidFill>
              </a:rPr>
              <a:t>=(0,1,...,0),..., 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e</a:t>
            </a:r>
            <a:r>
              <a:rPr lang="en-US" altLang="ja-JP" sz="1400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sz="1400" dirty="0" smtClean="0">
                <a:solidFill>
                  <a:schemeClr val="tx1"/>
                </a:solidFill>
              </a:rPr>
              <a:t>=(0,0,...,1)</a:t>
            </a:r>
            <a:endParaRPr lang="en-US" altLang="ja-JP" sz="1400" baseline="300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069874" y="3168835"/>
            <a:ext cx="2178976" cy="2161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線形性より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386222" y="5024479"/>
            <a:ext cx="3413894" cy="2278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行列</a:t>
            </a:r>
            <a:r>
              <a:rPr lang="en-US" altLang="ja-JP" sz="1400" dirty="0">
                <a:solidFill>
                  <a:schemeClr val="tx1"/>
                </a:solidFill>
              </a:rPr>
              <a:t>A</a:t>
            </a:r>
            <a:r>
              <a:rPr lang="ja-JP" altLang="en-US" sz="1400" dirty="0">
                <a:solidFill>
                  <a:schemeClr val="tx1"/>
                </a:solidFill>
              </a:rPr>
              <a:t>を</a:t>
            </a:r>
            <a:r>
              <a:rPr lang="ja-JP" altLang="en-US" sz="1400" b="1" dirty="0">
                <a:solidFill>
                  <a:srgbClr val="FF0000"/>
                </a:solidFill>
              </a:rPr>
              <a:t>線形</a:t>
            </a:r>
            <a:r>
              <a:rPr lang="ja-JP" altLang="en-US" sz="1400" b="1" dirty="0" smtClean="0">
                <a:solidFill>
                  <a:srgbClr val="FF0000"/>
                </a:solidFill>
              </a:rPr>
              <a:t>作用素</a:t>
            </a:r>
            <a:r>
              <a:rPr lang="ja-JP" altLang="en-US" sz="1400" dirty="0" smtClean="0">
                <a:solidFill>
                  <a:schemeClr val="tx1"/>
                </a:solidFill>
              </a:rPr>
              <a:t>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5" name="オーディオ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78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61"/>
    </mc:Choice>
    <mc:Fallback xmlns="">
      <p:transition spd="slow" advTm="18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7019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線形写像の核と像１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37600" y="1558274"/>
                <a:ext cx="10597051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線形写像 </a:t>
                </a:r>
                <a:r>
                  <a:rPr lang="en-US" altLang="ja-JP" dirty="0" smtClean="0"/>
                  <a:t>f :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X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 smtClean="0"/>
                  <a:t> y=Ax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において、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/>
                  <a:t>　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の部分集合　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f  = {Ax</a:t>
                </a:r>
                <a:r>
                  <a:rPr lang="ja-JP" altLang="en-US" dirty="0"/>
                  <a:t>∈</a:t>
                </a:r>
                <a:r>
                  <a:rPr lang="en-US" altLang="ja-JP" dirty="0" smtClean="0"/>
                  <a:t>Y : x</a:t>
                </a:r>
                <a:r>
                  <a:rPr lang="ja-JP" altLang="en-US" dirty="0"/>
                  <a:t>∈</a:t>
                </a:r>
                <a:r>
                  <a:rPr lang="en-US" altLang="ja-JP" dirty="0" smtClean="0"/>
                  <a:t>X} </a:t>
                </a:r>
                <a:r>
                  <a:rPr lang="ja-JP" altLang="en-US" dirty="0" smtClean="0"/>
                  <a:t>⊂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　を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の像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の部分</a:t>
                </a:r>
                <a:r>
                  <a:rPr lang="ja-JP" altLang="en-US" dirty="0"/>
                  <a:t>集合　</a:t>
                </a:r>
                <a:r>
                  <a:rPr lang="en-US" altLang="ja-JP" dirty="0" smtClean="0"/>
                  <a:t>Ker </a:t>
                </a:r>
                <a:r>
                  <a:rPr lang="en-US" altLang="ja-JP" dirty="0"/>
                  <a:t>f =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{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∈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: Ax=0} </a:t>
                </a:r>
                <a:r>
                  <a:rPr lang="ja-JP" altLang="en-US" dirty="0"/>
                  <a:t>⊂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X</a:t>
                </a:r>
                <a:r>
                  <a:rPr lang="ja-JP" altLang="en-US" dirty="0"/>
                  <a:t>　を</a:t>
                </a:r>
                <a:r>
                  <a:rPr lang="en-US" altLang="ja-JP" dirty="0"/>
                  <a:t>f</a:t>
                </a:r>
                <a:r>
                  <a:rPr lang="ja-JP" altLang="en-US" dirty="0" smtClean="0"/>
                  <a:t>の核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という。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/>
                  <a:t>f</a:t>
                </a:r>
                <a:r>
                  <a:rPr lang="ja-JP" altLang="en-US" dirty="0" smtClean="0"/>
                  <a:t>が</a:t>
                </a:r>
                <a:r>
                  <a:rPr lang="ja-JP" altLang="en-US" dirty="0"/>
                  <a:t>単写</a:t>
                </a:r>
                <a:r>
                  <a:rPr lang="ja-JP" altLang="en-US" dirty="0" smtClean="0"/>
                  <a:t>である場合</a:t>
                </a:r>
                <a:endParaRPr lang="en-US" altLang="ja-JP" dirty="0" smtClean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Ker f</a:t>
                </a:r>
                <a:r>
                  <a:rPr lang="ja-JP" altLang="en-US" dirty="0" smtClean="0"/>
                  <a:t>が非自明解を持つと矛盾するため、</a:t>
                </a:r>
                <a:r>
                  <a:rPr lang="en-US" altLang="ja-JP" dirty="0" smtClean="0"/>
                  <a:t>Kerf={0}</a:t>
                </a:r>
                <a:endParaRPr lang="en-US" altLang="ja-JP" dirty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が単写ではない場合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　</a:t>
                </a:r>
                <a:r>
                  <a:rPr lang="en-US" altLang="ja-JP" dirty="0" smtClean="0"/>
                  <a:t>	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 = 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’ (x</a:t>
                </a:r>
                <a:r>
                  <a:rPr lang="ja-JP" altLang="en-US" dirty="0"/>
                  <a:t>≠</a:t>
                </a:r>
                <a:r>
                  <a:rPr lang="en-US" altLang="ja-JP" dirty="0" smtClean="0"/>
                  <a:t>x’)</a:t>
                </a:r>
                <a:r>
                  <a:rPr lang="ja-JP" altLang="en-US" dirty="0" err="1" smtClean="0"/>
                  <a:t>が存</a:t>
                </a:r>
                <a:r>
                  <a:rPr lang="ja-JP" altLang="en-US" dirty="0" smtClean="0"/>
                  <a:t>在し、</a:t>
                </a:r>
                <a:r>
                  <a:rPr lang="en-US" altLang="ja-JP" dirty="0" smtClean="0"/>
                  <a:t> f(x-x’) = 0</a:t>
                </a:r>
                <a:r>
                  <a:rPr lang="ja-JP" altLang="en-US" dirty="0" smtClean="0"/>
                  <a:t>となり</a:t>
                </a:r>
                <a:r>
                  <a:rPr lang="en-US" altLang="ja-JP" dirty="0"/>
                  <a:t>(x-x</a:t>
                </a:r>
                <a:r>
                  <a:rPr lang="en-US" altLang="ja-JP" dirty="0" smtClean="0"/>
                  <a:t>’)</a:t>
                </a:r>
                <a:r>
                  <a:rPr lang="ja-JP" altLang="en-US" dirty="0" smtClean="0"/>
                  <a:t>≠</a:t>
                </a:r>
                <a:r>
                  <a:rPr lang="en-US" altLang="ja-JP" dirty="0" smtClean="0"/>
                  <a:t>0 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Ker f</a:t>
                </a:r>
                <a:r>
                  <a:rPr lang="ja-JP" altLang="en-US" dirty="0" smtClean="0"/>
                  <a:t>より</a:t>
                </a:r>
                <a:r>
                  <a:rPr lang="en-US" altLang="ja-JP" dirty="0"/>
                  <a:t>Ker 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は非自明解を持つ</a:t>
                </a:r>
                <a:endParaRPr lang="en-US" altLang="ja-JP" dirty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 smtClean="0"/>
                  <a:t>Ker f</a:t>
                </a:r>
                <a:r>
                  <a:rPr lang="ja-JP" altLang="en-US" dirty="0" smtClean="0"/>
                  <a:t>が非自</a:t>
                </a:r>
                <a:r>
                  <a:rPr lang="ja-JP" altLang="en-US" dirty="0"/>
                  <a:t>明解を</a:t>
                </a:r>
                <a:r>
                  <a:rPr lang="ja-JP" altLang="en-US" dirty="0" smtClean="0"/>
                  <a:t>持つ場合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　</a:t>
                </a:r>
                <a:r>
                  <a:rPr lang="en-US" altLang="ja-JP" dirty="0" smtClean="0"/>
                  <a:t>	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= </a:t>
                </a:r>
                <a:r>
                  <a:rPr lang="en-US" altLang="ja-JP" dirty="0" err="1"/>
                  <a:t>fx</a:t>
                </a:r>
                <a:r>
                  <a:rPr lang="en-US" altLang="ja-JP" dirty="0" smtClean="0"/>
                  <a:t>’=0 </a:t>
                </a:r>
                <a:r>
                  <a:rPr lang="en-US" altLang="ja-JP" dirty="0"/>
                  <a:t>(x</a:t>
                </a:r>
                <a:r>
                  <a:rPr lang="ja-JP" altLang="en-US" dirty="0"/>
                  <a:t>≠</a:t>
                </a:r>
                <a:r>
                  <a:rPr lang="en-US" altLang="ja-JP" dirty="0"/>
                  <a:t>x’)</a:t>
                </a:r>
                <a:r>
                  <a:rPr lang="ja-JP" altLang="en-US" dirty="0"/>
                  <a:t>が存在するため</a:t>
                </a:r>
                <a:r>
                  <a:rPr lang="ja-JP" altLang="en-US" dirty="0" smtClean="0"/>
                  <a:t>、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は単写ではない</a:t>
                </a:r>
                <a:endParaRPr lang="en-US" altLang="ja-JP" dirty="0" smtClean="0"/>
              </a:p>
              <a:p>
                <a:r>
                  <a:rPr lang="en-US" altLang="ja-JP" dirty="0" smtClean="0"/>
                  <a:t> 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00" y="1558274"/>
                <a:ext cx="10597051" cy="3970318"/>
              </a:xfrm>
              <a:prstGeom prst="rect">
                <a:avLst/>
              </a:prstGeom>
              <a:blipFill>
                <a:blip r:embed="rId5"/>
                <a:stretch>
                  <a:fillRect l="-460" t="-7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4864096" y="2790571"/>
            <a:ext cx="3931561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行き先が原点となる元の集まり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333896" y="5657322"/>
            <a:ext cx="7332618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核</a:t>
            </a:r>
            <a:r>
              <a:rPr lang="ja-JP" altLang="en-US" dirty="0" smtClean="0">
                <a:solidFill>
                  <a:schemeClr val="tx1"/>
                </a:solidFill>
              </a:rPr>
              <a:t>が非自明解を持つと全単射ではなくなり、逆写像が存在しない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8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38"/>
    </mc:Choice>
    <mc:Fallback xmlns="">
      <p:transition spd="slow" advTm="10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線形写像の核と像２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02767" y="1958868"/>
                <a:ext cx="9282056" cy="39440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n×n</a:t>
                </a:r>
                <a:r>
                  <a:rPr lang="ja-JP" altLang="en-US" dirty="0" smtClean="0"/>
                  <a:t>行列</a:t>
                </a:r>
                <a:r>
                  <a:rPr lang="en-US" altLang="ja-JP" dirty="0" smtClean="0"/>
                  <a:t>A=[</a:t>
                </a:r>
                <a:r>
                  <a:rPr lang="en-US" altLang="ja-JP" dirty="0"/>
                  <a:t>v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|v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|…|</a:t>
                </a:r>
                <a:r>
                  <a:rPr lang="en-US" altLang="ja-JP" dirty="0" err="1"/>
                  <a:t>v</a:t>
                </a:r>
                <a:r>
                  <a:rPr lang="en-US" altLang="ja-JP" baseline="-25000" dirty="0" err="1"/>
                  <a:t>n</a:t>
                </a:r>
                <a:r>
                  <a:rPr lang="en-US" altLang="ja-JP" dirty="0" smtClean="0"/>
                  <a:t>]</a:t>
                </a:r>
                <a:r>
                  <a:rPr lang="ja-JP" altLang="en-US" dirty="0" smtClean="0"/>
                  <a:t>を作用素とする線形写像 </a:t>
                </a:r>
                <a:r>
                  <a:rPr lang="en-US" altLang="ja-JP" dirty="0" smtClean="0"/>
                  <a:t>f</a:t>
                </a:r>
                <a:r>
                  <a:rPr lang="ja-JP" altLang="en-US" baseline="-25000" dirty="0" smtClean="0"/>
                  <a:t>Ａ</a:t>
                </a:r>
                <a:r>
                  <a:rPr lang="en-US" altLang="ja-JP" dirty="0" smtClean="0"/>
                  <a:t>: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→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において、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 smtClean="0"/>
                  <a:t>f</a:t>
                </a:r>
                <a:r>
                  <a:rPr lang="ja-JP" altLang="en-US" baseline="-25000" dirty="0"/>
                  <a:t>Ａ</a:t>
                </a:r>
                <a:r>
                  <a:rPr lang="ja-JP" altLang="en-US" dirty="0" smtClean="0"/>
                  <a:t>の</a:t>
                </a:r>
                <a:r>
                  <a:rPr lang="ja-JP" altLang="en-US" dirty="0"/>
                  <a:t>像</a:t>
                </a:r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f  	= </a:t>
                </a:r>
                <a:r>
                  <a:rPr lang="en-US" altLang="ja-JP" dirty="0"/>
                  <a:t>{[v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|v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|…|</a:t>
                </a:r>
                <a:r>
                  <a:rPr lang="en-US" altLang="ja-JP" dirty="0" err="1"/>
                  <a:t>v</a:t>
                </a:r>
                <a:r>
                  <a:rPr lang="en-US" altLang="ja-JP" baseline="-25000" dirty="0" err="1"/>
                  <a:t>n</a:t>
                </a:r>
                <a:r>
                  <a:rPr lang="en-US" altLang="ja-JP" dirty="0"/>
                  <a:t>]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 : s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 s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,…,</a:t>
                </a:r>
                <a:r>
                  <a:rPr lang="en-US" altLang="ja-JP" dirty="0" err="1" smtClean="0"/>
                  <a:t>s</a:t>
                </a:r>
                <a:r>
                  <a:rPr lang="en-US" altLang="ja-JP" baseline="-25000" dirty="0" err="1" smtClean="0"/>
                  <a:t>n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n</a:t>
                </a:r>
                <a:r>
                  <a:rPr lang="en-US" altLang="ja-JP" dirty="0"/>
                  <a:t>} </a:t>
                </a:r>
                <a:endParaRPr lang="en-US" altLang="ja-JP" dirty="0" smtClean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	= {s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+s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+…+</a:t>
                </a:r>
                <a:r>
                  <a:rPr lang="en-US" altLang="ja-JP" dirty="0" err="1" smtClean="0"/>
                  <a:t>s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: s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 s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err="1"/>
                  <a:t>s</a:t>
                </a:r>
                <a:r>
                  <a:rPr lang="en-US" altLang="ja-JP" baseline="-25000" dirty="0" err="1"/>
                  <a:t>n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en-US" altLang="ja-JP" dirty="0" smtClean="0"/>
                  <a:t>}=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&lt;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,v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,…,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v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&gt; </a:t>
                </a:r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　したがって、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dim 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f = rank A  </a:t>
                </a:r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 smtClean="0"/>
                  <a:t>f</a:t>
                </a:r>
                <a:r>
                  <a:rPr lang="ja-JP" altLang="en-US" baseline="-25000" dirty="0"/>
                  <a:t>Ａ</a:t>
                </a:r>
                <a:r>
                  <a:rPr lang="ja-JP" altLang="en-US" dirty="0" smtClean="0"/>
                  <a:t>の核</a:t>
                </a:r>
                <a:r>
                  <a:rPr lang="ja-JP" altLang="en-US" dirty="0"/>
                  <a:t>　</a:t>
                </a:r>
                <a:r>
                  <a:rPr lang="en-US" altLang="ja-JP" dirty="0" smtClean="0"/>
                  <a:t>Ker </a:t>
                </a:r>
                <a:r>
                  <a:rPr lang="en-US" altLang="ja-JP" dirty="0"/>
                  <a:t>f = </a:t>
                </a:r>
                <a:r>
                  <a:rPr lang="en-US" altLang="ja-JP" dirty="0" smtClean="0"/>
                  <a:t>{</a:t>
                </a:r>
                <a:r>
                  <a:rPr lang="en-US" altLang="ja-JP" dirty="0"/>
                  <a:t>x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X </a:t>
                </a:r>
                <a:r>
                  <a:rPr lang="en-US" altLang="ja-JP" dirty="0" smtClean="0"/>
                  <a:t>: Ax=0} </a:t>
                </a:r>
                <a:r>
                  <a:rPr lang="ja-JP" altLang="en-US" dirty="0" smtClean="0"/>
                  <a:t>の非自明解</a:t>
                </a:r>
                <a:endParaRPr lang="en-US" altLang="ja-JP" b="1" dirty="0" smtClean="0">
                  <a:solidFill>
                    <a:srgbClr val="FF0000"/>
                  </a:solidFill>
                </a:endParaRPr>
              </a:p>
              <a:p>
                <a:endParaRPr lang="en-US" altLang="ja-JP" dirty="0" smtClean="0"/>
              </a:p>
              <a:p>
                <a:r>
                  <a:rPr lang="ja-JP" altLang="en-US" dirty="0"/>
                  <a:t>　したがって、</a:t>
                </a:r>
                <a:r>
                  <a:rPr lang="en-US" altLang="ja-JP" dirty="0"/>
                  <a:t> dim </a:t>
                </a:r>
                <a:r>
                  <a:rPr lang="en-US" altLang="ja-JP" dirty="0" smtClean="0"/>
                  <a:t>Ker </a:t>
                </a:r>
                <a:r>
                  <a:rPr lang="en-US" altLang="ja-JP" dirty="0"/>
                  <a:t>f = </a:t>
                </a:r>
                <a:r>
                  <a:rPr lang="en-US" altLang="ja-JP" dirty="0" smtClean="0"/>
                  <a:t>null </a:t>
                </a:r>
                <a:r>
                  <a:rPr lang="en-US" altLang="ja-JP" dirty="0"/>
                  <a:t>A  </a:t>
                </a:r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となる。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67" y="1958868"/>
                <a:ext cx="9282056" cy="3944093"/>
              </a:xfrm>
              <a:prstGeom prst="rect">
                <a:avLst/>
              </a:prstGeom>
              <a:blipFill>
                <a:blip r:embed="rId5"/>
                <a:stretch>
                  <a:fillRect l="-525" t="-773" b="-15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7311205" y="1501703"/>
            <a:ext cx="4042595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rgbClr val="FF0000"/>
                </a:solidFill>
              </a:rPr>
              <a:t>→</a:t>
            </a:r>
            <a:r>
              <a:rPr lang="ja-JP" altLang="en-US" sz="1400" dirty="0" smtClean="0">
                <a:solidFill>
                  <a:schemeClr val="tx1"/>
                </a:solidFill>
              </a:rPr>
              <a:t>は集合のみを表記するとき使う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405845" y="2827747"/>
            <a:ext cx="3115264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rgbClr val="FF0000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像は列ベクトル空間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0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58"/>
    </mc:Choice>
    <mc:Fallback xmlns="">
      <p:transition spd="slow" advTm="13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/>
          <p:cNvGrpSpPr/>
          <p:nvPr/>
        </p:nvGrpSpPr>
        <p:grpSpPr>
          <a:xfrm>
            <a:off x="3064288" y="2183795"/>
            <a:ext cx="3426426" cy="4344601"/>
            <a:chOff x="3020745" y="2340549"/>
            <a:chExt cx="3426426" cy="4344601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3020745" y="2340549"/>
              <a:ext cx="3426426" cy="4344601"/>
              <a:chOff x="3020745" y="2340549"/>
              <a:chExt cx="3426426" cy="4344601"/>
            </a:xfrm>
          </p:grpSpPr>
          <p:grpSp>
            <p:nvGrpSpPr>
              <p:cNvPr id="34" name="グループ化 33"/>
              <p:cNvGrpSpPr/>
              <p:nvPr/>
            </p:nvGrpSpPr>
            <p:grpSpPr>
              <a:xfrm>
                <a:off x="3020745" y="5014561"/>
                <a:ext cx="3426426" cy="1670589"/>
                <a:chOff x="3029453" y="4981302"/>
                <a:chExt cx="3426426" cy="1670589"/>
              </a:xfrm>
            </p:grpSpPr>
            <p:sp>
              <p:nvSpPr>
                <p:cNvPr id="33" name="正方形/長方形 32"/>
                <p:cNvSpPr/>
                <p:nvPr/>
              </p:nvSpPr>
              <p:spPr>
                <a:xfrm>
                  <a:off x="3029453" y="4981302"/>
                  <a:ext cx="2050308" cy="1670589"/>
                </a:xfrm>
                <a:custGeom>
                  <a:avLst/>
                  <a:gdLst>
                    <a:gd name="connsiteX0" fmla="*/ 0 w 2032890"/>
                    <a:gd name="connsiteY0" fmla="*/ 0 h 1383206"/>
                    <a:gd name="connsiteX1" fmla="*/ 2032890 w 2032890"/>
                    <a:gd name="connsiteY1" fmla="*/ 0 h 1383206"/>
                    <a:gd name="connsiteX2" fmla="*/ 2032890 w 2032890"/>
                    <a:gd name="connsiteY2" fmla="*/ 1383206 h 1383206"/>
                    <a:gd name="connsiteX3" fmla="*/ 0 w 2032890"/>
                    <a:gd name="connsiteY3" fmla="*/ 1383206 h 1383206"/>
                    <a:gd name="connsiteX4" fmla="*/ 0 w 2032890"/>
                    <a:gd name="connsiteY4" fmla="*/ 0 h 1383206"/>
                    <a:gd name="connsiteX0" fmla="*/ 0 w 2032890"/>
                    <a:gd name="connsiteY0" fmla="*/ 165463 h 1548669"/>
                    <a:gd name="connsiteX1" fmla="*/ 1928387 w 2032890"/>
                    <a:gd name="connsiteY1" fmla="*/ 0 h 1548669"/>
                    <a:gd name="connsiteX2" fmla="*/ 2032890 w 2032890"/>
                    <a:gd name="connsiteY2" fmla="*/ 1548669 h 1548669"/>
                    <a:gd name="connsiteX3" fmla="*/ 0 w 2032890"/>
                    <a:gd name="connsiteY3" fmla="*/ 1548669 h 1548669"/>
                    <a:gd name="connsiteX4" fmla="*/ 0 w 2032890"/>
                    <a:gd name="connsiteY4" fmla="*/ 165463 h 1548669"/>
                    <a:gd name="connsiteX0" fmla="*/ 0 w 2059016"/>
                    <a:gd name="connsiteY0" fmla="*/ 165463 h 1548669"/>
                    <a:gd name="connsiteX1" fmla="*/ 1928387 w 2059016"/>
                    <a:gd name="connsiteY1" fmla="*/ 0 h 1548669"/>
                    <a:gd name="connsiteX2" fmla="*/ 2059016 w 2059016"/>
                    <a:gd name="connsiteY2" fmla="*/ 1522544 h 1548669"/>
                    <a:gd name="connsiteX3" fmla="*/ 0 w 2059016"/>
                    <a:gd name="connsiteY3" fmla="*/ 1548669 h 1548669"/>
                    <a:gd name="connsiteX4" fmla="*/ 0 w 2059016"/>
                    <a:gd name="connsiteY4" fmla="*/ 165463 h 1548669"/>
                    <a:gd name="connsiteX0" fmla="*/ 0 w 2059016"/>
                    <a:gd name="connsiteY0" fmla="*/ 165463 h 1670589"/>
                    <a:gd name="connsiteX1" fmla="*/ 1928387 w 2059016"/>
                    <a:gd name="connsiteY1" fmla="*/ 0 h 1670589"/>
                    <a:gd name="connsiteX2" fmla="*/ 2059016 w 2059016"/>
                    <a:gd name="connsiteY2" fmla="*/ 1522544 h 1670589"/>
                    <a:gd name="connsiteX3" fmla="*/ 121920 w 2059016"/>
                    <a:gd name="connsiteY3" fmla="*/ 1670589 h 1670589"/>
                    <a:gd name="connsiteX4" fmla="*/ 0 w 2059016"/>
                    <a:gd name="connsiteY4" fmla="*/ 165463 h 1670589"/>
                    <a:gd name="connsiteX0" fmla="*/ 0 w 2050308"/>
                    <a:gd name="connsiteY0" fmla="*/ 252548 h 1670589"/>
                    <a:gd name="connsiteX1" fmla="*/ 1919679 w 2050308"/>
                    <a:gd name="connsiteY1" fmla="*/ 0 h 1670589"/>
                    <a:gd name="connsiteX2" fmla="*/ 2050308 w 2050308"/>
                    <a:gd name="connsiteY2" fmla="*/ 1522544 h 1670589"/>
                    <a:gd name="connsiteX3" fmla="*/ 113212 w 2050308"/>
                    <a:gd name="connsiteY3" fmla="*/ 1670589 h 1670589"/>
                    <a:gd name="connsiteX4" fmla="*/ 0 w 2050308"/>
                    <a:gd name="connsiteY4" fmla="*/ 252548 h 167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308" h="1670589">
                      <a:moveTo>
                        <a:pt x="0" y="252548"/>
                      </a:moveTo>
                      <a:lnTo>
                        <a:pt x="1919679" y="0"/>
                      </a:lnTo>
                      <a:lnTo>
                        <a:pt x="2050308" y="1522544"/>
                      </a:lnTo>
                      <a:lnTo>
                        <a:pt x="113212" y="1670589"/>
                      </a:lnTo>
                      <a:lnTo>
                        <a:pt x="0" y="252548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正方形/長方形 88"/>
                <p:cNvSpPr/>
                <p:nvPr/>
              </p:nvSpPr>
              <p:spPr>
                <a:xfrm>
                  <a:off x="5362310" y="5446543"/>
                  <a:ext cx="10935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 smtClean="0"/>
                    <a:t>rankA</a:t>
                  </a:r>
                  <a:r>
                    <a:rPr lang="en-US" altLang="ja-JP" dirty="0" smtClean="0"/>
                    <a:t>=2</a:t>
                  </a:r>
                  <a:endParaRPr lang="en-US" altLang="ja-JP" dirty="0"/>
                </a:p>
              </p:txBody>
            </p:sp>
          </p:grpSp>
          <p:cxnSp>
            <p:nvCxnSpPr>
              <p:cNvPr id="36" name="直線コネクタ 35"/>
              <p:cNvCxnSpPr/>
              <p:nvPr/>
            </p:nvCxnSpPr>
            <p:spPr>
              <a:xfrm>
                <a:off x="3294584" y="2340549"/>
                <a:ext cx="1319451" cy="16184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正方形/長方形 37"/>
            <p:cNvSpPr/>
            <p:nvPr/>
          </p:nvSpPr>
          <p:spPr>
            <a:xfrm>
              <a:off x="4012043" y="360098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核</a:t>
              </a:r>
              <a:endParaRPr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601"/>
          </a:xfrm>
        </p:spPr>
        <p:txBody>
          <a:bodyPr/>
          <a:lstStyle/>
          <a:p>
            <a:pPr algn="ctr"/>
            <a:r>
              <a:rPr lang="ja-JP" altLang="en-US" dirty="0" smtClean="0"/>
              <a:t>行列式の</a:t>
            </a:r>
            <a:r>
              <a:rPr kumimoji="1" lang="ja-JP" altLang="en-US" dirty="0" smtClean="0"/>
              <a:t>幾何学的解釈</a:t>
            </a:r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7125068" y="1598292"/>
            <a:ext cx="2956528" cy="2380992"/>
            <a:chOff x="5562911" y="1460427"/>
            <a:chExt cx="4650802" cy="3326365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5562911" y="2268690"/>
              <a:ext cx="4650800" cy="2171387"/>
              <a:chOff x="1253642" y="2888285"/>
              <a:chExt cx="4650800" cy="2171387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>
                <a:off x="1253642" y="2888285"/>
                <a:ext cx="3100251" cy="1709841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正方形/長方形 19"/>
              <p:cNvSpPr/>
              <p:nvPr/>
            </p:nvSpPr>
            <p:spPr>
              <a:xfrm flipH="1">
                <a:off x="4310740" y="4543697"/>
                <a:ext cx="1593702" cy="515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=Ae</a:t>
                </a:r>
                <a:r>
                  <a:rPr lang="en-US" altLang="ja-JP" baseline="-25000" dirty="0" smtClean="0"/>
                  <a:t>2</a:t>
                </a:r>
                <a:endParaRPr lang="ja-JP" altLang="en-US" dirty="0"/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>
              <a:off x="5882858" y="1690688"/>
              <a:ext cx="4330855" cy="2394076"/>
              <a:chOff x="1715588" y="2378222"/>
              <a:chExt cx="4330855" cy="2394076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1715588" y="2378222"/>
                <a:ext cx="4330855" cy="2394076"/>
                <a:chOff x="1715588" y="2378222"/>
                <a:chExt cx="4330855" cy="2394076"/>
              </a:xfrm>
            </p:grpSpPr>
            <p:cxnSp>
              <p:nvCxnSpPr>
                <p:cNvPr id="6" name="直線コネクタ 5"/>
                <p:cNvCxnSpPr/>
                <p:nvPr/>
              </p:nvCxnSpPr>
              <p:spPr>
                <a:xfrm flipV="1">
                  <a:off x="1715588" y="2638698"/>
                  <a:ext cx="2595154" cy="21336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正方形/長方形 6"/>
                <p:cNvSpPr/>
                <p:nvPr/>
              </p:nvSpPr>
              <p:spPr>
                <a:xfrm flipH="1">
                  <a:off x="4310742" y="2378222"/>
                  <a:ext cx="1735701" cy="9029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v</a:t>
                  </a:r>
                  <a:r>
                    <a:rPr lang="en-US" altLang="ja-JP" baseline="-25000" dirty="0" smtClean="0"/>
                    <a:t>1</a:t>
                  </a:r>
                  <a:r>
                    <a:rPr lang="en-US" altLang="ja-JP" dirty="0" smtClean="0"/>
                    <a:t>=Ae</a:t>
                  </a:r>
                  <a:r>
                    <a:rPr lang="en-US" altLang="ja-JP" baseline="-25000" dirty="0" smtClean="0"/>
                    <a:t>1</a:t>
                  </a:r>
                  <a:endParaRPr lang="ja-JP" altLang="en-US" dirty="0"/>
                </a:p>
                <a:p>
                  <a:endParaRPr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306760" y="3261703"/>
                <a:ext cx="800220" cy="830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/>
                  <a:t>・</a:t>
                </a:r>
                <a:endParaRPr lang="ja-JP" altLang="en-US" sz="4800" dirty="0"/>
              </a:p>
            </p:txBody>
          </p:sp>
        </p:grpSp>
        <p:grpSp>
          <p:nvGrpSpPr>
            <p:cNvPr id="41" name="グループ化 40"/>
            <p:cNvGrpSpPr/>
            <p:nvPr/>
          </p:nvGrpSpPr>
          <p:grpSpPr>
            <a:xfrm>
              <a:off x="6153729" y="1460427"/>
              <a:ext cx="1896971" cy="3326365"/>
              <a:chOff x="470598" y="795185"/>
              <a:chExt cx="1896971" cy="3326365"/>
            </a:xfrm>
          </p:grpSpPr>
          <p:cxnSp>
            <p:nvCxnSpPr>
              <p:cNvPr id="42" name="直線コネクタ 41"/>
              <p:cNvCxnSpPr/>
              <p:nvPr/>
            </p:nvCxnSpPr>
            <p:spPr>
              <a:xfrm flipH="1" flipV="1">
                <a:off x="470598" y="916647"/>
                <a:ext cx="1896971" cy="320490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正方形/長方形 42"/>
              <p:cNvSpPr/>
              <p:nvPr/>
            </p:nvSpPr>
            <p:spPr>
              <a:xfrm flipH="1">
                <a:off x="646455" y="795185"/>
                <a:ext cx="1515162" cy="902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=</a:t>
                </a:r>
                <a:r>
                  <a:rPr lang="en-US" altLang="ja-JP" dirty="0" err="1" smtClean="0"/>
                  <a:t>Ae</a:t>
                </a:r>
                <a:r>
                  <a:rPr lang="en-US" altLang="ja-JP" baseline="-25000" dirty="0" err="1" smtClean="0"/>
                  <a:t>n</a:t>
                </a:r>
                <a:endParaRPr lang="en-US" altLang="ja-JP" baseline="-25000" dirty="0" smtClean="0"/>
              </a:p>
              <a:p>
                <a:endParaRPr lang="ja-JP" altLang="en-US" dirty="0"/>
              </a:p>
            </p:txBody>
          </p:sp>
        </p:grpSp>
      </p:grpSp>
      <p:grpSp>
        <p:nvGrpSpPr>
          <p:cNvPr id="11" name="グループ化 10"/>
          <p:cNvGrpSpPr/>
          <p:nvPr/>
        </p:nvGrpSpPr>
        <p:grpSpPr>
          <a:xfrm>
            <a:off x="1595652" y="1586290"/>
            <a:ext cx="2628374" cy="1614146"/>
            <a:chOff x="805081" y="2862534"/>
            <a:chExt cx="2628374" cy="1614146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2973490" y="3952269"/>
              <a:ext cx="459965" cy="524411"/>
              <a:chOff x="548125" y="4180939"/>
              <a:chExt cx="821308" cy="773326"/>
            </a:xfrm>
          </p:grpSpPr>
          <p:sp>
            <p:nvSpPr>
              <p:cNvPr id="5" name="正方形/長方形 4"/>
              <p:cNvSpPr/>
              <p:nvPr/>
            </p:nvSpPr>
            <p:spPr>
              <a:xfrm>
                <a:off x="548125" y="4419991"/>
                <a:ext cx="541564" cy="533671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21738 w 522514"/>
                  <a:gd name="connsiteY3" fmla="*/ 295183 h 505096"/>
                  <a:gd name="connsiteX4" fmla="*/ 0 w 522514"/>
                  <a:gd name="connsiteY4" fmla="*/ 0 h 505096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28088 w 528864"/>
                  <a:gd name="connsiteY3" fmla="*/ 311058 h 520971"/>
                  <a:gd name="connsiteX4" fmla="*/ 0 w 528864"/>
                  <a:gd name="connsiteY4" fmla="*/ 0 h 520971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09038 w 528864"/>
                  <a:gd name="connsiteY3" fmla="*/ 301533 h 520971"/>
                  <a:gd name="connsiteX4" fmla="*/ 0 w 528864"/>
                  <a:gd name="connsiteY4" fmla="*/ 0 h 520971"/>
                  <a:gd name="connsiteX0" fmla="*/ 0 w 541564"/>
                  <a:gd name="connsiteY0" fmla="*/ 0 h 533671"/>
                  <a:gd name="connsiteX1" fmla="*/ 424361 w 541564"/>
                  <a:gd name="connsiteY1" fmla="*/ 224881 h 533671"/>
                  <a:gd name="connsiteX2" fmla="*/ 541564 w 541564"/>
                  <a:gd name="connsiteY2" fmla="*/ 533671 h 533671"/>
                  <a:gd name="connsiteX3" fmla="*/ 109038 w 541564"/>
                  <a:gd name="connsiteY3" fmla="*/ 301533 h 533671"/>
                  <a:gd name="connsiteX4" fmla="*/ 0 w 541564"/>
                  <a:gd name="connsiteY4" fmla="*/ 0 h 53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64" h="533671">
                    <a:moveTo>
                      <a:pt x="0" y="0"/>
                    </a:moveTo>
                    <a:lnTo>
                      <a:pt x="424361" y="224881"/>
                    </a:lnTo>
                    <a:lnTo>
                      <a:pt x="541564" y="533671"/>
                    </a:lnTo>
                    <a:lnTo>
                      <a:pt x="109038" y="301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4"/>
              <p:cNvSpPr/>
              <p:nvPr/>
            </p:nvSpPr>
            <p:spPr>
              <a:xfrm>
                <a:off x="548182" y="4181542"/>
                <a:ext cx="698318" cy="467267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1332411"/>
                  <a:gd name="connsiteY0" fmla="*/ 0 h 505096"/>
                  <a:gd name="connsiteX1" fmla="*/ 1332411 w 1332411"/>
                  <a:gd name="connsiteY1" fmla="*/ 95794 h 505096"/>
                  <a:gd name="connsiteX2" fmla="*/ 522514 w 1332411"/>
                  <a:gd name="connsiteY2" fmla="*/ 505096 h 505096"/>
                  <a:gd name="connsiteX3" fmla="*/ 191588 w 1332411"/>
                  <a:gd name="connsiteY3" fmla="*/ 339633 h 505096"/>
                  <a:gd name="connsiteX4" fmla="*/ 0 w 1332411"/>
                  <a:gd name="connsiteY4" fmla="*/ 0 h 505096"/>
                  <a:gd name="connsiteX0" fmla="*/ 731521 w 1140823"/>
                  <a:gd name="connsiteY0" fmla="*/ 0 h 574764"/>
                  <a:gd name="connsiteX1" fmla="*/ 1140823 w 1140823"/>
                  <a:gd name="connsiteY1" fmla="*/ 165462 h 574764"/>
                  <a:gd name="connsiteX2" fmla="*/ 330926 w 1140823"/>
                  <a:gd name="connsiteY2" fmla="*/ 574764 h 574764"/>
                  <a:gd name="connsiteX3" fmla="*/ 0 w 1140823"/>
                  <a:gd name="connsiteY3" fmla="*/ 409301 h 574764"/>
                  <a:gd name="connsiteX4" fmla="*/ 731521 w 1140823"/>
                  <a:gd name="connsiteY4" fmla="*/ 0 h 574764"/>
                  <a:gd name="connsiteX0" fmla="*/ 731521 w 1140823"/>
                  <a:gd name="connsiteY0" fmla="*/ 0 h 409301"/>
                  <a:gd name="connsiteX1" fmla="*/ 1140823 w 1140823"/>
                  <a:gd name="connsiteY1" fmla="*/ 165462 h 409301"/>
                  <a:gd name="connsiteX2" fmla="*/ 957943 w 1140823"/>
                  <a:gd name="connsiteY2" fmla="*/ 400592 h 409301"/>
                  <a:gd name="connsiteX3" fmla="*/ 0 w 1140823"/>
                  <a:gd name="connsiteY3" fmla="*/ 409301 h 409301"/>
                  <a:gd name="connsiteX4" fmla="*/ 731521 w 1140823"/>
                  <a:gd name="connsiteY4" fmla="*/ 0 h 409301"/>
                  <a:gd name="connsiteX0" fmla="*/ 269966 w 679268"/>
                  <a:gd name="connsiteY0" fmla="*/ 0 h 400592"/>
                  <a:gd name="connsiteX1" fmla="*/ 679268 w 679268"/>
                  <a:gd name="connsiteY1" fmla="*/ 165462 h 400592"/>
                  <a:gd name="connsiteX2" fmla="*/ 496388 w 679268"/>
                  <a:gd name="connsiteY2" fmla="*/ 400592 h 400592"/>
                  <a:gd name="connsiteX3" fmla="*/ 0 w 679268"/>
                  <a:gd name="connsiteY3" fmla="*/ 209004 h 400592"/>
                  <a:gd name="connsiteX4" fmla="*/ 269966 w 679268"/>
                  <a:gd name="connsiteY4" fmla="*/ 0 h 400592"/>
                  <a:gd name="connsiteX0" fmla="*/ 269966 w 679268"/>
                  <a:gd name="connsiteY0" fmla="*/ 0 h 406942"/>
                  <a:gd name="connsiteX1" fmla="*/ 679268 w 679268"/>
                  <a:gd name="connsiteY1" fmla="*/ 165462 h 406942"/>
                  <a:gd name="connsiteX2" fmla="*/ 432888 w 679268"/>
                  <a:gd name="connsiteY2" fmla="*/ 406942 h 406942"/>
                  <a:gd name="connsiteX3" fmla="*/ 0 w 679268"/>
                  <a:gd name="connsiteY3" fmla="*/ 209004 h 406942"/>
                  <a:gd name="connsiteX4" fmla="*/ 269966 w 679268"/>
                  <a:gd name="connsiteY4" fmla="*/ 0 h 406942"/>
                  <a:gd name="connsiteX0" fmla="*/ 269966 w 679268"/>
                  <a:gd name="connsiteY0" fmla="*/ 0 h 435517"/>
                  <a:gd name="connsiteX1" fmla="*/ 679268 w 679268"/>
                  <a:gd name="connsiteY1" fmla="*/ 194037 h 435517"/>
                  <a:gd name="connsiteX2" fmla="*/ 432888 w 679268"/>
                  <a:gd name="connsiteY2" fmla="*/ 435517 h 435517"/>
                  <a:gd name="connsiteX3" fmla="*/ 0 w 679268"/>
                  <a:gd name="connsiteY3" fmla="*/ 237579 h 435517"/>
                  <a:gd name="connsiteX4" fmla="*/ 269966 w 679268"/>
                  <a:gd name="connsiteY4" fmla="*/ 0 h 435517"/>
                  <a:gd name="connsiteX0" fmla="*/ 279491 w 688793"/>
                  <a:gd name="connsiteY0" fmla="*/ 0 h 435517"/>
                  <a:gd name="connsiteX1" fmla="*/ 688793 w 688793"/>
                  <a:gd name="connsiteY1" fmla="*/ 194037 h 435517"/>
                  <a:gd name="connsiteX2" fmla="*/ 442413 w 688793"/>
                  <a:gd name="connsiteY2" fmla="*/ 435517 h 435517"/>
                  <a:gd name="connsiteX3" fmla="*/ 0 w 688793"/>
                  <a:gd name="connsiteY3" fmla="*/ 228054 h 435517"/>
                  <a:gd name="connsiteX4" fmla="*/ 279491 w 688793"/>
                  <a:gd name="connsiteY4" fmla="*/ 0 h 435517"/>
                  <a:gd name="connsiteX0" fmla="*/ 282666 w 688793"/>
                  <a:gd name="connsiteY0" fmla="*/ 0 h 445042"/>
                  <a:gd name="connsiteX1" fmla="*/ 688793 w 688793"/>
                  <a:gd name="connsiteY1" fmla="*/ 203562 h 445042"/>
                  <a:gd name="connsiteX2" fmla="*/ 442413 w 688793"/>
                  <a:gd name="connsiteY2" fmla="*/ 445042 h 445042"/>
                  <a:gd name="connsiteX3" fmla="*/ 0 w 688793"/>
                  <a:gd name="connsiteY3" fmla="*/ 237579 h 445042"/>
                  <a:gd name="connsiteX4" fmla="*/ 282666 w 688793"/>
                  <a:gd name="connsiteY4" fmla="*/ 0 h 445042"/>
                  <a:gd name="connsiteX0" fmla="*/ 282666 w 698318"/>
                  <a:gd name="connsiteY0" fmla="*/ 0 h 445042"/>
                  <a:gd name="connsiteX1" fmla="*/ 698318 w 698318"/>
                  <a:gd name="connsiteY1" fmla="*/ 213087 h 445042"/>
                  <a:gd name="connsiteX2" fmla="*/ 442413 w 698318"/>
                  <a:gd name="connsiteY2" fmla="*/ 445042 h 445042"/>
                  <a:gd name="connsiteX3" fmla="*/ 0 w 698318"/>
                  <a:gd name="connsiteY3" fmla="*/ 237579 h 445042"/>
                  <a:gd name="connsiteX4" fmla="*/ 282666 w 698318"/>
                  <a:gd name="connsiteY4" fmla="*/ 0 h 445042"/>
                  <a:gd name="connsiteX0" fmla="*/ 282666 w 698318"/>
                  <a:gd name="connsiteY0" fmla="*/ 0 h 467267"/>
                  <a:gd name="connsiteX1" fmla="*/ 698318 w 698318"/>
                  <a:gd name="connsiteY1" fmla="*/ 213087 h 467267"/>
                  <a:gd name="connsiteX2" fmla="*/ 432888 w 698318"/>
                  <a:gd name="connsiteY2" fmla="*/ 467267 h 467267"/>
                  <a:gd name="connsiteX3" fmla="*/ 0 w 698318"/>
                  <a:gd name="connsiteY3" fmla="*/ 237579 h 467267"/>
                  <a:gd name="connsiteX4" fmla="*/ 282666 w 698318"/>
                  <a:gd name="connsiteY4" fmla="*/ 0 h 46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318" h="467267">
                    <a:moveTo>
                      <a:pt x="282666" y="0"/>
                    </a:moveTo>
                    <a:lnTo>
                      <a:pt x="698318" y="213087"/>
                    </a:lnTo>
                    <a:lnTo>
                      <a:pt x="432888" y="467267"/>
                    </a:lnTo>
                    <a:lnTo>
                      <a:pt x="0" y="237579"/>
                    </a:lnTo>
                    <a:lnTo>
                      <a:pt x="282666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正方形/長方形 4"/>
              <p:cNvSpPr/>
              <p:nvPr/>
            </p:nvSpPr>
            <p:spPr>
              <a:xfrm>
                <a:off x="660418" y="4486998"/>
                <a:ext cx="698318" cy="467267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1332411"/>
                  <a:gd name="connsiteY0" fmla="*/ 0 h 505096"/>
                  <a:gd name="connsiteX1" fmla="*/ 1332411 w 1332411"/>
                  <a:gd name="connsiteY1" fmla="*/ 95794 h 505096"/>
                  <a:gd name="connsiteX2" fmla="*/ 522514 w 1332411"/>
                  <a:gd name="connsiteY2" fmla="*/ 505096 h 505096"/>
                  <a:gd name="connsiteX3" fmla="*/ 191588 w 1332411"/>
                  <a:gd name="connsiteY3" fmla="*/ 339633 h 505096"/>
                  <a:gd name="connsiteX4" fmla="*/ 0 w 1332411"/>
                  <a:gd name="connsiteY4" fmla="*/ 0 h 505096"/>
                  <a:gd name="connsiteX0" fmla="*/ 731521 w 1140823"/>
                  <a:gd name="connsiteY0" fmla="*/ 0 h 574764"/>
                  <a:gd name="connsiteX1" fmla="*/ 1140823 w 1140823"/>
                  <a:gd name="connsiteY1" fmla="*/ 165462 h 574764"/>
                  <a:gd name="connsiteX2" fmla="*/ 330926 w 1140823"/>
                  <a:gd name="connsiteY2" fmla="*/ 574764 h 574764"/>
                  <a:gd name="connsiteX3" fmla="*/ 0 w 1140823"/>
                  <a:gd name="connsiteY3" fmla="*/ 409301 h 574764"/>
                  <a:gd name="connsiteX4" fmla="*/ 731521 w 1140823"/>
                  <a:gd name="connsiteY4" fmla="*/ 0 h 574764"/>
                  <a:gd name="connsiteX0" fmla="*/ 731521 w 1140823"/>
                  <a:gd name="connsiteY0" fmla="*/ 0 h 409301"/>
                  <a:gd name="connsiteX1" fmla="*/ 1140823 w 1140823"/>
                  <a:gd name="connsiteY1" fmla="*/ 165462 h 409301"/>
                  <a:gd name="connsiteX2" fmla="*/ 957943 w 1140823"/>
                  <a:gd name="connsiteY2" fmla="*/ 400592 h 409301"/>
                  <a:gd name="connsiteX3" fmla="*/ 0 w 1140823"/>
                  <a:gd name="connsiteY3" fmla="*/ 409301 h 409301"/>
                  <a:gd name="connsiteX4" fmla="*/ 731521 w 1140823"/>
                  <a:gd name="connsiteY4" fmla="*/ 0 h 409301"/>
                  <a:gd name="connsiteX0" fmla="*/ 269966 w 679268"/>
                  <a:gd name="connsiteY0" fmla="*/ 0 h 400592"/>
                  <a:gd name="connsiteX1" fmla="*/ 679268 w 679268"/>
                  <a:gd name="connsiteY1" fmla="*/ 165462 h 400592"/>
                  <a:gd name="connsiteX2" fmla="*/ 496388 w 679268"/>
                  <a:gd name="connsiteY2" fmla="*/ 400592 h 400592"/>
                  <a:gd name="connsiteX3" fmla="*/ 0 w 679268"/>
                  <a:gd name="connsiteY3" fmla="*/ 209004 h 400592"/>
                  <a:gd name="connsiteX4" fmla="*/ 269966 w 679268"/>
                  <a:gd name="connsiteY4" fmla="*/ 0 h 400592"/>
                  <a:gd name="connsiteX0" fmla="*/ 269966 w 679268"/>
                  <a:gd name="connsiteY0" fmla="*/ 0 h 406942"/>
                  <a:gd name="connsiteX1" fmla="*/ 679268 w 679268"/>
                  <a:gd name="connsiteY1" fmla="*/ 165462 h 406942"/>
                  <a:gd name="connsiteX2" fmla="*/ 432888 w 679268"/>
                  <a:gd name="connsiteY2" fmla="*/ 406942 h 406942"/>
                  <a:gd name="connsiteX3" fmla="*/ 0 w 679268"/>
                  <a:gd name="connsiteY3" fmla="*/ 209004 h 406942"/>
                  <a:gd name="connsiteX4" fmla="*/ 269966 w 679268"/>
                  <a:gd name="connsiteY4" fmla="*/ 0 h 406942"/>
                  <a:gd name="connsiteX0" fmla="*/ 269966 w 679268"/>
                  <a:gd name="connsiteY0" fmla="*/ 0 h 435517"/>
                  <a:gd name="connsiteX1" fmla="*/ 679268 w 679268"/>
                  <a:gd name="connsiteY1" fmla="*/ 194037 h 435517"/>
                  <a:gd name="connsiteX2" fmla="*/ 432888 w 679268"/>
                  <a:gd name="connsiteY2" fmla="*/ 435517 h 435517"/>
                  <a:gd name="connsiteX3" fmla="*/ 0 w 679268"/>
                  <a:gd name="connsiteY3" fmla="*/ 237579 h 435517"/>
                  <a:gd name="connsiteX4" fmla="*/ 269966 w 679268"/>
                  <a:gd name="connsiteY4" fmla="*/ 0 h 435517"/>
                  <a:gd name="connsiteX0" fmla="*/ 279491 w 688793"/>
                  <a:gd name="connsiteY0" fmla="*/ 0 h 435517"/>
                  <a:gd name="connsiteX1" fmla="*/ 688793 w 688793"/>
                  <a:gd name="connsiteY1" fmla="*/ 194037 h 435517"/>
                  <a:gd name="connsiteX2" fmla="*/ 442413 w 688793"/>
                  <a:gd name="connsiteY2" fmla="*/ 435517 h 435517"/>
                  <a:gd name="connsiteX3" fmla="*/ 0 w 688793"/>
                  <a:gd name="connsiteY3" fmla="*/ 228054 h 435517"/>
                  <a:gd name="connsiteX4" fmla="*/ 279491 w 688793"/>
                  <a:gd name="connsiteY4" fmla="*/ 0 h 435517"/>
                  <a:gd name="connsiteX0" fmla="*/ 282666 w 688793"/>
                  <a:gd name="connsiteY0" fmla="*/ 0 h 445042"/>
                  <a:gd name="connsiteX1" fmla="*/ 688793 w 688793"/>
                  <a:gd name="connsiteY1" fmla="*/ 203562 h 445042"/>
                  <a:gd name="connsiteX2" fmla="*/ 442413 w 688793"/>
                  <a:gd name="connsiteY2" fmla="*/ 445042 h 445042"/>
                  <a:gd name="connsiteX3" fmla="*/ 0 w 688793"/>
                  <a:gd name="connsiteY3" fmla="*/ 237579 h 445042"/>
                  <a:gd name="connsiteX4" fmla="*/ 282666 w 688793"/>
                  <a:gd name="connsiteY4" fmla="*/ 0 h 445042"/>
                  <a:gd name="connsiteX0" fmla="*/ 282666 w 698318"/>
                  <a:gd name="connsiteY0" fmla="*/ 0 h 445042"/>
                  <a:gd name="connsiteX1" fmla="*/ 698318 w 698318"/>
                  <a:gd name="connsiteY1" fmla="*/ 213087 h 445042"/>
                  <a:gd name="connsiteX2" fmla="*/ 442413 w 698318"/>
                  <a:gd name="connsiteY2" fmla="*/ 445042 h 445042"/>
                  <a:gd name="connsiteX3" fmla="*/ 0 w 698318"/>
                  <a:gd name="connsiteY3" fmla="*/ 237579 h 445042"/>
                  <a:gd name="connsiteX4" fmla="*/ 282666 w 698318"/>
                  <a:gd name="connsiteY4" fmla="*/ 0 h 445042"/>
                  <a:gd name="connsiteX0" fmla="*/ 282666 w 698318"/>
                  <a:gd name="connsiteY0" fmla="*/ 0 h 467267"/>
                  <a:gd name="connsiteX1" fmla="*/ 698318 w 698318"/>
                  <a:gd name="connsiteY1" fmla="*/ 213087 h 467267"/>
                  <a:gd name="connsiteX2" fmla="*/ 432888 w 698318"/>
                  <a:gd name="connsiteY2" fmla="*/ 467267 h 467267"/>
                  <a:gd name="connsiteX3" fmla="*/ 0 w 698318"/>
                  <a:gd name="connsiteY3" fmla="*/ 237579 h 467267"/>
                  <a:gd name="connsiteX4" fmla="*/ 282666 w 698318"/>
                  <a:gd name="connsiteY4" fmla="*/ 0 h 46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318" h="467267">
                    <a:moveTo>
                      <a:pt x="282666" y="0"/>
                    </a:moveTo>
                    <a:lnTo>
                      <a:pt x="698318" y="213087"/>
                    </a:lnTo>
                    <a:lnTo>
                      <a:pt x="432888" y="467267"/>
                    </a:lnTo>
                    <a:lnTo>
                      <a:pt x="0" y="237579"/>
                    </a:lnTo>
                    <a:lnTo>
                      <a:pt x="282666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正方形/長方形 4"/>
              <p:cNvSpPr/>
              <p:nvPr/>
            </p:nvSpPr>
            <p:spPr>
              <a:xfrm>
                <a:off x="827869" y="4180939"/>
                <a:ext cx="541564" cy="533671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21738 w 522514"/>
                  <a:gd name="connsiteY3" fmla="*/ 295183 h 505096"/>
                  <a:gd name="connsiteX4" fmla="*/ 0 w 522514"/>
                  <a:gd name="connsiteY4" fmla="*/ 0 h 505096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28088 w 528864"/>
                  <a:gd name="connsiteY3" fmla="*/ 311058 h 520971"/>
                  <a:gd name="connsiteX4" fmla="*/ 0 w 528864"/>
                  <a:gd name="connsiteY4" fmla="*/ 0 h 520971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09038 w 528864"/>
                  <a:gd name="connsiteY3" fmla="*/ 301533 h 520971"/>
                  <a:gd name="connsiteX4" fmla="*/ 0 w 528864"/>
                  <a:gd name="connsiteY4" fmla="*/ 0 h 520971"/>
                  <a:gd name="connsiteX0" fmla="*/ 0 w 541564"/>
                  <a:gd name="connsiteY0" fmla="*/ 0 h 533671"/>
                  <a:gd name="connsiteX1" fmla="*/ 424361 w 541564"/>
                  <a:gd name="connsiteY1" fmla="*/ 224881 h 533671"/>
                  <a:gd name="connsiteX2" fmla="*/ 541564 w 541564"/>
                  <a:gd name="connsiteY2" fmla="*/ 533671 h 533671"/>
                  <a:gd name="connsiteX3" fmla="*/ 109038 w 541564"/>
                  <a:gd name="connsiteY3" fmla="*/ 301533 h 533671"/>
                  <a:gd name="connsiteX4" fmla="*/ 0 w 541564"/>
                  <a:gd name="connsiteY4" fmla="*/ 0 h 53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64" h="533671">
                    <a:moveTo>
                      <a:pt x="0" y="0"/>
                    </a:moveTo>
                    <a:lnTo>
                      <a:pt x="424361" y="224881"/>
                    </a:lnTo>
                    <a:lnTo>
                      <a:pt x="541564" y="533671"/>
                    </a:lnTo>
                    <a:lnTo>
                      <a:pt x="109038" y="301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805081" y="2862534"/>
              <a:ext cx="2180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n</a:t>
              </a:r>
              <a:r>
                <a:rPr lang="ja-JP" altLang="en-US" dirty="0" smtClean="0"/>
                <a:t>次元</a:t>
              </a:r>
              <a:r>
                <a:rPr lang="en-US" altLang="ja-JP" dirty="0" smtClean="0"/>
                <a:t>(</a:t>
              </a:r>
              <a:r>
                <a:rPr lang="ja-JP" altLang="en-US" dirty="0" smtClean="0"/>
                <a:t>最大</a:t>
              </a:r>
              <a:r>
                <a:rPr lang="en-US" altLang="ja-JP" dirty="0" smtClean="0"/>
                <a:t>)</a:t>
              </a:r>
              <a:r>
                <a:rPr lang="ja-JP" altLang="en-US" dirty="0" smtClean="0"/>
                <a:t>体積素</a:t>
              </a:r>
              <a:endParaRPr lang="en-US" altLang="ja-JP" dirty="0" smtClean="0"/>
            </a:p>
            <a:p>
              <a:r>
                <a:rPr lang="ja-JP" altLang="en-US" dirty="0" smtClean="0"/>
                <a:t>体積</a:t>
              </a:r>
              <a:r>
                <a:rPr lang="en-US" altLang="ja-JP" dirty="0" smtClean="0"/>
                <a:t>V</a:t>
              </a:r>
              <a:endParaRPr lang="ja-JP" altLang="en-US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7755236" y="2293178"/>
            <a:ext cx="3701058" cy="646331"/>
            <a:chOff x="9195978" y="3832422"/>
            <a:chExt cx="3307150" cy="646331"/>
          </a:xfrm>
        </p:grpSpPr>
        <p:grpSp>
          <p:nvGrpSpPr>
            <p:cNvPr id="65" name="グループ化 64"/>
            <p:cNvGrpSpPr/>
            <p:nvPr/>
          </p:nvGrpSpPr>
          <p:grpSpPr>
            <a:xfrm>
              <a:off x="9195978" y="4045874"/>
              <a:ext cx="329660" cy="337201"/>
              <a:chOff x="548125" y="4180939"/>
              <a:chExt cx="821308" cy="773326"/>
            </a:xfrm>
          </p:grpSpPr>
          <p:sp>
            <p:nvSpPr>
              <p:cNvPr id="66" name="正方形/長方形 4"/>
              <p:cNvSpPr/>
              <p:nvPr/>
            </p:nvSpPr>
            <p:spPr>
              <a:xfrm>
                <a:off x="548125" y="4419991"/>
                <a:ext cx="541564" cy="533671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21738 w 522514"/>
                  <a:gd name="connsiteY3" fmla="*/ 295183 h 505096"/>
                  <a:gd name="connsiteX4" fmla="*/ 0 w 522514"/>
                  <a:gd name="connsiteY4" fmla="*/ 0 h 505096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28088 w 528864"/>
                  <a:gd name="connsiteY3" fmla="*/ 311058 h 520971"/>
                  <a:gd name="connsiteX4" fmla="*/ 0 w 528864"/>
                  <a:gd name="connsiteY4" fmla="*/ 0 h 520971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09038 w 528864"/>
                  <a:gd name="connsiteY3" fmla="*/ 301533 h 520971"/>
                  <a:gd name="connsiteX4" fmla="*/ 0 w 528864"/>
                  <a:gd name="connsiteY4" fmla="*/ 0 h 520971"/>
                  <a:gd name="connsiteX0" fmla="*/ 0 w 541564"/>
                  <a:gd name="connsiteY0" fmla="*/ 0 h 533671"/>
                  <a:gd name="connsiteX1" fmla="*/ 424361 w 541564"/>
                  <a:gd name="connsiteY1" fmla="*/ 224881 h 533671"/>
                  <a:gd name="connsiteX2" fmla="*/ 541564 w 541564"/>
                  <a:gd name="connsiteY2" fmla="*/ 533671 h 533671"/>
                  <a:gd name="connsiteX3" fmla="*/ 109038 w 541564"/>
                  <a:gd name="connsiteY3" fmla="*/ 301533 h 533671"/>
                  <a:gd name="connsiteX4" fmla="*/ 0 w 541564"/>
                  <a:gd name="connsiteY4" fmla="*/ 0 h 53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64" h="533671">
                    <a:moveTo>
                      <a:pt x="0" y="0"/>
                    </a:moveTo>
                    <a:lnTo>
                      <a:pt x="424361" y="224881"/>
                    </a:lnTo>
                    <a:lnTo>
                      <a:pt x="541564" y="533671"/>
                    </a:lnTo>
                    <a:lnTo>
                      <a:pt x="109038" y="301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正方形/長方形 4"/>
              <p:cNvSpPr/>
              <p:nvPr/>
            </p:nvSpPr>
            <p:spPr>
              <a:xfrm>
                <a:off x="548182" y="4181542"/>
                <a:ext cx="698318" cy="467267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1332411"/>
                  <a:gd name="connsiteY0" fmla="*/ 0 h 505096"/>
                  <a:gd name="connsiteX1" fmla="*/ 1332411 w 1332411"/>
                  <a:gd name="connsiteY1" fmla="*/ 95794 h 505096"/>
                  <a:gd name="connsiteX2" fmla="*/ 522514 w 1332411"/>
                  <a:gd name="connsiteY2" fmla="*/ 505096 h 505096"/>
                  <a:gd name="connsiteX3" fmla="*/ 191588 w 1332411"/>
                  <a:gd name="connsiteY3" fmla="*/ 339633 h 505096"/>
                  <a:gd name="connsiteX4" fmla="*/ 0 w 1332411"/>
                  <a:gd name="connsiteY4" fmla="*/ 0 h 505096"/>
                  <a:gd name="connsiteX0" fmla="*/ 731521 w 1140823"/>
                  <a:gd name="connsiteY0" fmla="*/ 0 h 574764"/>
                  <a:gd name="connsiteX1" fmla="*/ 1140823 w 1140823"/>
                  <a:gd name="connsiteY1" fmla="*/ 165462 h 574764"/>
                  <a:gd name="connsiteX2" fmla="*/ 330926 w 1140823"/>
                  <a:gd name="connsiteY2" fmla="*/ 574764 h 574764"/>
                  <a:gd name="connsiteX3" fmla="*/ 0 w 1140823"/>
                  <a:gd name="connsiteY3" fmla="*/ 409301 h 574764"/>
                  <a:gd name="connsiteX4" fmla="*/ 731521 w 1140823"/>
                  <a:gd name="connsiteY4" fmla="*/ 0 h 574764"/>
                  <a:gd name="connsiteX0" fmla="*/ 731521 w 1140823"/>
                  <a:gd name="connsiteY0" fmla="*/ 0 h 409301"/>
                  <a:gd name="connsiteX1" fmla="*/ 1140823 w 1140823"/>
                  <a:gd name="connsiteY1" fmla="*/ 165462 h 409301"/>
                  <a:gd name="connsiteX2" fmla="*/ 957943 w 1140823"/>
                  <a:gd name="connsiteY2" fmla="*/ 400592 h 409301"/>
                  <a:gd name="connsiteX3" fmla="*/ 0 w 1140823"/>
                  <a:gd name="connsiteY3" fmla="*/ 409301 h 409301"/>
                  <a:gd name="connsiteX4" fmla="*/ 731521 w 1140823"/>
                  <a:gd name="connsiteY4" fmla="*/ 0 h 409301"/>
                  <a:gd name="connsiteX0" fmla="*/ 269966 w 679268"/>
                  <a:gd name="connsiteY0" fmla="*/ 0 h 400592"/>
                  <a:gd name="connsiteX1" fmla="*/ 679268 w 679268"/>
                  <a:gd name="connsiteY1" fmla="*/ 165462 h 400592"/>
                  <a:gd name="connsiteX2" fmla="*/ 496388 w 679268"/>
                  <a:gd name="connsiteY2" fmla="*/ 400592 h 400592"/>
                  <a:gd name="connsiteX3" fmla="*/ 0 w 679268"/>
                  <a:gd name="connsiteY3" fmla="*/ 209004 h 400592"/>
                  <a:gd name="connsiteX4" fmla="*/ 269966 w 679268"/>
                  <a:gd name="connsiteY4" fmla="*/ 0 h 400592"/>
                  <a:gd name="connsiteX0" fmla="*/ 269966 w 679268"/>
                  <a:gd name="connsiteY0" fmla="*/ 0 h 406942"/>
                  <a:gd name="connsiteX1" fmla="*/ 679268 w 679268"/>
                  <a:gd name="connsiteY1" fmla="*/ 165462 h 406942"/>
                  <a:gd name="connsiteX2" fmla="*/ 432888 w 679268"/>
                  <a:gd name="connsiteY2" fmla="*/ 406942 h 406942"/>
                  <a:gd name="connsiteX3" fmla="*/ 0 w 679268"/>
                  <a:gd name="connsiteY3" fmla="*/ 209004 h 406942"/>
                  <a:gd name="connsiteX4" fmla="*/ 269966 w 679268"/>
                  <a:gd name="connsiteY4" fmla="*/ 0 h 406942"/>
                  <a:gd name="connsiteX0" fmla="*/ 269966 w 679268"/>
                  <a:gd name="connsiteY0" fmla="*/ 0 h 435517"/>
                  <a:gd name="connsiteX1" fmla="*/ 679268 w 679268"/>
                  <a:gd name="connsiteY1" fmla="*/ 194037 h 435517"/>
                  <a:gd name="connsiteX2" fmla="*/ 432888 w 679268"/>
                  <a:gd name="connsiteY2" fmla="*/ 435517 h 435517"/>
                  <a:gd name="connsiteX3" fmla="*/ 0 w 679268"/>
                  <a:gd name="connsiteY3" fmla="*/ 237579 h 435517"/>
                  <a:gd name="connsiteX4" fmla="*/ 269966 w 679268"/>
                  <a:gd name="connsiteY4" fmla="*/ 0 h 435517"/>
                  <a:gd name="connsiteX0" fmla="*/ 279491 w 688793"/>
                  <a:gd name="connsiteY0" fmla="*/ 0 h 435517"/>
                  <a:gd name="connsiteX1" fmla="*/ 688793 w 688793"/>
                  <a:gd name="connsiteY1" fmla="*/ 194037 h 435517"/>
                  <a:gd name="connsiteX2" fmla="*/ 442413 w 688793"/>
                  <a:gd name="connsiteY2" fmla="*/ 435517 h 435517"/>
                  <a:gd name="connsiteX3" fmla="*/ 0 w 688793"/>
                  <a:gd name="connsiteY3" fmla="*/ 228054 h 435517"/>
                  <a:gd name="connsiteX4" fmla="*/ 279491 w 688793"/>
                  <a:gd name="connsiteY4" fmla="*/ 0 h 435517"/>
                  <a:gd name="connsiteX0" fmla="*/ 282666 w 688793"/>
                  <a:gd name="connsiteY0" fmla="*/ 0 h 445042"/>
                  <a:gd name="connsiteX1" fmla="*/ 688793 w 688793"/>
                  <a:gd name="connsiteY1" fmla="*/ 203562 h 445042"/>
                  <a:gd name="connsiteX2" fmla="*/ 442413 w 688793"/>
                  <a:gd name="connsiteY2" fmla="*/ 445042 h 445042"/>
                  <a:gd name="connsiteX3" fmla="*/ 0 w 688793"/>
                  <a:gd name="connsiteY3" fmla="*/ 237579 h 445042"/>
                  <a:gd name="connsiteX4" fmla="*/ 282666 w 688793"/>
                  <a:gd name="connsiteY4" fmla="*/ 0 h 445042"/>
                  <a:gd name="connsiteX0" fmla="*/ 282666 w 698318"/>
                  <a:gd name="connsiteY0" fmla="*/ 0 h 445042"/>
                  <a:gd name="connsiteX1" fmla="*/ 698318 w 698318"/>
                  <a:gd name="connsiteY1" fmla="*/ 213087 h 445042"/>
                  <a:gd name="connsiteX2" fmla="*/ 442413 w 698318"/>
                  <a:gd name="connsiteY2" fmla="*/ 445042 h 445042"/>
                  <a:gd name="connsiteX3" fmla="*/ 0 w 698318"/>
                  <a:gd name="connsiteY3" fmla="*/ 237579 h 445042"/>
                  <a:gd name="connsiteX4" fmla="*/ 282666 w 698318"/>
                  <a:gd name="connsiteY4" fmla="*/ 0 h 445042"/>
                  <a:gd name="connsiteX0" fmla="*/ 282666 w 698318"/>
                  <a:gd name="connsiteY0" fmla="*/ 0 h 467267"/>
                  <a:gd name="connsiteX1" fmla="*/ 698318 w 698318"/>
                  <a:gd name="connsiteY1" fmla="*/ 213087 h 467267"/>
                  <a:gd name="connsiteX2" fmla="*/ 432888 w 698318"/>
                  <a:gd name="connsiteY2" fmla="*/ 467267 h 467267"/>
                  <a:gd name="connsiteX3" fmla="*/ 0 w 698318"/>
                  <a:gd name="connsiteY3" fmla="*/ 237579 h 467267"/>
                  <a:gd name="connsiteX4" fmla="*/ 282666 w 698318"/>
                  <a:gd name="connsiteY4" fmla="*/ 0 h 46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318" h="467267">
                    <a:moveTo>
                      <a:pt x="282666" y="0"/>
                    </a:moveTo>
                    <a:lnTo>
                      <a:pt x="698318" y="213087"/>
                    </a:lnTo>
                    <a:lnTo>
                      <a:pt x="432888" y="467267"/>
                    </a:lnTo>
                    <a:lnTo>
                      <a:pt x="0" y="237579"/>
                    </a:lnTo>
                    <a:lnTo>
                      <a:pt x="282666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正方形/長方形 4"/>
              <p:cNvSpPr/>
              <p:nvPr/>
            </p:nvSpPr>
            <p:spPr>
              <a:xfrm>
                <a:off x="660418" y="4486998"/>
                <a:ext cx="698318" cy="467267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1332411"/>
                  <a:gd name="connsiteY0" fmla="*/ 0 h 505096"/>
                  <a:gd name="connsiteX1" fmla="*/ 1332411 w 1332411"/>
                  <a:gd name="connsiteY1" fmla="*/ 95794 h 505096"/>
                  <a:gd name="connsiteX2" fmla="*/ 522514 w 1332411"/>
                  <a:gd name="connsiteY2" fmla="*/ 505096 h 505096"/>
                  <a:gd name="connsiteX3" fmla="*/ 191588 w 1332411"/>
                  <a:gd name="connsiteY3" fmla="*/ 339633 h 505096"/>
                  <a:gd name="connsiteX4" fmla="*/ 0 w 1332411"/>
                  <a:gd name="connsiteY4" fmla="*/ 0 h 505096"/>
                  <a:gd name="connsiteX0" fmla="*/ 731521 w 1140823"/>
                  <a:gd name="connsiteY0" fmla="*/ 0 h 574764"/>
                  <a:gd name="connsiteX1" fmla="*/ 1140823 w 1140823"/>
                  <a:gd name="connsiteY1" fmla="*/ 165462 h 574764"/>
                  <a:gd name="connsiteX2" fmla="*/ 330926 w 1140823"/>
                  <a:gd name="connsiteY2" fmla="*/ 574764 h 574764"/>
                  <a:gd name="connsiteX3" fmla="*/ 0 w 1140823"/>
                  <a:gd name="connsiteY3" fmla="*/ 409301 h 574764"/>
                  <a:gd name="connsiteX4" fmla="*/ 731521 w 1140823"/>
                  <a:gd name="connsiteY4" fmla="*/ 0 h 574764"/>
                  <a:gd name="connsiteX0" fmla="*/ 731521 w 1140823"/>
                  <a:gd name="connsiteY0" fmla="*/ 0 h 409301"/>
                  <a:gd name="connsiteX1" fmla="*/ 1140823 w 1140823"/>
                  <a:gd name="connsiteY1" fmla="*/ 165462 h 409301"/>
                  <a:gd name="connsiteX2" fmla="*/ 957943 w 1140823"/>
                  <a:gd name="connsiteY2" fmla="*/ 400592 h 409301"/>
                  <a:gd name="connsiteX3" fmla="*/ 0 w 1140823"/>
                  <a:gd name="connsiteY3" fmla="*/ 409301 h 409301"/>
                  <a:gd name="connsiteX4" fmla="*/ 731521 w 1140823"/>
                  <a:gd name="connsiteY4" fmla="*/ 0 h 409301"/>
                  <a:gd name="connsiteX0" fmla="*/ 269966 w 679268"/>
                  <a:gd name="connsiteY0" fmla="*/ 0 h 400592"/>
                  <a:gd name="connsiteX1" fmla="*/ 679268 w 679268"/>
                  <a:gd name="connsiteY1" fmla="*/ 165462 h 400592"/>
                  <a:gd name="connsiteX2" fmla="*/ 496388 w 679268"/>
                  <a:gd name="connsiteY2" fmla="*/ 400592 h 400592"/>
                  <a:gd name="connsiteX3" fmla="*/ 0 w 679268"/>
                  <a:gd name="connsiteY3" fmla="*/ 209004 h 400592"/>
                  <a:gd name="connsiteX4" fmla="*/ 269966 w 679268"/>
                  <a:gd name="connsiteY4" fmla="*/ 0 h 400592"/>
                  <a:gd name="connsiteX0" fmla="*/ 269966 w 679268"/>
                  <a:gd name="connsiteY0" fmla="*/ 0 h 406942"/>
                  <a:gd name="connsiteX1" fmla="*/ 679268 w 679268"/>
                  <a:gd name="connsiteY1" fmla="*/ 165462 h 406942"/>
                  <a:gd name="connsiteX2" fmla="*/ 432888 w 679268"/>
                  <a:gd name="connsiteY2" fmla="*/ 406942 h 406942"/>
                  <a:gd name="connsiteX3" fmla="*/ 0 w 679268"/>
                  <a:gd name="connsiteY3" fmla="*/ 209004 h 406942"/>
                  <a:gd name="connsiteX4" fmla="*/ 269966 w 679268"/>
                  <a:gd name="connsiteY4" fmla="*/ 0 h 406942"/>
                  <a:gd name="connsiteX0" fmla="*/ 269966 w 679268"/>
                  <a:gd name="connsiteY0" fmla="*/ 0 h 435517"/>
                  <a:gd name="connsiteX1" fmla="*/ 679268 w 679268"/>
                  <a:gd name="connsiteY1" fmla="*/ 194037 h 435517"/>
                  <a:gd name="connsiteX2" fmla="*/ 432888 w 679268"/>
                  <a:gd name="connsiteY2" fmla="*/ 435517 h 435517"/>
                  <a:gd name="connsiteX3" fmla="*/ 0 w 679268"/>
                  <a:gd name="connsiteY3" fmla="*/ 237579 h 435517"/>
                  <a:gd name="connsiteX4" fmla="*/ 269966 w 679268"/>
                  <a:gd name="connsiteY4" fmla="*/ 0 h 435517"/>
                  <a:gd name="connsiteX0" fmla="*/ 279491 w 688793"/>
                  <a:gd name="connsiteY0" fmla="*/ 0 h 435517"/>
                  <a:gd name="connsiteX1" fmla="*/ 688793 w 688793"/>
                  <a:gd name="connsiteY1" fmla="*/ 194037 h 435517"/>
                  <a:gd name="connsiteX2" fmla="*/ 442413 w 688793"/>
                  <a:gd name="connsiteY2" fmla="*/ 435517 h 435517"/>
                  <a:gd name="connsiteX3" fmla="*/ 0 w 688793"/>
                  <a:gd name="connsiteY3" fmla="*/ 228054 h 435517"/>
                  <a:gd name="connsiteX4" fmla="*/ 279491 w 688793"/>
                  <a:gd name="connsiteY4" fmla="*/ 0 h 435517"/>
                  <a:gd name="connsiteX0" fmla="*/ 282666 w 688793"/>
                  <a:gd name="connsiteY0" fmla="*/ 0 h 445042"/>
                  <a:gd name="connsiteX1" fmla="*/ 688793 w 688793"/>
                  <a:gd name="connsiteY1" fmla="*/ 203562 h 445042"/>
                  <a:gd name="connsiteX2" fmla="*/ 442413 w 688793"/>
                  <a:gd name="connsiteY2" fmla="*/ 445042 h 445042"/>
                  <a:gd name="connsiteX3" fmla="*/ 0 w 688793"/>
                  <a:gd name="connsiteY3" fmla="*/ 237579 h 445042"/>
                  <a:gd name="connsiteX4" fmla="*/ 282666 w 688793"/>
                  <a:gd name="connsiteY4" fmla="*/ 0 h 445042"/>
                  <a:gd name="connsiteX0" fmla="*/ 282666 w 698318"/>
                  <a:gd name="connsiteY0" fmla="*/ 0 h 445042"/>
                  <a:gd name="connsiteX1" fmla="*/ 698318 w 698318"/>
                  <a:gd name="connsiteY1" fmla="*/ 213087 h 445042"/>
                  <a:gd name="connsiteX2" fmla="*/ 442413 w 698318"/>
                  <a:gd name="connsiteY2" fmla="*/ 445042 h 445042"/>
                  <a:gd name="connsiteX3" fmla="*/ 0 w 698318"/>
                  <a:gd name="connsiteY3" fmla="*/ 237579 h 445042"/>
                  <a:gd name="connsiteX4" fmla="*/ 282666 w 698318"/>
                  <a:gd name="connsiteY4" fmla="*/ 0 h 445042"/>
                  <a:gd name="connsiteX0" fmla="*/ 282666 w 698318"/>
                  <a:gd name="connsiteY0" fmla="*/ 0 h 467267"/>
                  <a:gd name="connsiteX1" fmla="*/ 698318 w 698318"/>
                  <a:gd name="connsiteY1" fmla="*/ 213087 h 467267"/>
                  <a:gd name="connsiteX2" fmla="*/ 432888 w 698318"/>
                  <a:gd name="connsiteY2" fmla="*/ 467267 h 467267"/>
                  <a:gd name="connsiteX3" fmla="*/ 0 w 698318"/>
                  <a:gd name="connsiteY3" fmla="*/ 237579 h 467267"/>
                  <a:gd name="connsiteX4" fmla="*/ 282666 w 698318"/>
                  <a:gd name="connsiteY4" fmla="*/ 0 h 46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318" h="467267">
                    <a:moveTo>
                      <a:pt x="282666" y="0"/>
                    </a:moveTo>
                    <a:lnTo>
                      <a:pt x="698318" y="213087"/>
                    </a:lnTo>
                    <a:lnTo>
                      <a:pt x="432888" y="467267"/>
                    </a:lnTo>
                    <a:lnTo>
                      <a:pt x="0" y="237579"/>
                    </a:lnTo>
                    <a:lnTo>
                      <a:pt x="282666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正方形/長方形 4"/>
              <p:cNvSpPr/>
              <p:nvPr/>
            </p:nvSpPr>
            <p:spPr>
              <a:xfrm>
                <a:off x="827869" y="4180939"/>
                <a:ext cx="541564" cy="533671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21738 w 522514"/>
                  <a:gd name="connsiteY3" fmla="*/ 295183 h 505096"/>
                  <a:gd name="connsiteX4" fmla="*/ 0 w 522514"/>
                  <a:gd name="connsiteY4" fmla="*/ 0 h 505096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28088 w 528864"/>
                  <a:gd name="connsiteY3" fmla="*/ 311058 h 520971"/>
                  <a:gd name="connsiteX4" fmla="*/ 0 w 528864"/>
                  <a:gd name="connsiteY4" fmla="*/ 0 h 520971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09038 w 528864"/>
                  <a:gd name="connsiteY3" fmla="*/ 301533 h 520971"/>
                  <a:gd name="connsiteX4" fmla="*/ 0 w 528864"/>
                  <a:gd name="connsiteY4" fmla="*/ 0 h 520971"/>
                  <a:gd name="connsiteX0" fmla="*/ 0 w 541564"/>
                  <a:gd name="connsiteY0" fmla="*/ 0 h 533671"/>
                  <a:gd name="connsiteX1" fmla="*/ 424361 w 541564"/>
                  <a:gd name="connsiteY1" fmla="*/ 224881 h 533671"/>
                  <a:gd name="connsiteX2" fmla="*/ 541564 w 541564"/>
                  <a:gd name="connsiteY2" fmla="*/ 533671 h 533671"/>
                  <a:gd name="connsiteX3" fmla="*/ 109038 w 541564"/>
                  <a:gd name="connsiteY3" fmla="*/ 301533 h 533671"/>
                  <a:gd name="connsiteX4" fmla="*/ 0 w 541564"/>
                  <a:gd name="connsiteY4" fmla="*/ 0 h 53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64" h="533671">
                    <a:moveTo>
                      <a:pt x="0" y="0"/>
                    </a:moveTo>
                    <a:lnTo>
                      <a:pt x="424361" y="224881"/>
                    </a:lnTo>
                    <a:lnTo>
                      <a:pt x="541564" y="533671"/>
                    </a:lnTo>
                    <a:lnTo>
                      <a:pt x="109038" y="301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正方形/長方形 17"/>
            <p:cNvSpPr/>
            <p:nvPr/>
          </p:nvSpPr>
          <p:spPr>
            <a:xfrm>
              <a:off x="10236227" y="3832422"/>
              <a:ext cx="22669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/>
                <a:t>n</a:t>
              </a:r>
              <a:r>
                <a:rPr lang="ja-JP" altLang="en-US" dirty="0"/>
                <a:t>次元</a:t>
              </a:r>
              <a:r>
                <a:rPr lang="en-US" altLang="ja-JP" dirty="0"/>
                <a:t>(</a:t>
              </a:r>
              <a:r>
                <a:rPr lang="ja-JP" altLang="en-US" dirty="0"/>
                <a:t>最大</a:t>
              </a:r>
              <a:r>
                <a:rPr lang="en-US" altLang="ja-JP" dirty="0"/>
                <a:t>)</a:t>
              </a:r>
              <a:r>
                <a:rPr lang="ja-JP" altLang="en-US" dirty="0"/>
                <a:t>体積素</a:t>
              </a:r>
              <a:endParaRPr lang="en-US" altLang="ja-JP" dirty="0"/>
            </a:p>
            <a:p>
              <a:r>
                <a:rPr lang="ja-JP" altLang="en-US" dirty="0" smtClean="0"/>
                <a:t>体積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|</a:t>
              </a:r>
              <a:r>
                <a:rPr lang="en-US" altLang="ja-JP" b="1" dirty="0" err="1" smtClean="0">
                  <a:solidFill>
                    <a:srgbClr val="FF0000"/>
                  </a:solidFill>
                </a:rPr>
                <a:t>detA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|</a:t>
              </a:r>
              <a:r>
                <a:rPr lang="en-US" altLang="ja-JP" dirty="0" smtClean="0"/>
                <a:t>×V</a:t>
              </a:r>
              <a:endParaRPr lang="ja-JP" altLang="en-US" dirty="0"/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3113173" y="4659553"/>
            <a:ext cx="2419509" cy="1967996"/>
            <a:chOff x="5562911" y="1690688"/>
            <a:chExt cx="3806038" cy="2749389"/>
          </a:xfrm>
        </p:grpSpPr>
        <p:grpSp>
          <p:nvGrpSpPr>
            <p:cNvPr id="52" name="グループ化 51"/>
            <p:cNvGrpSpPr/>
            <p:nvPr/>
          </p:nvGrpSpPr>
          <p:grpSpPr>
            <a:xfrm>
              <a:off x="5562911" y="2268690"/>
              <a:ext cx="3806038" cy="2171387"/>
              <a:chOff x="1253642" y="2888285"/>
              <a:chExt cx="3806038" cy="2171387"/>
            </a:xfrm>
          </p:grpSpPr>
          <p:cxnSp>
            <p:nvCxnSpPr>
              <p:cNvPr id="82" name="直線コネクタ 81"/>
              <p:cNvCxnSpPr/>
              <p:nvPr/>
            </p:nvCxnSpPr>
            <p:spPr>
              <a:xfrm>
                <a:off x="1253642" y="2888285"/>
                <a:ext cx="3100251" cy="1709841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正方形/長方形 82"/>
              <p:cNvSpPr/>
              <p:nvPr/>
            </p:nvSpPr>
            <p:spPr>
              <a:xfrm flipH="1">
                <a:off x="4310742" y="4543697"/>
                <a:ext cx="748938" cy="515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endParaRPr lang="ja-JP" altLang="en-US" dirty="0"/>
              </a:p>
            </p:txBody>
          </p:sp>
        </p:grpSp>
        <p:grpSp>
          <p:nvGrpSpPr>
            <p:cNvPr id="53" name="グループ化 52"/>
            <p:cNvGrpSpPr/>
            <p:nvPr/>
          </p:nvGrpSpPr>
          <p:grpSpPr>
            <a:xfrm>
              <a:off x="5882858" y="1690688"/>
              <a:ext cx="3344092" cy="2394076"/>
              <a:chOff x="1715588" y="2378222"/>
              <a:chExt cx="3344092" cy="2394076"/>
            </a:xfrm>
          </p:grpSpPr>
          <p:grpSp>
            <p:nvGrpSpPr>
              <p:cNvPr id="78" name="グループ化 77"/>
              <p:cNvGrpSpPr/>
              <p:nvPr/>
            </p:nvGrpSpPr>
            <p:grpSpPr>
              <a:xfrm>
                <a:off x="1715588" y="2378222"/>
                <a:ext cx="3344092" cy="2394076"/>
                <a:chOff x="1715588" y="2378222"/>
                <a:chExt cx="3344092" cy="2394076"/>
              </a:xfrm>
            </p:grpSpPr>
            <p:sp>
              <p:nvSpPr>
                <p:cNvPr id="81" name="正方形/長方形 80"/>
                <p:cNvSpPr/>
                <p:nvPr/>
              </p:nvSpPr>
              <p:spPr>
                <a:xfrm flipH="1">
                  <a:off x="4310742" y="2378222"/>
                  <a:ext cx="748938" cy="5159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v</a:t>
                  </a:r>
                  <a:r>
                    <a:rPr lang="en-US" altLang="ja-JP" baseline="-25000" dirty="0" smtClean="0"/>
                    <a:t>1</a:t>
                  </a:r>
                  <a:endParaRPr lang="ja-JP" altLang="en-US" dirty="0"/>
                </a:p>
              </p:txBody>
            </p:sp>
            <p:cxnSp>
              <p:nvCxnSpPr>
                <p:cNvPr id="80" name="直線コネクタ 79"/>
                <p:cNvCxnSpPr/>
                <p:nvPr/>
              </p:nvCxnSpPr>
              <p:spPr>
                <a:xfrm flipV="1">
                  <a:off x="1715588" y="2638698"/>
                  <a:ext cx="2595154" cy="21336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正方形/長方形 78"/>
              <p:cNvSpPr/>
              <p:nvPr/>
            </p:nvSpPr>
            <p:spPr>
              <a:xfrm>
                <a:off x="2306760" y="3289998"/>
                <a:ext cx="800220" cy="830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/>
                  <a:t>・</a:t>
                </a:r>
                <a:endParaRPr lang="ja-JP" altLang="en-US" sz="4800" dirty="0"/>
              </a:p>
            </p:txBody>
          </p:sp>
        </p:grpSp>
        <p:grpSp>
          <p:nvGrpSpPr>
            <p:cNvPr id="59" name="グループ化 58"/>
            <p:cNvGrpSpPr/>
            <p:nvPr/>
          </p:nvGrpSpPr>
          <p:grpSpPr>
            <a:xfrm>
              <a:off x="5697708" y="2903974"/>
              <a:ext cx="3532712" cy="516260"/>
              <a:chOff x="14577" y="2238732"/>
              <a:chExt cx="3532712" cy="516260"/>
            </a:xfrm>
          </p:grpSpPr>
          <p:cxnSp>
            <p:nvCxnSpPr>
              <p:cNvPr id="60" name="直線コネクタ 59"/>
              <p:cNvCxnSpPr/>
              <p:nvPr/>
            </p:nvCxnSpPr>
            <p:spPr>
              <a:xfrm flipV="1">
                <a:off x="14577" y="2238732"/>
                <a:ext cx="3120349" cy="396832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正方形/長方形 74"/>
              <p:cNvSpPr/>
              <p:nvPr/>
            </p:nvSpPr>
            <p:spPr>
              <a:xfrm flipH="1">
                <a:off x="2798351" y="2239017"/>
                <a:ext cx="748938" cy="515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endParaRPr lang="ja-JP" altLang="en-US" dirty="0"/>
              </a:p>
            </p:txBody>
          </p:sp>
        </p:grpSp>
      </p:grpSp>
      <p:grpSp>
        <p:nvGrpSpPr>
          <p:cNvPr id="26" name="グループ化 25"/>
          <p:cNvGrpSpPr/>
          <p:nvPr/>
        </p:nvGrpSpPr>
        <p:grpSpPr>
          <a:xfrm>
            <a:off x="5418245" y="2068617"/>
            <a:ext cx="1505543" cy="764871"/>
            <a:chOff x="4010899" y="2483877"/>
            <a:chExt cx="1505543" cy="764871"/>
          </a:xfrm>
        </p:grpSpPr>
        <p:sp>
          <p:nvSpPr>
            <p:cNvPr id="4" name="正方形/長方形 3"/>
            <p:cNvSpPr/>
            <p:nvPr/>
          </p:nvSpPr>
          <p:spPr>
            <a:xfrm>
              <a:off x="4072957" y="2483877"/>
              <a:ext cx="12843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/>
                <a:t>正則行列</a:t>
              </a:r>
              <a:r>
                <a:rPr lang="en-US" altLang="ja-JP" dirty="0" smtClean="0"/>
                <a:t>A</a:t>
              </a:r>
              <a:endParaRPr lang="en-US" altLang="ja-JP" dirty="0"/>
            </a:p>
          </p:txBody>
        </p:sp>
        <p:sp>
          <p:nvSpPr>
            <p:cNvPr id="15" name="右矢印 14"/>
            <p:cNvSpPr/>
            <p:nvPr/>
          </p:nvSpPr>
          <p:spPr>
            <a:xfrm>
              <a:off x="4010899" y="2806868"/>
              <a:ext cx="1505543" cy="44188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2685855" y="1761218"/>
            <a:ext cx="2717942" cy="2194273"/>
            <a:chOff x="1370859" y="1917972"/>
            <a:chExt cx="2717942" cy="2194273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370859" y="1917972"/>
              <a:ext cx="2717942" cy="2194273"/>
              <a:chOff x="7432024" y="1923261"/>
              <a:chExt cx="3397764" cy="3303917"/>
            </a:xfrm>
          </p:grpSpPr>
          <p:grpSp>
            <p:nvGrpSpPr>
              <p:cNvPr id="57" name="グループ化 56"/>
              <p:cNvGrpSpPr/>
              <p:nvPr/>
            </p:nvGrpSpPr>
            <p:grpSpPr>
              <a:xfrm>
                <a:off x="7432024" y="2964712"/>
                <a:ext cx="2696049" cy="2154678"/>
                <a:chOff x="6865963" y="3624391"/>
                <a:chExt cx="2696049" cy="2154678"/>
              </a:xfrm>
            </p:grpSpPr>
            <p:cxnSp>
              <p:nvCxnSpPr>
                <p:cNvPr id="50" name="直線コネクタ 49"/>
                <p:cNvCxnSpPr/>
                <p:nvPr/>
              </p:nvCxnSpPr>
              <p:spPr>
                <a:xfrm flipH="1">
                  <a:off x="7459250" y="3624391"/>
                  <a:ext cx="2102762" cy="16650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正方形/長方形 53"/>
                <p:cNvSpPr/>
                <p:nvPr/>
              </p:nvSpPr>
              <p:spPr>
                <a:xfrm>
                  <a:off x="6865963" y="5222966"/>
                  <a:ext cx="497382" cy="5561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e</a:t>
                  </a:r>
                  <a:r>
                    <a:rPr lang="en-US" altLang="ja-JP" baseline="-25000" dirty="0" smtClean="0"/>
                    <a:t>1</a:t>
                  </a:r>
                  <a:endParaRPr lang="ja-JP" altLang="en-US" dirty="0"/>
                </a:p>
              </p:txBody>
            </p:sp>
          </p:grpSp>
          <p:grpSp>
            <p:nvGrpSpPr>
              <p:cNvPr id="70" name="グループ化 69"/>
              <p:cNvGrpSpPr/>
              <p:nvPr/>
            </p:nvGrpSpPr>
            <p:grpSpPr>
              <a:xfrm>
                <a:off x="7905112" y="3021856"/>
                <a:ext cx="2924676" cy="2205322"/>
                <a:chOff x="7339051" y="3681535"/>
                <a:chExt cx="2924676" cy="2205322"/>
              </a:xfrm>
            </p:grpSpPr>
            <p:cxnSp>
              <p:nvCxnSpPr>
                <p:cNvPr id="58" name="直線コネクタ 57"/>
                <p:cNvCxnSpPr/>
                <p:nvPr/>
              </p:nvCxnSpPr>
              <p:spPr>
                <a:xfrm>
                  <a:off x="7339051" y="3681535"/>
                  <a:ext cx="2581733" cy="16554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正方形/長方形 67"/>
                <p:cNvSpPr/>
                <p:nvPr/>
              </p:nvSpPr>
              <p:spPr>
                <a:xfrm>
                  <a:off x="9766345" y="5330754"/>
                  <a:ext cx="497382" cy="5561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e</a:t>
                  </a:r>
                  <a:r>
                    <a:rPr lang="en-US" altLang="ja-JP" baseline="-25000" dirty="0" smtClean="0"/>
                    <a:t>2</a:t>
                  </a:r>
                  <a:endParaRPr lang="ja-JP" altLang="en-US" dirty="0"/>
                </a:p>
              </p:txBody>
            </p:sp>
          </p:grpSp>
          <p:grpSp>
            <p:nvGrpSpPr>
              <p:cNvPr id="71" name="グループ化 70"/>
              <p:cNvGrpSpPr/>
              <p:nvPr/>
            </p:nvGrpSpPr>
            <p:grpSpPr>
              <a:xfrm>
                <a:off x="9050194" y="1923261"/>
                <a:ext cx="503392" cy="3178912"/>
                <a:chOff x="8484133" y="2582940"/>
                <a:chExt cx="503392" cy="3178912"/>
              </a:xfrm>
            </p:grpSpPr>
            <p:cxnSp>
              <p:nvCxnSpPr>
                <p:cNvPr id="64" name="直線コネクタ 63"/>
                <p:cNvCxnSpPr/>
                <p:nvPr/>
              </p:nvCxnSpPr>
              <p:spPr>
                <a:xfrm flipV="1">
                  <a:off x="8515910" y="2806142"/>
                  <a:ext cx="4059" cy="2955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正方形/長方形 68"/>
                <p:cNvSpPr/>
                <p:nvPr/>
              </p:nvSpPr>
              <p:spPr>
                <a:xfrm>
                  <a:off x="8484133" y="2582940"/>
                  <a:ext cx="503392" cy="5561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 smtClean="0"/>
                    <a:t>e</a:t>
                  </a:r>
                  <a:r>
                    <a:rPr lang="en-US" altLang="ja-JP" baseline="-25000" dirty="0" err="1" smtClean="0"/>
                    <a:t>n</a:t>
                  </a:r>
                  <a:endParaRPr lang="ja-JP" altLang="en-US" dirty="0"/>
                </a:p>
              </p:txBody>
            </p:sp>
          </p:grpSp>
        </p:grpSp>
        <p:sp>
          <p:nvSpPr>
            <p:cNvPr id="84" name="正方形/長方形 83"/>
            <p:cNvSpPr/>
            <p:nvPr/>
          </p:nvSpPr>
          <p:spPr>
            <a:xfrm>
              <a:off x="2296175" y="2796699"/>
              <a:ext cx="508702" cy="5948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dirty="0" smtClean="0"/>
                <a:t>・</a:t>
              </a:r>
              <a:endParaRPr lang="ja-JP" altLang="en-US" sz="4800" dirty="0"/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5304002" y="1511707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A=[v</a:t>
            </a:r>
            <a:r>
              <a:rPr lang="en-US" altLang="ja-JP" baseline="-25000" dirty="0"/>
              <a:t>1</a:t>
            </a:r>
            <a:r>
              <a:rPr lang="en-US" altLang="ja-JP" dirty="0"/>
              <a:t>|v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/>
              <a:t>v</a:t>
            </a:r>
            <a:r>
              <a:rPr lang="en-US" altLang="ja-JP" baseline="-25000" dirty="0" err="1"/>
              <a:t>n</a:t>
            </a:r>
            <a:r>
              <a:rPr lang="en-US" altLang="ja-JP" dirty="0"/>
              <a:t>]</a:t>
            </a:r>
            <a:endParaRPr lang="ja-JP" altLang="en-US" dirty="0"/>
          </a:p>
        </p:txBody>
      </p:sp>
      <p:grpSp>
        <p:nvGrpSpPr>
          <p:cNvPr id="85" name="グループ化 84"/>
          <p:cNvGrpSpPr/>
          <p:nvPr/>
        </p:nvGrpSpPr>
        <p:grpSpPr>
          <a:xfrm>
            <a:off x="5385224" y="3013219"/>
            <a:ext cx="1713623" cy="803143"/>
            <a:chOff x="4047504" y="2807392"/>
            <a:chExt cx="1713623" cy="803143"/>
          </a:xfrm>
        </p:grpSpPr>
        <p:sp>
          <p:nvSpPr>
            <p:cNvPr id="86" name="正方形/長方形 85"/>
            <p:cNvSpPr/>
            <p:nvPr/>
          </p:nvSpPr>
          <p:spPr>
            <a:xfrm>
              <a:off x="4047504" y="3241203"/>
              <a:ext cx="17136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　逆行列</a:t>
              </a:r>
              <a:r>
                <a:rPr lang="en-US" altLang="ja-JP" dirty="0" smtClean="0"/>
                <a:t>A</a:t>
              </a:r>
              <a:r>
                <a:rPr lang="en-US" altLang="ja-JP" baseline="30000" dirty="0" smtClean="0"/>
                <a:t>-1</a:t>
              </a:r>
              <a:endParaRPr lang="en-US" altLang="ja-JP" baseline="30000" dirty="0"/>
            </a:p>
          </p:txBody>
        </p:sp>
        <p:sp>
          <p:nvSpPr>
            <p:cNvPr id="87" name="右矢印 86"/>
            <p:cNvSpPr/>
            <p:nvPr/>
          </p:nvSpPr>
          <p:spPr>
            <a:xfrm flipH="1">
              <a:off x="4078852" y="2807392"/>
              <a:ext cx="1435639" cy="44188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715514" y="3955491"/>
            <a:ext cx="1834864" cy="923077"/>
            <a:chOff x="1671971" y="4112245"/>
            <a:chExt cx="1834864" cy="923077"/>
          </a:xfrm>
        </p:grpSpPr>
        <p:sp>
          <p:nvSpPr>
            <p:cNvPr id="28" name="下矢印 27"/>
            <p:cNvSpPr/>
            <p:nvPr/>
          </p:nvSpPr>
          <p:spPr>
            <a:xfrm>
              <a:off x="3082334" y="4112245"/>
              <a:ext cx="424501" cy="923077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1671971" y="4322648"/>
              <a:ext cx="14879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非正則行列</a:t>
              </a:r>
              <a:r>
                <a:rPr lang="en-US" altLang="ja-JP" dirty="0"/>
                <a:t>A</a:t>
              </a: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3959635" y="4600753"/>
            <a:ext cx="4014505" cy="1182016"/>
            <a:chOff x="9196001" y="3067868"/>
            <a:chExt cx="3587237" cy="1182016"/>
          </a:xfrm>
        </p:grpSpPr>
        <p:sp>
          <p:nvSpPr>
            <p:cNvPr id="95" name="正方形/長方形 4"/>
            <p:cNvSpPr/>
            <p:nvPr/>
          </p:nvSpPr>
          <p:spPr>
            <a:xfrm>
              <a:off x="9196001" y="4046137"/>
              <a:ext cx="280293" cy="203747"/>
            </a:xfrm>
            <a:custGeom>
              <a:avLst/>
              <a:gdLst>
                <a:gd name="connsiteX0" fmla="*/ 0 w 557348"/>
                <a:gd name="connsiteY0" fmla="*/ 0 h 452845"/>
                <a:gd name="connsiteX1" fmla="*/ 557348 w 557348"/>
                <a:gd name="connsiteY1" fmla="*/ 0 h 452845"/>
                <a:gd name="connsiteX2" fmla="*/ 557348 w 557348"/>
                <a:gd name="connsiteY2" fmla="*/ 452845 h 452845"/>
                <a:gd name="connsiteX3" fmla="*/ 0 w 557348"/>
                <a:gd name="connsiteY3" fmla="*/ 452845 h 452845"/>
                <a:gd name="connsiteX4" fmla="*/ 0 w 557348"/>
                <a:gd name="connsiteY4" fmla="*/ 0 h 452845"/>
                <a:gd name="connsiteX0" fmla="*/ 0 w 557348"/>
                <a:gd name="connsiteY0" fmla="*/ 0 h 452845"/>
                <a:gd name="connsiteX1" fmla="*/ 557348 w 557348"/>
                <a:gd name="connsiteY1" fmla="*/ 0 h 452845"/>
                <a:gd name="connsiteX2" fmla="*/ 557348 w 557348"/>
                <a:gd name="connsiteY2" fmla="*/ 452845 h 452845"/>
                <a:gd name="connsiteX3" fmla="*/ 226422 w 557348"/>
                <a:gd name="connsiteY3" fmla="*/ 287382 h 452845"/>
                <a:gd name="connsiteX4" fmla="*/ 0 w 557348"/>
                <a:gd name="connsiteY4" fmla="*/ 0 h 452845"/>
                <a:gd name="connsiteX0" fmla="*/ 0 w 522514"/>
                <a:gd name="connsiteY0" fmla="*/ 0 h 505096"/>
                <a:gd name="connsiteX1" fmla="*/ 522514 w 522514"/>
                <a:gd name="connsiteY1" fmla="*/ 52251 h 505096"/>
                <a:gd name="connsiteX2" fmla="*/ 522514 w 522514"/>
                <a:gd name="connsiteY2" fmla="*/ 505096 h 505096"/>
                <a:gd name="connsiteX3" fmla="*/ 191588 w 522514"/>
                <a:gd name="connsiteY3" fmla="*/ 339633 h 505096"/>
                <a:gd name="connsiteX4" fmla="*/ 0 w 522514"/>
                <a:gd name="connsiteY4" fmla="*/ 0 h 505096"/>
                <a:gd name="connsiteX0" fmla="*/ 0 w 522514"/>
                <a:gd name="connsiteY0" fmla="*/ 0 h 505096"/>
                <a:gd name="connsiteX1" fmla="*/ 418011 w 522514"/>
                <a:gd name="connsiteY1" fmla="*/ 209006 h 505096"/>
                <a:gd name="connsiteX2" fmla="*/ 522514 w 522514"/>
                <a:gd name="connsiteY2" fmla="*/ 505096 h 505096"/>
                <a:gd name="connsiteX3" fmla="*/ 191588 w 522514"/>
                <a:gd name="connsiteY3" fmla="*/ 339633 h 505096"/>
                <a:gd name="connsiteX4" fmla="*/ 0 w 522514"/>
                <a:gd name="connsiteY4" fmla="*/ 0 h 505096"/>
                <a:gd name="connsiteX0" fmla="*/ 0 w 1332411"/>
                <a:gd name="connsiteY0" fmla="*/ 0 h 505096"/>
                <a:gd name="connsiteX1" fmla="*/ 1332411 w 1332411"/>
                <a:gd name="connsiteY1" fmla="*/ 95794 h 505096"/>
                <a:gd name="connsiteX2" fmla="*/ 522514 w 1332411"/>
                <a:gd name="connsiteY2" fmla="*/ 505096 h 505096"/>
                <a:gd name="connsiteX3" fmla="*/ 191588 w 1332411"/>
                <a:gd name="connsiteY3" fmla="*/ 339633 h 505096"/>
                <a:gd name="connsiteX4" fmla="*/ 0 w 1332411"/>
                <a:gd name="connsiteY4" fmla="*/ 0 h 505096"/>
                <a:gd name="connsiteX0" fmla="*/ 731521 w 1140823"/>
                <a:gd name="connsiteY0" fmla="*/ 0 h 574764"/>
                <a:gd name="connsiteX1" fmla="*/ 1140823 w 1140823"/>
                <a:gd name="connsiteY1" fmla="*/ 165462 h 574764"/>
                <a:gd name="connsiteX2" fmla="*/ 330926 w 1140823"/>
                <a:gd name="connsiteY2" fmla="*/ 574764 h 574764"/>
                <a:gd name="connsiteX3" fmla="*/ 0 w 1140823"/>
                <a:gd name="connsiteY3" fmla="*/ 409301 h 574764"/>
                <a:gd name="connsiteX4" fmla="*/ 731521 w 1140823"/>
                <a:gd name="connsiteY4" fmla="*/ 0 h 574764"/>
                <a:gd name="connsiteX0" fmla="*/ 731521 w 1140823"/>
                <a:gd name="connsiteY0" fmla="*/ 0 h 409301"/>
                <a:gd name="connsiteX1" fmla="*/ 1140823 w 1140823"/>
                <a:gd name="connsiteY1" fmla="*/ 165462 h 409301"/>
                <a:gd name="connsiteX2" fmla="*/ 957943 w 1140823"/>
                <a:gd name="connsiteY2" fmla="*/ 400592 h 409301"/>
                <a:gd name="connsiteX3" fmla="*/ 0 w 1140823"/>
                <a:gd name="connsiteY3" fmla="*/ 409301 h 409301"/>
                <a:gd name="connsiteX4" fmla="*/ 731521 w 1140823"/>
                <a:gd name="connsiteY4" fmla="*/ 0 h 409301"/>
                <a:gd name="connsiteX0" fmla="*/ 269966 w 679268"/>
                <a:gd name="connsiteY0" fmla="*/ 0 h 400592"/>
                <a:gd name="connsiteX1" fmla="*/ 679268 w 679268"/>
                <a:gd name="connsiteY1" fmla="*/ 165462 h 400592"/>
                <a:gd name="connsiteX2" fmla="*/ 496388 w 679268"/>
                <a:gd name="connsiteY2" fmla="*/ 400592 h 400592"/>
                <a:gd name="connsiteX3" fmla="*/ 0 w 679268"/>
                <a:gd name="connsiteY3" fmla="*/ 209004 h 400592"/>
                <a:gd name="connsiteX4" fmla="*/ 269966 w 679268"/>
                <a:gd name="connsiteY4" fmla="*/ 0 h 400592"/>
                <a:gd name="connsiteX0" fmla="*/ 269966 w 679268"/>
                <a:gd name="connsiteY0" fmla="*/ 0 h 406942"/>
                <a:gd name="connsiteX1" fmla="*/ 679268 w 679268"/>
                <a:gd name="connsiteY1" fmla="*/ 165462 h 406942"/>
                <a:gd name="connsiteX2" fmla="*/ 432888 w 679268"/>
                <a:gd name="connsiteY2" fmla="*/ 406942 h 406942"/>
                <a:gd name="connsiteX3" fmla="*/ 0 w 679268"/>
                <a:gd name="connsiteY3" fmla="*/ 209004 h 406942"/>
                <a:gd name="connsiteX4" fmla="*/ 269966 w 679268"/>
                <a:gd name="connsiteY4" fmla="*/ 0 h 406942"/>
                <a:gd name="connsiteX0" fmla="*/ 269966 w 679268"/>
                <a:gd name="connsiteY0" fmla="*/ 0 h 435517"/>
                <a:gd name="connsiteX1" fmla="*/ 679268 w 679268"/>
                <a:gd name="connsiteY1" fmla="*/ 194037 h 435517"/>
                <a:gd name="connsiteX2" fmla="*/ 432888 w 679268"/>
                <a:gd name="connsiteY2" fmla="*/ 435517 h 435517"/>
                <a:gd name="connsiteX3" fmla="*/ 0 w 679268"/>
                <a:gd name="connsiteY3" fmla="*/ 237579 h 435517"/>
                <a:gd name="connsiteX4" fmla="*/ 269966 w 679268"/>
                <a:gd name="connsiteY4" fmla="*/ 0 h 435517"/>
                <a:gd name="connsiteX0" fmla="*/ 279491 w 688793"/>
                <a:gd name="connsiteY0" fmla="*/ 0 h 435517"/>
                <a:gd name="connsiteX1" fmla="*/ 688793 w 688793"/>
                <a:gd name="connsiteY1" fmla="*/ 194037 h 435517"/>
                <a:gd name="connsiteX2" fmla="*/ 442413 w 688793"/>
                <a:gd name="connsiteY2" fmla="*/ 435517 h 435517"/>
                <a:gd name="connsiteX3" fmla="*/ 0 w 688793"/>
                <a:gd name="connsiteY3" fmla="*/ 228054 h 435517"/>
                <a:gd name="connsiteX4" fmla="*/ 279491 w 688793"/>
                <a:gd name="connsiteY4" fmla="*/ 0 h 435517"/>
                <a:gd name="connsiteX0" fmla="*/ 282666 w 688793"/>
                <a:gd name="connsiteY0" fmla="*/ 0 h 445042"/>
                <a:gd name="connsiteX1" fmla="*/ 688793 w 688793"/>
                <a:gd name="connsiteY1" fmla="*/ 203562 h 445042"/>
                <a:gd name="connsiteX2" fmla="*/ 442413 w 688793"/>
                <a:gd name="connsiteY2" fmla="*/ 445042 h 445042"/>
                <a:gd name="connsiteX3" fmla="*/ 0 w 688793"/>
                <a:gd name="connsiteY3" fmla="*/ 237579 h 445042"/>
                <a:gd name="connsiteX4" fmla="*/ 282666 w 688793"/>
                <a:gd name="connsiteY4" fmla="*/ 0 h 445042"/>
                <a:gd name="connsiteX0" fmla="*/ 282666 w 698318"/>
                <a:gd name="connsiteY0" fmla="*/ 0 h 445042"/>
                <a:gd name="connsiteX1" fmla="*/ 698318 w 698318"/>
                <a:gd name="connsiteY1" fmla="*/ 213087 h 445042"/>
                <a:gd name="connsiteX2" fmla="*/ 442413 w 698318"/>
                <a:gd name="connsiteY2" fmla="*/ 445042 h 445042"/>
                <a:gd name="connsiteX3" fmla="*/ 0 w 698318"/>
                <a:gd name="connsiteY3" fmla="*/ 237579 h 445042"/>
                <a:gd name="connsiteX4" fmla="*/ 282666 w 698318"/>
                <a:gd name="connsiteY4" fmla="*/ 0 h 445042"/>
                <a:gd name="connsiteX0" fmla="*/ 282666 w 698318"/>
                <a:gd name="connsiteY0" fmla="*/ 0 h 467267"/>
                <a:gd name="connsiteX1" fmla="*/ 698318 w 698318"/>
                <a:gd name="connsiteY1" fmla="*/ 213087 h 467267"/>
                <a:gd name="connsiteX2" fmla="*/ 432888 w 698318"/>
                <a:gd name="connsiteY2" fmla="*/ 467267 h 467267"/>
                <a:gd name="connsiteX3" fmla="*/ 0 w 698318"/>
                <a:gd name="connsiteY3" fmla="*/ 237579 h 467267"/>
                <a:gd name="connsiteX4" fmla="*/ 282666 w 698318"/>
                <a:gd name="connsiteY4" fmla="*/ 0 h 4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318" h="467267">
                  <a:moveTo>
                    <a:pt x="282666" y="0"/>
                  </a:moveTo>
                  <a:lnTo>
                    <a:pt x="698318" y="213087"/>
                  </a:lnTo>
                  <a:lnTo>
                    <a:pt x="432888" y="467267"/>
                  </a:lnTo>
                  <a:lnTo>
                    <a:pt x="0" y="237579"/>
                  </a:lnTo>
                  <a:lnTo>
                    <a:pt x="282666" y="0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10516337" y="3067868"/>
              <a:ext cx="22669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/>
                <a:t>n</a:t>
              </a:r>
              <a:r>
                <a:rPr lang="ja-JP" altLang="en-US" dirty="0"/>
                <a:t>次元</a:t>
              </a:r>
              <a:r>
                <a:rPr lang="en-US" altLang="ja-JP" dirty="0"/>
                <a:t>(</a:t>
              </a:r>
              <a:r>
                <a:rPr lang="ja-JP" altLang="en-US" dirty="0"/>
                <a:t>最大</a:t>
              </a:r>
              <a:r>
                <a:rPr lang="en-US" altLang="ja-JP" dirty="0"/>
                <a:t>)</a:t>
              </a:r>
              <a:r>
                <a:rPr lang="ja-JP" altLang="en-US" dirty="0"/>
                <a:t>体積素</a:t>
              </a:r>
              <a:endParaRPr lang="en-US" altLang="ja-JP" dirty="0"/>
            </a:p>
            <a:p>
              <a:r>
                <a:rPr lang="ja-JP" altLang="en-US" dirty="0" smtClean="0"/>
                <a:t>体積</a:t>
              </a:r>
              <a:r>
                <a:rPr lang="en-US" altLang="ja-JP" dirty="0" smtClean="0"/>
                <a:t>|</a:t>
              </a:r>
              <a:r>
                <a:rPr lang="en-US" altLang="ja-JP" dirty="0" err="1" smtClean="0"/>
                <a:t>detA</a:t>
              </a:r>
              <a:r>
                <a:rPr lang="en-US" altLang="ja-JP" dirty="0" smtClean="0"/>
                <a:t>|×V</a:t>
              </a:r>
              <a:r>
                <a:rPr lang="ja-JP" altLang="en-US" dirty="0" smtClean="0"/>
                <a:t>＝０</a:t>
              </a:r>
              <a:endParaRPr lang="ja-JP" altLang="en-US" dirty="0"/>
            </a:p>
          </p:txBody>
        </p:sp>
      </p:grpSp>
      <p:sp>
        <p:nvSpPr>
          <p:cNvPr id="98" name="正方形/長方形 97"/>
          <p:cNvSpPr/>
          <p:nvPr/>
        </p:nvSpPr>
        <p:spPr>
          <a:xfrm>
            <a:off x="7805676" y="3726603"/>
            <a:ext cx="2165645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rgbClr val="FF0000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像は全</a:t>
            </a:r>
            <a:r>
              <a:rPr lang="ja-JP" altLang="en-US" sz="1400" dirty="0">
                <a:solidFill>
                  <a:schemeClr val="tx1"/>
                </a:solidFill>
              </a:rPr>
              <a:t>空間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99" name="正方形/長方形 98"/>
          <p:cNvSpPr/>
          <p:nvPr/>
        </p:nvSpPr>
        <p:spPr>
          <a:xfrm>
            <a:off x="5442413" y="5874435"/>
            <a:ext cx="2030689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rgbClr val="FF0000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像は平面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8094042" y="5587680"/>
            <a:ext cx="3198786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行列式は最大体積素拡大率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4120871" y="3937100"/>
            <a:ext cx="3161683" cy="910777"/>
            <a:chOff x="4120871" y="3937100"/>
            <a:chExt cx="3161683" cy="910777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4120871" y="3937100"/>
              <a:ext cx="748923" cy="910777"/>
              <a:chOff x="4077328" y="4093854"/>
              <a:chExt cx="748923" cy="910777"/>
            </a:xfrm>
          </p:grpSpPr>
          <p:sp>
            <p:nvSpPr>
              <p:cNvPr id="90" name="下矢印 89"/>
              <p:cNvSpPr/>
              <p:nvPr/>
            </p:nvSpPr>
            <p:spPr>
              <a:xfrm flipV="1">
                <a:off x="4239540" y="4093854"/>
                <a:ext cx="424501" cy="908900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4077328" y="4235190"/>
                <a:ext cx="74892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400" dirty="0" smtClean="0">
                    <a:solidFill>
                      <a:srgbClr val="FF0000"/>
                    </a:solidFill>
                  </a:rPr>
                  <a:t>✖</a:t>
                </a:r>
                <a:endParaRPr lang="ja-JP" altLang="en-US" sz="4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正方形/長方形 7"/>
            <p:cNvSpPr/>
            <p:nvPr/>
          </p:nvSpPr>
          <p:spPr>
            <a:xfrm>
              <a:off x="4719032" y="4186193"/>
              <a:ext cx="25635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逆行列</a:t>
              </a:r>
              <a:r>
                <a:rPr lang="en-US" altLang="ja-JP" dirty="0" smtClean="0"/>
                <a:t>A</a:t>
              </a:r>
              <a:r>
                <a:rPr lang="en-US" altLang="ja-JP" baseline="30000" dirty="0" smtClean="0"/>
                <a:t>-1</a:t>
              </a:r>
              <a:r>
                <a:rPr lang="ja-JP" altLang="en-US" dirty="0"/>
                <a:t>は</a:t>
              </a:r>
              <a:r>
                <a:rPr lang="ja-JP" altLang="en-US" dirty="0" smtClean="0"/>
                <a:t>存在</a:t>
              </a:r>
              <a:r>
                <a:rPr lang="ja-JP" altLang="en-US" dirty="0"/>
                <a:t>しない</a:t>
              </a:r>
              <a:endParaRPr lang="en-US" altLang="ja-JP" baseline="30000" dirty="0"/>
            </a:p>
          </p:txBody>
        </p:sp>
      </p:grpSp>
      <p:pic>
        <p:nvPicPr>
          <p:cNvPr id="45" name="オーディオ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0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08"/>
    </mc:Choice>
    <mc:Fallback xmlns="">
      <p:transition spd="slow" advTm="19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7" grpId="0"/>
      <p:bldP spid="98" grpId="0" animBg="1"/>
      <p:bldP spid="99" grpId="0" animBg="1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382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部分空間の記述方法は２つだけ</a:t>
            </a:r>
            <a:endParaRPr kumimoji="1" lang="ja-JP" altLang="en-US" dirty="0"/>
          </a:p>
        </p:txBody>
      </p:sp>
      <p:grpSp>
        <p:nvGrpSpPr>
          <p:cNvPr id="82" name="グループ化 81"/>
          <p:cNvGrpSpPr/>
          <p:nvPr/>
        </p:nvGrpSpPr>
        <p:grpSpPr>
          <a:xfrm>
            <a:off x="2110649" y="1622342"/>
            <a:ext cx="2535434" cy="2512793"/>
            <a:chOff x="1890839" y="1633333"/>
            <a:chExt cx="2535434" cy="2512793"/>
          </a:xfrm>
        </p:grpSpPr>
        <p:grpSp>
          <p:nvGrpSpPr>
            <p:cNvPr id="64" name="グループ化 63"/>
            <p:cNvGrpSpPr/>
            <p:nvPr/>
          </p:nvGrpSpPr>
          <p:grpSpPr>
            <a:xfrm>
              <a:off x="1890839" y="1633333"/>
              <a:ext cx="2128685" cy="2492400"/>
              <a:chOff x="1346496" y="3435907"/>
              <a:chExt cx="2128685" cy="2492400"/>
            </a:xfrm>
          </p:grpSpPr>
          <p:sp>
            <p:nvSpPr>
              <p:cNvPr id="63" name="正方形/長方形 32"/>
              <p:cNvSpPr/>
              <p:nvPr/>
            </p:nvSpPr>
            <p:spPr>
              <a:xfrm>
                <a:off x="1346496" y="4074838"/>
                <a:ext cx="2128685" cy="1853469"/>
              </a:xfrm>
              <a:custGeom>
                <a:avLst/>
                <a:gdLst>
                  <a:gd name="connsiteX0" fmla="*/ 0 w 2032890"/>
                  <a:gd name="connsiteY0" fmla="*/ 0 h 1383206"/>
                  <a:gd name="connsiteX1" fmla="*/ 2032890 w 2032890"/>
                  <a:gd name="connsiteY1" fmla="*/ 0 h 1383206"/>
                  <a:gd name="connsiteX2" fmla="*/ 2032890 w 2032890"/>
                  <a:gd name="connsiteY2" fmla="*/ 1383206 h 1383206"/>
                  <a:gd name="connsiteX3" fmla="*/ 0 w 2032890"/>
                  <a:gd name="connsiteY3" fmla="*/ 1383206 h 1383206"/>
                  <a:gd name="connsiteX4" fmla="*/ 0 w 2032890"/>
                  <a:gd name="connsiteY4" fmla="*/ 0 h 1383206"/>
                  <a:gd name="connsiteX0" fmla="*/ 0 w 2032890"/>
                  <a:gd name="connsiteY0" fmla="*/ 165463 h 1548669"/>
                  <a:gd name="connsiteX1" fmla="*/ 1928387 w 2032890"/>
                  <a:gd name="connsiteY1" fmla="*/ 0 h 1548669"/>
                  <a:gd name="connsiteX2" fmla="*/ 2032890 w 2032890"/>
                  <a:gd name="connsiteY2" fmla="*/ 1548669 h 1548669"/>
                  <a:gd name="connsiteX3" fmla="*/ 0 w 2032890"/>
                  <a:gd name="connsiteY3" fmla="*/ 1548669 h 1548669"/>
                  <a:gd name="connsiteX4" fmla="*/ 0 w 2032890"/>
                  <a:gd name="connsiteY4" fmla="*/ 165463 h 1548669"/>
                  <a:gd name="connsiteX0" fmla="*/ 0 w 2059016"/>
                  <a:gd name="connsiteY0" fmla="*/ 165463 h 1548669"/>
                  <a:gd name="connsiteX1" fmla="*/ 1928387 w 2059016"/>
                  <a:gd name="connsiteY1" fmla="*/ 0 h 1548669"/>
                  <a:gd name="connsiteX2" fmla="*/ 2059016 w 2059016"/>
                  <a:gd name="connsiteY2" fmla="*/ 1522544 h 1548669"/>
                  <a:gd name="connsiteX3" fmla="*/ 0 w 2059016"/>
                  <a:gd name="connsiteY3" fmla="*/ 1548669 h 1548669"/>
                  <a:gd name="connsiteX4" fmla="*/ 0 w 2059016"/>
                  <a:gd name="connsiteY4" fmla="*/ 165463 h 1548669"/>
                  <a:gd name="connsiteX0" fmla="*/ 0 w 2059016"/>
                  <a:gd name="connsiteY0" fmla="*/ 165463 h 1670589"/>
                  <a:gd name="connsiteX1" fmla="*/ 1928387 w 2059016"/>
                  <a:gd name="connsiteY1" fmla="*/ 0 h 1670589"/>
                  <a:gd name="connsiteX2" fmla="*/ 2059016 w 2059016"/>
                  <a:gd name="connsiteY2" fmla="*/ 1522544 h 1670589"/>
                  <a:gd name="connsiteX3" fmla="*/ 121920 w 2059016"/>
                  <a:gd name="connsiteY3" fmla="*/ 1670589 h 1670589"/>
                  <a:gd name="connsiteX4" fmla="*/ 0 w 2059016"/>
                  <a:gd name="connsiteY4" fmla="*/ 165463 h 1670589"/>
                  <a:gd name="connsiteX0" fmla="*/ 0 w 2050308"/>
                  <a:gd name="connsiteY0" fmla="*/ 252548 h 1670589"/>
                  <a:gd name="connsiteX1" fmla="*/ 1919679 w 2050308"/>
                  <a:gd name="connsiteY1" fmla="*/ 0 h 1670589"/>
                  <a:gd name="connsiteX2" fmla="*/ 2050308 w 2050308"/>
                  <a:gd name="connsiteY2" fmla="*/ 1522544 h 1670589"/>
                  <a:gd name="connsiteX3" fmla="*/ 113212 w 2050308"/>
                  <a:gd name="connsiteY3" fmla="*/ 1670589 h 1670589"/>
                  <a:gd name="connsiteX4" fmla="*/ 0 w 2050308"/>
                  <a:gd name="connsiteY4" fmla="*/ 252548 h 1670589"/>
                  <a:gd name="connsiteX0" fmla="*/ 0 w 2050308"/>
                  <a:gd name="connsiteY0" fmla="*/ 357051 h 1775092"/>
                  <a:gd name="connsiteX1" fmla="*/ 1440707 w 2050308"/>
                  <a:gd name="connsiteY1" fmla="*/ 0 h 1775092"/>
                  <a:gd name="connsiteX2" fmla="*/ 2050308 w 2050308"/>
                  <a:gd name="connsiteY2" fmla="*/ 1627047 h 1775092"/>
                  <a:gd name="connsiteX3" fmla="*/ 113212 w 2050308"/>
                  <a:gd name="connsiteY3" fmla="*/ 1775092 h 1775092"/>
                  <a:gd name="connsiteX4" fmla="*/ 0 w 2050308"/>
                  <a:gd name="connsiteY4" fmla="*/ 357051 h 1775092"/>
                  <a:gd name="connsiteX0" fmla="*/ 0 w 2050308"/>
                  <a:gd name="connsiteY0" fmla="*/ 357051 h 1897012"/>
                  <a:gd name="connsiteX1" fmla="*/ 1440707 w 2050308"/>
                  <a:gd name="connsiteY1" fmla="*/ 0 h 1897012"/>
                  <a:gd name="connsiteX2" fmla="*/ 2050308 w 2050308"/>
                  <a:gd name="connsiteY2" fmla="*/ 1627047 h 1897012"/>
                  <a:gd name="connsiteX3" fmla="*/ 670561 w 2050308"/>
                  <a:gd name="connsiteY3" fmla="*/ 1897012 h 1897012"/>
                  <a:gd name="connsiteX4" fmla="*/ 0 w 2050308"/>
                  <a:gd name="connsiteY4" fmla="*/ 357051 h 1897012"/>
                  <a:gd name="connsiteX0" fmla="*/ 0 w 2111268"/>
                  <a:gd name="connsiteY0" fmla="*/ 914400 h 1897012"/>
                  <a:gd name="connsiteX1" fmla="*/ 1501667 w 2111268"/>
                  <a:gd name="connsiteY1" fmla="*/ 0 h 1897012"/>
                  <a:gd name="connsiteX2" fmla="*/ 2111268 w 2111268"/>
                  <a:gd name="connsiteY2" fmla="*/ 1627047 h 1897012"/>
                  <a:gd name="connsiteX3" fmla="*/ 731521 w 2111268"/>
                  <a:gd name="connsiteY3" fmla="*/ 1897012 h 1897012"/>
                  <a:gd name="connsiteX4" fmla="*/ 0 w 2111268"/>
                  <a:gd name="connsiteY4" fmla="*/ 914400 h 1897012"/>
                  <a:gd name="connsiteX0" fmla="*/ 0 w 2111268"/>
                  <a:gd name="connsiteY0" fmla="*/ 870857 h 1853469"/>
                  <a:gd name="connsiteX1" fmla="*/ 1466833 w 2111268"/>
                  <a:gd name="connsiteY1" fmla="*/ 0 h 1853469"/>
                  <a:gd name="connsiteX2" fmla="*/ 2111268 w 2111268"/>
                  <a:gd name="connsiteY2" fmla="*/ 1583504 h 1853469"/>
                  <a:gd name="connsiteX3" fmla="*/ 731521 w 2111268"/>
                  <a:gd name="connsiteY3" fmla="*/ 1853469 h 1853469"/>
                  <a:gd name="connsiteX4" fmla="*/ 0 w 2111268"/>
                  <a:gd name="connsiteY4" fmla="*/ 870857 h 1853469"/>
                  <a:gd name="connsiteX0" fmla="*/ 0 w 2128685"/>
                  <a:gd name="connsiteY0" fmla="*/ 870857 h 1853469"/>
                  <a:gd name="connsiteX1" fmla="*/ 1466833 w 2128685"/>
                  <a:gd name="connsiteY1" fmla="*/ 0 h 1853469"/>
                  <a:gd name="connsiteX2" fmla="*/ 2128685 w 2128685"/>
                  <a:gd name="connsiteY2" fmla="*/ 1043573 h 1853469"/>
                  <a:gd name="connsiteX3" fmla="*/ 731521 w 2128685"/>
                  <a:gd name="connsiteY3" fmla="*/ 1853469 h 1853469"/>
                  <a:gd name="connsiteX4" fmla="*/ 0 w 2128685"/>
                  <a:gd name="connsiteY4" fmla="*/ 870857 h 1853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8685" h="1853469">
                    <a:moveTo>
                      <a:pt x="0" y="870857"/>
                    </a:moveTo>
                    <a:lnTo>
                      <a:pt x="1466833" y="0"/>
                    </a:lnTo>
                    <a:lnTo>
                      <a:pt x="2128685" y="1043573"/>
                    </a:lnTo>
                    <a:lnTo>
                      <a:pt x="731521" y="1853469"/>
                    </a:lnTo>
                    <a:lnTo>
                      <a:pt x="0" y="87085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3" name="グループ化 42"/>
              <p:cNvGrpSpPr/>
              <p:nvPr/>
            </p:nvGrpSpPr>
            <p:grpSpPr>
              <a:xfrm rot="19994787">
                <a:off x="2155883" y="3435907"/>
                <a:ext cx="1050593" cy="1985317"/>
                <a:chOff x="6993252" y="1138604"/>
                <a:chExt cx="1652648" cy="2773586"/>
              </a:xfrm>
            </p:grpSpPr>
            <p:grpSp>
              <p:nvGrpSpPr>
                <p:cNvPr id="44" name="グループ化 43"/>
                <p:cNvGrpSpPr/>
                <p:nvPr/>
              </p:nvGrpSpPr>
              <p:grpSpPr>
                <a:xfrm>
                  <a:off x="6993252" y="3315679"/>
                  <a:ext cx="1652648" cy="596511"/>
                  <a:chOff x="2683983" y="3935274"/>
                  <a:chExt cx="1652648" cy="596511"/>
                </a:xfrm>
              </p:grpSpPr>
              <p:cxnSp>
                <p:nvCxnSpPr>
                  <p:cNvPr id="53" name="直線コネクタ 52"/>
                  <p:cNvCxnSpPr/>
                  <p:nvPr/>
                </p:nvCxnSpPr>
                <p:spPr>
                  <a:xfrm rot="1605213">
                    <a:off x="2683983" y="3935274"/>
                    <a:ext cx="1007548" cy="9535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正方形/長方形 53"/>
                  <p:cNvSpPr/>
                  <p:nvPr/>
                </p:nvSpPr>
                <p:spPr>
                  <a:xfrm flipH="1">
                    <a:off x="3587693" y="4015810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v</a:t>
                    </a:r>
                    <a:r>
                      <a:rPr lang="en-US" altLang="ja-JP" baseline="-25000" dirty="0" smtClean="0"/>
                      <a:t>1</a:t>
                    </a:r>
                    <a:endParaRPr lang="ja-JP" altLang="en-US" dirty="0"/>
                  </a:p>
                </p:txBody>
              </p:sp>
            </p:grpSp>
            <p:grpSp>
              <p:nvGrpSpPr>
                <p:cNvPr id="49" name="グループ化 48"/>
                <p:cNvGrpSpPr/>
                <p:nvPr/>
              </p:nvGrpSpPr>
              <p:grpSpPr>
                <a:xfrm>
                  <a:off x="7270370" y="2186434"/>
                  <a:ext cx="1229637" cy="1028360"/>
                  <a:chOff x="3103098" y="2873966"/>
                  <a:chExt cx="1229636" cy="1028359"/>
                </a:xfrm>
              </p:grpSpPr>
              <p:sp>
                <p:nvSpPr>
                  <p:cNvPr id="51" name="正方形/長方形 50"/>
                  <p:cNvSpPr/>
                  <p:nvPr/>
                </p:nvSpPr>
                <p:spPr>
                  <a:xfrm flipH="1">
                    <a:off x="3583797" y="2873966"/>
                    <a:ext cx="748937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v</a:t>
                    </a:r>
                    <a:r>
                      <a:rPr lang="en-US" altLang="ja-JP" baseline="-25000" dirty="0" smtClean="0"/>
                      <a:t>2</a:t>
                    </a:r>
                    <a:endParaRPr lang="ja-JP" altLang="en-US" dirty="0"/>
                  </a:p>
                </p:txBody>
              </p:sp>
              <p:cxnSp>
                <p:nvCxnSpPr>
                  <p:cNvPr id="52" name="直線コネクタ 51"/>
                  <p:cNvCxnSpPr/>
                  <p:nvPr/>
                </p:nvCxnSpPr>
                <p:spPr>
                  <a:xfrm rot="1605213" flipV="1">
                    <a:off x="3103098" y="3117881"/>
                    <a:ext cx="419087" cy="7844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" name="正方形/長方形 47"/>
                <p:cNvSpPr/>
                <p:nvPr/>
              </p:nvSpPr>
              <p:spPr>
                <a:xfrm flipH="1">
                  <a:off x="7113037" y="1138604"/>
                  <a:ext cx="748938" cy="5159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endParaRPr lang="ja-JP" altLang="en-US" dirty="0"/>
                </a:p>
              </p:txBody>
            </p:sp>
          </p:grpSp>
        </p:grpSp>
        <p:grpSp>
          <p:nvGrpSpPr>
            <p:cNvPr id="4" name="グループ化 3"/>
            <p:cNvGrpSpPr/>
            <p:nvPr/>
          </p:nvGrpSpPr>
          <p:grpSpPr>
            <a:xfrm>
              <a:off x="2207188" y="1782951"/>
              <a:ext cx="2219085" cy="2363175"/>
              <a:chOff x="5878191" y="1138604"/>
              <a:chExt cx="3490758" cy="3301473"/>
            </a:xfrm>
          </p:grpSpPr>
          <p:grpSp>
            <p:nvGrpSpPr>
              <p:cNvPr id="5" name="グループ化 4"/>
              <p:cNvGrpSpPr/>
              <p:nvPr/>
            </p:nvGrpSpPr>
            <p:grpSpPr>
              <a:xfrm>
                <a:off x="7093865" y="3145905"/>
                <a:ext cx="2275084" cy="1294172"/>
                <a:chOff x="2784596" y="3765500"/>
                <a:chExt cx="2275084" cy="1294172"/>
              </a:xfrm>
            </p:grpSpPr>
            <p:cxnSp>
              <p:nvCxnSpPr>
                <p:cNvPr id="14" name="直線コネクタ 13"/>
                <p:cNvCxnSpPr/>
                <p:nvPr/>
              </p:nvCxnSpPr>
              <p:spPr>
                <a:xfrm>
                  <a:off x="2784596" y="3765500"/>
                  <a:ext cx="1569296" cy="8326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正方形/長方形 14"/>
                <p:cNvSpPr/>
                <p:nvPr/>
              </p:nvSpPr>
              <p:spPr>
                <a:xfrm flipH="1">
                  <a:off x="4310742" y="4543697"/>
                  <a:ext cx="748938" cy="5159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e</a:t>
                  </a:r>
                  <a:r>
                    <a:rPr lang="en-US" altLang="ja-JP" baseline="-25000" dirty="0" smtClean="0"/>
                    <a:t>1</a:t>
                  </a:r>
                  <a:endParaRPr lang="ja-JP" altLang="en-US" dirty="0"/>
                </a:p>
              </p:txBody>
            </p:sp>
          </p:grpSp>
          <p:grpSp>
            <p:nvGrpSpPr>
              <p:cNvPr id="6" name="グループ化 5"/>
              <p:cNvGrpSpPr/>
              <p:nvPr/>
            </p:nvGrpSpPr>
            <p:grpSpPr>
              <a:xfrm>
                <a:off x="5878191" y="1690688"/>
                <a:ext cx="3348759" cy="2222068"/>
                <a:chOff x="1710921" y="2378222"/>
                <a:chExt cx="3348759" cy="2222068"/>
              </a:xfrm>
            </p:grpSpPr>
            <p:grpSp>
              <p:nvGrpSpPr>
                <p:cNvPr id="10" name="グループ化 9"/>
                <p:cNvGrpSpPr/>
                <p:nvPr/>
              </p:nvGrpSpPr>
              <p:grpSpPr>
                <a:xfrm>
                  <a:off x="1710921" y="2378222"/>
                  <a:ext cx="3348759" cy="2222068"/>
                  <a:chOff x="1710921" y="2378222"/>
                  <a:chExt cx="3348759" cy="2222068"/>
                </a:xfrm>
              </p:grpSpPr>
              <p:sp>
                <p:nvSpPr>
                  <p:cNvPr id="12" name="正方形/長方形 11"/>
                  <p:cNvSpPr/>
                  <p:nvPr/>
                </p:nvSpPr>
                <p:spPr>
                  <a:xfrm flipH="1">
                    <a:off x="4310742" y="2378222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e</a:t>
                    </a:r>
                    <a:r>
                      <a:rPr lang="en-US" altLang="ja-JP" baseline="-25000" dirty="0" smtClean="0"/>
                      <a:t>2</a:t>
                    </a:r>
                    <a:endParaRPr lang="ja-JP" altLang="en-US" dirty="0"/>
                  </a:p>
                </p:txBody>
              </p:sp>
              <p:cxnSp>
                <p:nvCxnSpPr>
                  <p:cNvPr id="13" name="直線コネクタ 12"/>
                  <p:cNvCxnSpPr/>
                  <p:nvPr/>
                </p:nvCxnSpPr>
                <p:spPr>
                  <a:xfrm flipV="1">
                    <a:off x="1710921" y="3761614"/>
                    <a:ext cx="1234844" cy="83867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直線コネクタ 64"/>
                  <p:cNvCxnSpPr/>
                  <p:nvPr/>
                </p:nvCxnSpPr>
                <p:spPr>
                  <a:xfrm flipV="1">
                    <a:off x="3885150" y="2907091"/>
                    <a:ext cx="389364" cy="2360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線コネクタ 73"/>
                  <p:cNvCxnSpPr/>
                  <p:nvPr/>
                </p:nvCxnSpPr>
                <p:spPr>
                  <a:xfrm flipH="1" flipV="1">
                    <a:off x="1814084" y="2980391"/>
                    <a:ext cx="345997" cy="2360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正方形/長方形 10"/>
                <p:cNvSpPr/>
                <p:nvPr/>
              </p:nvSpPr>
              <p:spPr>
                <a:xfrm>
                  <a:off x="2306760" y="3289998"/>
                  <a:ext cx="800220" cy="830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sz="4800" dirty="0" smtClean="0"/>
                    <a:t>・</a:t>
                  </a:r>
                  <a:endParaRPr lang="ja-JP" altLang="en-US" sz="4800" dirty="0"/>
                </a:p>
              </p:txBody>
            </p:sp>
          </p:grpSp>
          <p:grpSp>
            <p:nvGrpSpPr>
              <p:cNvPr id="7" name="グループ化 6"/>
              <p:cNvGrpSpPr/>
              <p:nvPr/>
            </p:nvGrpSpPr>
            <p:grpSpPr>
              <a:xfrm>
                <a:off x="7078156" y="1138604"/>
                <a:ext cx="783818" cy="3043486"/>
                <a:chOff x="1395025" y="473362"/>
                <a:chExt cx="783818" cy="3043486"/>
              </a:xfrm>
            </p:grpSpPr>
            <p:cxnSp>
              <p:nvCxnSpPr>
                <p:cNvPr id="8" name="直線コネクタ 7"/>
                <p:cNvCxnSpPr/>
                <p:nvPr/>
              </p:nvCxnSpPr>
              <p:spPr>
                <a:xfrm flipH="1" flipV="1">
                  <a:off x="1395025" y="757135"/>
                  <a:ext cx="34880" cy="27597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正方形/長方形 8"/>
                <p:cNvSpPr/>
                <p:nvPr/>
              </p:nvSpPr>
              <p:spPr>
                <a:xfrm flipH="1">
                  <a:off x="1429905" y="473362"/>
                  <a:ext cx="748938" cy="5159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e</a:t>
                  </a:r>
                  <a:r>
                    <a:rPr lang="en-US" altLang="ja-JP" baseline="-25000" dirty="0" smtClean="0"/>
                    <a:t>3</a:t>
                  </a:r>
                  <a:endParaRPr lang="ja-JP" altLang="en-US" dirty="0"/>
                </a:p>
              </p:txBody>
            </p:sp>
          </p:grpSp>
        </p:grpSp>
      </p:grpSp>
      <p:grpSp>
        <p:nvGrpSpPr>
          <p:cNvPr id="110" name="グループ化 109"/>
          <p:cNvGrpSpPr/>
          <p:nvPr/>
        </p:nvGrpSpPr>
        <p:grpSpPr>
          <a:xfrm>
            <a:off x="6974878" y="1690688"/>
            <a:ext cx="2535434" cy="2363175"/>
            <a:chOff x="6208523" y="1687923"/>
            <a:chExt cx="2535434" cy="2363175"/>
          </a:xfrm>
        </p:grpSpPr>
        <p:grpSp>
          <p:nvGrpSpPr>
            <p:cNvPr id="83" name="グループ化 82"/>
            <p:cNvGrpSpPr/>
            <p:nvPr/>
          </p:nvGrpSpPr>
          <p:grpSpPr>
            <a:xfrm>
              <a:off x="6208523" y="1687923"/>
              <a:ext cx="2535434" cy="2363175"/>
              <a:chOff x="1890839" y="1782951"/>
              <a:chExt cx="2535434" cy="2363175"/>
            </a:xfrm>
          </p:grpSpPr>
          <p:grpSp>
            <p:nvGrpSpPr>
              <p:cNvPr id="84" name="グループ化 83"/>
              <p:cNvGrpSpPr/>
              <p:nvPr/>
            </p:nvGrpSpPr>
            <p:grpSpPr>
              <a:xfrm>
                <a:off x="1890839" y="1893063"/>
                <a:ext cx="2128685" cy="2232670"/>
                <a:chOff x="1346496" y="3695637"/>
                <a:chExt cx="2128685" cy="2232670"/>
              </a:xfrm>
            </p:grpSpPr>
            <p:sp>
              <p:nvSpPr>
                <p:cNvPr id="99" name="正方形/長方形 32"/>
                <p:cNvSpPr/>
                <p:nvPr/>
              </p:nvSpPr>
              <p:spPr>
                <a:xfrm>
                  <a:off x="1346496" y="4074838"/>
                  <a:ext cx="2128685" cy="1853469"/>
                </a:xfrm>
                <a:custGeom>
                  <a:avLst/>
                  <a:gdLst>
                    <a:gd name="connsiteX0" fmla="*/ 0 w 2032890"/>
                    <a:gd name="connsiteY0" fmla="*/ 0 h 1383206"/>
                    <a:gd name="connsiteX1" fmla="*/ 2032890 w 2032890"/>
                    <a:gd name="connsiteY1" fmla="*/ 0 h 1383206"/>
                    <a:gd name="connsiteX2" fmla="*/ 2032890 w 2032890"/>
                    <a:gd name="connsiteY2" fmla="*/ 1383206 h 1383206"/>
                    <a:gd name="connsiteX3" fmla="*/ 0 w 2032890"/>
                    <a:gd name="connsiteY3" fmla="*/ 1383206 h 1383206"/>
                    <a:gd name="connsiteX4" fmla="*/ 0 w 2032890"/>
                    <a:gd name="connsiteY4" fmla="*/ 0 h 1383206"/>
                    <a:gd name="connsiteX0" fmla="*/ 0 w 2032890"/>
                    <a:gd name="connsiteY0" fmla="*/ 165463 h 1548669"/>
                    <a:gd name="connsiteX1" fmla="*/ 1928387 w 2032890"/>
                    <a:gd name="connsiteY1" fmla="*/ 0 h 1548669"/>
                    <a:gd name="connsiteX2" fmla="*/ 2032890 w 2032890"/>
                    <a:gd name="connsiteY2" fmla="*/ 1548669 h 1548669"/>
                    <a:gd name="connsiteX3" fmla="*/ 0 w 2032890"/>
                    <a:gd name="connsiteY3" fmla="*/ 1548669 h 1548669"/>
                    <a:gd name="connsiteX4" fmla="*/ 0 w 2032890"/>
                    <a:gd name="connsiteY4" fmla="*/ 165463 h 1548669"/>
                    <a:gd name="connsiteX0" fmla="*/ 0 w 2059016"/>
                    <a:gd name="connsiteY0" fmla="*/ 165463 h 1548669"/>
                    <a:gd name="connsiteX1" fmla="*/ 1928387 w 2059016"/>
                    <a:gd name="connsiteY1" fmla="*/ 0 h 1548669"/>
                    <a:gd name="connsiteX2" fmla="*/ 2059016 w 2059016"/>
                    <a:gd name="connsiteY2" fmla="*/ 1522544 h 1548669"/>
                    <a:gd name="connsiteX3" fmla="*/ 0 w 2059016"/>
                    <a:gd name="connsiteY3" fmla="*/ 1548669 h 1548669"/>
                    <a:gd name="connsiteX4" fmla="*/ 0 w 2059016"/>
                    <a:gd name="connsiteY4" fmla="*/ 165463 h 1548669"/>
                    <a:gd name="connsiteX0" fmla="*/ 0 w 2059016"/>
                    <a:gd name="connsiteY0" fmla="*/ 165463 h 1670589"/>
                    <a:gd name="connsiteX1" fmla="*/ 1928387 w 2059016"/>
                    <a:gd name="connsiteY1" fmla="*/ 0 h 1670589"/>
                    <a:gd name="connsiteX2" fmla="*/ 2059016 w 2059016"/>
                    <a:gd name="connsiteY2" fmla="*/ 1522544 h 1670589"/>
                    <a:gd name="connsiteX3" fmla="*/ 121920 w 2059016"/>
                    <a:gd name="connsiteY3" fmla="*/ 1670589 h 1670589"/>
                    <a:gd name="connsiteX4" fmla="*/ 0 w 2059016"/>
                    <a:gd name="connsiteY4" fmla="*/ 165463 h 1670589"/>
                    <a:gd name="connsiteX0" fmla="*/ 0 w 2050308"/>
                    <a:gd name="connsiteY0" fmla="*/ 252548 h 1670589"/>
                    <a:gd name="connsiteX1" fmla="*/ 1919679 w 2050308"/>
                    <a:gd name="connsiteY1" fmla="*/ 0 h 1670589"/>
                    <a:gd name="connsiteX2" fmla="*/ 2050308 w 2050308"/>
                    <a:gd name="connsiteY2" fmla="*/ 1522544 h 1670589"/>
                    <a:gd name="connsiteX3" fmla="*/ 113212 w 2050308"/>
                    <a:gd name="connsiteY3" fmla="*/ 1670589 h 1670589"/>
                    <a:gd name="connsiteX4" fmla="*/ 0 w 2050308"/>
                    <a:gd name="connsiteY4" fmla="*/ 252548 h 1670589"/>
                    <a:gd name="connsiteX0" fmla="*/ 0 w 2050308"/>
                    <a:gd name="connsiteY0" fmla="*/ 357051 h 1775092"/>
                    <a:gd name="connsiteX1" fmla="*/ 1440707 w 2050308"/>
                    <a:gd name="connsiteY1" fmla="*/ 0 h 1775092"/>
                    <a:gd name="connsiteX2" fmla="*/ 2050308 w 2050308"/>
                    <a:gd name="connsiteY2" fmla="*/ 1627047 h 1775092"/>
                    <a:gd name="connsiteX3" fmla="*/ 113212 w 2050308"/>
                    <a:gd name="connsiteY3" fmla="*/ 1775092 h 1775092"/>
                    <a:gd name="connsiteX4" fmla="*/ 0 w 2050308"/>
                    <a:gd name="connsiteY4" fmla="*/ 357051 h 1775092"/>
                    <a:gd name="connsiteX0" fmla="*/ 0 w 2050308"/>
                    <a:gd name="connsiteY0" fmla="*/ 357051 h 1897012"/>
                    <a:gd name="connsiteX1" fmla="*/ 1440707 w 2050308"/>
                    <a:gd name="connsiteY1" fmla="*/ 0 h 1897012"/>
                    <a:gd name="connsiteX2" fmla="*/ 2050308 w 2050308"/>
                    <a:gd name="connsiteY2" fmla="*/ 1627047 h 1897012"/>
                    <a:gd name="connsiteX3" fmla="*/ 670561 w 2050308"/>
                    <a:gd name="connsiteY3" fmla="*/ 1897012 h 1897012"/>
                    <a:gd name="connsiteX4" fmla="*/ 0 w 2050308"/>
                    <a:gd name="connsiteY4" fmla="*/ 357051 h 1897012"/>
                    <a:gd name="connsiteX0" fmla="*/ 0 w 2111268"/>
                    <a:gd name="connsiteY0" fmla="*/ 914400 h 1897012"/>
                    <a:gd name="connsiteX1" fmla="*/ 1501667 w 2111268"/>
                    <a:gd name="connsiteY1" fmla="*/ 0 h 1897012"/>
                    <a:gd name="connsiteX2" fmla="*/ 2111268 w 2111268"/>
                    <a:gd name="connsiteY2" fmla="*/ 1627047 h 1897012"/>
                    <a:gd name="connsiteX3" fmla="*/ 731521 w 2111268"/>
                    <a:gd name="connsiteY3" fmla="*/ 1897012 h 1897012"/>
                    <a:gd name="connsiteX4" fmla="*/ 0 w 2111268"/>
                    <a:gd name="connsiteY4" fmla="*/ 914400 h 1897012"/>
                    <a:gd name="connsiteX0" fmla="*/ 0 w 2111268"/>
                    <a:gd name="connsiteY0" fmla="*/ 870857 h 1853469"/>
                    <a:gd name="connsiteX1" fmla="*/ 1466833 w 2111268"/>
                    <a:gd name="connsiteY1" fmla="*/ 0 h 1853469"/>
                    <a:gd name="connsiteX2" fmla="*/ 2111268 w 2111268"/>
                    <a:gd name="connsiteY2" fmla="*/ 1583504 h 1853469"/>
                    <a:gd name="connsiteX3" fmla="*/ 731521 w 2111268"/>
                    <a:gd name="connsiteY3" fmla="*/ 1853469 h 1853469"/>
                    <a:gd name="connsiteX4" fmla="*/ 0 w 2111268"/>
                    <a:gd name="connsiteY4" fmla="*/ 870857 h 1853469"/>
                    <a:gd name="connsiteX0" fmla="*/ 0 w 2128685"/>
                    <a:gd name="connsiteY0" fmla="*/ 870857 h 1853469"/>
                    <a:gd name="connsiteX1" fmla="*/ 1466833 w 2128685"/>
                    <a:gd name="connsiteY1" fmla="*/ 0 h 1853469"/>
                    <a:gd name="connsiteX2" fmla="*/ 2128685 w 2128685"/>
                    <a:gd name="connsiteY2" fmla="*/ 1043573 h 1853469"/>
                    <a:gd name="connsiteX3" fmla="*/ 731521 w 2128685"/>
                    <a:gd name="connsiteY3" fmla="*/ 1853469 h 1853469"/>
                    <a:gd name="connsiteX4" fmla="*/ 0 w 2128685"/>
                    <a:gd name="connsiteY4" fmla="*/ 870857 h 185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28685" h="1853469">
                      <a:moveTo>
                        <a:pt x="0" y="870857"/>
                      </a:moveTo>
                      <a:lnTo>
                        <a:pt x="1466833" y="0"/>
                      </a:lnTo>
                      <a:lnTo>
                        <a:pt x="2128685" y="1043573"/>
                      </a:lnTo>
                      <a:lnTo>
                        <a:pt x="731521" y="1853469"/>
                      </a:lnTo>
                      <a:lnTo>
                        <a:pt x="0" y="870857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00" name="グループ化 99"/>
                <p:cNvGrpSpPr/>
                <p:nvPr/>
              </p:nvGrpSpPr>
              <p:grpSpPr>
                <a:xfrm rot="19994787">
                  <a:off x="1562028" y="3695637"/>
                  <a:ext cx="987550" cy="1058841"/>
                  <a:chOff x="6308498" y="1138604"/>
                  <a:chExt cx="1553477" cy="1479253"/>
                </a:xfrm>
              </p:grpSpPr>
              <p:cxnSp>
                <p:nvCxnSpPr>
                  <p:cNvPr id="106" name="直線コネクタ 105"/>
                  <p:cNvCxnSpPr/>
                  <p:nvPr/>
                </p:nvCxnSpPr>
                <p:spPr>
                  <a:xfrm rot="1605213" flipH="1" flipV="1">
                    <a:off x="6308498" y="1544861"/>
                    <a:ext cx="74462" cy="107299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正方形/長方形 102"/>
                  <p:cNvSpPr/>
                  <p:nvPr/>
                </p:nvSpPr>
                <p:spPr>
                  <a:xfrm flipH="1">
                    <a:off x="7113037" y="1138604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endParaRPr lang="ja-JP" altLang="en-US" dirty="0"/>
                  </a:p>
                </p:txBody>
              </p:sp>
            </p:grpSp>
          </p:grpSp>
          <p:grpSp>
            <p:nvGrpSpPr>
              <p:cNvPr id="85" name="グループ化 84"/>
              <p:cNvGrpSpPr/>
              <p:nvPr/>
            </p:nvGrpSpPr>
            <p:grpSpPr>
              <a:xfrm>
                <a:off x="2207188" y="1782951"/>
                <a:ext cx="2219085" cy="2363175"/>
                <a:chOff x="5878191" y="1138604"/>
                <a:chExt cx="3490758" cy="3301473"/>
              </a:xfrm>
            </p:grpSpPr>
            <p:grpSp>
              <p:nvGrpSpPr>
                <p:cNvPr id="86" name="グループ化 85"/>
                <p:cNvGrpSpPr/>
                <p:nvPr/>
              </p:nvGrpSpPr>
              <p:grpSpPr>
                <a:xfrm>
                  <a:off x="7113036" y="3145904"/>
                  <a:ext cx="2255913" cy="1294173"/>
                  <a:chOff x="2803767" y="3765499"/>
                  <a:chExt cx="2255913" cy="1294173"/>
                </a:xfrm>
              </p:grpSpPr>
              <p:cxnSp>
                <p:nvCxnSpPr>
                  <p:cNvPr id="97" name="直線コネクタ 96"/>
                  <p:cNvCxnSpPr/>
                  <p:nvPr/>
                </p:nvCxnSpPr>
                <p:spPr>
                  <a:xfrm>
                    <a:off x="2803767" y="3765499"/>
                    <a:ext cx="1550125" cy="83262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" name="正方形/長方形 97"/>
                  <p:cNvSpPr/>
                  <p:nvPr/>
                </p:nvSpPr>
                <p:spPr>
                  <a:xfrm flipH="1">
                    <a:off x="4310742" y="4543697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e</a:t>
                    </a:r>
                    <a:r>
                      <a:rPr lang="en-US" altLang="ja-JP" baseline="-25000" dirty="0" smtClean="0"/>
                      <a:t>1</a:t>
                    </a:r>
                    <a:endParaRPr lang="ja-JP" altLang="en-US" dirty="0"/>
                  </a:p>
                </p:txBody>
              </p:sp>
            </p:grpSp>
            <p:grpSp>
              <p:nvGrpSpPr>
                <p:cNvPr id="87" name="グループ化 86"/>
                <p:cNvGrpSpPr/>
                <p:nvPr/>
              </p:nvGrpSpPr>
              <p:grpSpPr>
                <a:xfrm>
                  <a:off x="5878191" y="1690688"/>
                  <a:ext cx="3348759" cy="2222068"/>
                  <a:chOff x="1710921" y="2378222"/>
                  <a:chExt cx="3348759" cy="2222068"/>
                </a:xfrm>
              </p:grpSpPr>
              <p:grpSp>
                <p:nvGrpSpPr>
                  <p:cNvPr id="91" name="グループ化 90"/>
                  <p:cNvGrpSpPr/>
                  <p:nvPr/>
                </p:nvGrpSpPr>
                <p:grpSpPr>
                  <a:xfrm>
                    <a:off x="1710921" y="2378222"/>
                    <a:ext cx="3348759" cy="2222068"/>
                    <a:chOff x="1710921" y="2378222"/>
                    <a:chExt cx="3348759" cy="2222068"/>
                  </a:xfrm>
                </p:grpSpPr>
                <p:sp>
                  <p:nvSpPr>
                    <p:cNvPr id="93" name="正方形/長方形 92"/>
                    <p:cNvSpPr/>
                    <p:nvPr/>
                  </p:nvSpPr>
                  <p:spPr>
                    <a:xfrm flipH="1">
                      <a:off x="4310742" y="2378222"/>
                      <a:ext cx="748938" cy="51597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ja-JP" dirty="0" smtClean="0"/>
                        <a:t>e</a:t>
                      </a:r>
                      <a:r>
                        <a:rPr lang="en-US" altLang="ja-JP" baseline="-25000" dirty="0" smtClean="0"/>
                        <a:t>2</a:t>
                      </a:r>
                      <a:endParaRPr lang="ja-JP" altLang="en-US" dirty="0"/>
                    </a:p>
                  </p:txBody>
                </p:sp>
                <p:cxnSp>
                  <p:nvCxnSpPr>
                    <p:cNvPr id="94" name="直線コネクタ 93"/>
                    <p:cNvCxnSpPr/>
                    <p:nvPr/>
                  </p:nvCxnSpPr>
                  <p:spPr>
                    <a:xfrm flipV="1">
                      <a:off x="1710921" y="3761614"/>
                      <a:ext cx="1234844" cy="83867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直線コネクタ 94"/>
                    <p:cNvCxnSpPr/>
                    <p:nvPr/>
                  </p:nvCxnSpPr>
                  <p:spPr>
                    <a:xfrm flipV="1">
                      <a:off x="3885150" y="2907091"/>
                      <a:ext cx="389364" cy="23605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直線コネクタ 95"/>
                    <p:cNvCxnSpPr/>
                    <p:nvPr/>
                  </p:nvCxnSpPr>
                  <p:spPr>
                    <a:xfrm flipH="1" flipV="1">
                      <a:off x="1756548" y="3031490"/>
                      <a:ext cx="345997" cy="23605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2" name="正方形/長方形 91"/>
                  <p:cNvSpPr/>
                  <p:nvPr/>
                </p:nvSpPr>
                <p:spPr>
                  <a:xfrm>
                    <a:off x="2306760" y="3289998"/>
                    <a:ext cx="800220" cy="830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ja-JP" altLang="en-US" sz="4800" dirty="0" smtClean="0"/>
                      <a:t>・</a:t>
                    </a:r>
                    <a:endParaRPr lang="ja-JP" altLang="en-US" sz="4800" dirty="0"/>
                  </a:p>
                </p:txBody>
              </p:sp>
            </p:grpSp>
            <p:grpSp>
              <p:nvGrpSpPr>
                <p:cNvPr id="88" name="グループ化 87"/>
                <p:cNvGrpSpPr/>
                <p:nvPr/>
              </p:nvGrpSpPr>
              <p:grpSpPr>
                <a:xfrm>
                  <a:off x="7078156" y="1138604"/>
                  <a:ext cx="783818" cy="3043486"/>
                  <a:chOff x="1395025" y="473362"/>
                  <a:chExt cx="783818" cy="3043486"/>
                </a:xfrm>
              </p:grpSpPr>
              <p:cxnSp>
                <p:nvCxnSpPr>
                  <p:cNvPr id="89" name="直線コネクタ 88"/>
                  <p:cNvCxnSpPr/>
                  <p:nvPr/>
                </p:nvCxnSpPr>
                <p:spPr>
                  <a:xfrm flipH="1" flipV="1">
                    <a:off x="1395025" y="757135"/>
                    <a:ext cx="34880" cy="275971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正方形/長方形 89"/>
                  <p:cNvSpPr/>
                  <p:nvPr/>
                </p:nvSpPr>
                <p:spPr>
                  <a:xfrm flipH="1">
                    <a:off x="1429905" y="473362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e</a:t>
                    </a:r>
                    <a:r>
                      <a:rPr lang="en-US" altLang="ja-JP" baseline="-25000" dirty="0" smtClean="0"/>
                      <a:t>3</a:t>
                    </a:r>
                    <a:endParaRPr lang="ja-JP" altLang="en-US" dirty="0"/>
                  </a:p>
                </p:txBody>
              </p:sp>
            </p:grpSp>
          </p:grpSp>
        </p:grpSp>
        <p:sp>
          <p:nvSpPr>
            <p:cNvPr id="109" name="正方形/長方形 108"/>
            <p:cNvSpPr/>
            <p:nvPr/>
          </p:nvSpPr>
          <p:spPr>
            <a:xfrm>
              <a:off x="6376434" y="1895162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v</a:t>
              </a:r>
              <a:endParaRPr lang="ja-JP" altLang="en-US" dirty="0"/>
            </a:p>
          </p:txBody>
        </p:sp>
      </p:grpSp>
      <p:sp>
        <p:nvSpPr>
          <p:cNvPr id="111" name="正方形/長方形 110"/>
          <p:cNvSpPr/>
          <p:nvPr/>
        </p:nvSpPr>
        <p:spPr>
          <a:xfrm>
            <a:off x="1877299" y="4385712"/>
            <a:ext cx="3950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基底の線形結合で表す方法</a:t>
            </a:r>
            <a:endParaRPr lang="en-US" altLang="ja-JP" dirty="0" smtClean="0"/>
          </a:p>
          <a:p>
            <a:endParaRPr lang="en-US" altLang="ja-JP" dirty="0" smtClean="0"/>
          </a:p>
          <a:p>
            <a:pPr algn="ctr"/>
            <a:r>
              <a:rPr lang="en-US" altLang="ja-JP" dirty="0" smtClean="0"/>
              <a:t>X=&lt;v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&gt;=</a:t>
            </a:r>
            <a:r>
              <a:rPr lang="en-US" altLang="ja-JP" dirty="0"/>
              <a:t> </a:t>
            </a:r>
            <a:r>
              <a:rPr lang="en-US" altLang="ja-JP" dirty="0" smtClean="0"/>
              <a:t>{sv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+tv</a:t>
            </a:r>
            <a:r>
              <a:rPr lang="en-US" altLang="ja-JP" baseline="-25000" dirty="0" smtClean="0"/>
              <a:t>2 </a:t>
            </a:r>
            <a:r>
              <a:rPr lang="en-US" altLang="ja-JP" dirty="0" smtClean="0"/>
              <a:t>: </a:t>
            </a:r>
            <a:r>
              <a:rPr lang="en-US" altLang="ja-JP" dirty="0" err="1" smtClean="0"/>
              <a:t>s,t</a:t>
            </a:r>
            <a:r>
              <a:rPr lang="ja-JP" altLang="en-US" dirty="0" smtClean="0"/>
              <a:t>∈</a:t>
            </a:r>
            <a:r>
              <a:rPr lang="en-US" altLang="ja-JP" dirty="0" smtClean="0"/>
              <a:t>R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} </a:t>
            </a:r>
            <a:r>
              <a:rPr lang="ja-JP" altLang="en-US" dirty="0" smtClean="0"/>
              <a:t>⊂</a:t>
            </a:r>
            <a:r>
              <a:rPr lang="en-US" altLang="ja-JP" dirty="0" smtClean="0"/>
              <a:t>R</a:t>
            </a:r>
            <a:r>
              <a:rPr lang="en-US" altLang="ja-JP" baseline="30000" dirty="0" smtClean="0"/>
              <a:t>3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像はこの表現で定義されている</a:t>
            </a:r>
            <a:endParaRPr lang="en-US" altLang="ja-JP" baseline="30000" dirty="0" smtClean="0"/>
          </a:p>
        </p:txBody>
      </p:sp>
      <p:sp>
        <p:nvSpPr>
          <p:cNvPr id="112" name="正方形/長方形 111"/>
          <p:cNvSpPr/>
          <p:nvPr/>
        </p:nvSpPr>
        <p:spPr>
          <a:xfrm>
            <a:off x="6698197" y="4385712"/>
            <a:ext cx="3950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法線の直交補空間で表す方法</a:t>
            </a:r>
            <a:endParaRPr lang="en-US" altLang="ja-JP" dirty="0" smtClean="0"/>
          </a:p>
          <a:p>
            <a:endParaRPr lang="en-US" altLang="ja-JP" dirty="0" smtClean="0"/>
          </a:p>
          <a:p>
            <a:pPr algn="ctr"/>
            <a:r>
              <a:rPr lang="en-US" altLang="ja-JP" dirty="0" smtClean="0"/>
              <a:t>X= </a:t>
            </a:r>
            <a:r>
              <a:rPr lang="en-US" altLang="ja-JP" dirty="0"/>
              <a:t>{x</a:t>
            </a:r>
            <a:r>
              <a:rPr lang="ja-JP" altLang="en-US" dirty="0"/>
              <a:t>∈</a:t>
            </a:r>
            <a:r>
              <a:rPr lang="en-US" altLang="ja-JP" dirty="0"/>
              <a:t>R</a:t>
            </a:r>
            <a:r>
              <a:rPr lang="en-US" altLang="ja-JP" baseline="30000" dirty="0"/>
              <a:t>3 </a:t>
            </a:r>
            <a:r>
              <a:rPr lang="en-US" altLang="ja-JP" baseline="30000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x</a:t>
            </a:r>
            <a:r>
              <a:rPr lang="ja-JP" altLang="en-US" dirty="0" smtClean="0"/>
              <a:t>⊥</a:t>
            </a:r>
            <a:r>
              <a:rPr lang="en-US" altLang="ja-JP" dirty="0" smtClean="0"/>
              <a:t>v} </a:t>
            </a:r>
            <a:r>
              <a:rPr lang="ja-JP" altLang="en-US" dirty="0" smtClean="0"/>
              <a:t>⊂</a:t>
            </a:r>
            <a:r>
              <a:rPr lang="en-US" altLang="ja-JP" dirty="0" smtClean="0"/>
              <a:t>R</a:t>
            </a:r>
            <a:r>
              <a:rPr lang="en-US" altLang="ja-JP" baseline="30000" dirty="0" smtClean="0"/>
              <a:t>3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核はこの表現で定義されている</a:t>
            </a:r>
            <a:endParaRPr lang="en-US" altLang="ja-JP" baseline="30000" dirty="0" smtClean="0"/>
          </a:p>
        </p:txBody>
      </p:sp>
      <p:pic>
        <p:nvPicPr>
          <p:cNvPr id="113" name="オーディオ 1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5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59"/>
    </mc:Choice>
    <mc:Fallback xmlns="">
      <p:transition spd="slow" advTm="8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11" grpId="0"/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6" y="356418"/>
            <a:ext cx="10515600" cy="701448"/>
          </a:xfrm>
        </p:spPr>
        <p:txBody>
          <a:bodyPr/>
          <a:lstStyle/>
          <a:p>
            <a:pPr algn="ctr"/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992681" y="1419812"/>
            <a:ext cx="8386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/>
              <a:t>nxn</a:t>
            </a:r>
            <a:r>
              <a:rPr lang="ja-JP" altLang="en-US" dirty="0"/>
              <a:t>行列</a:t>
            </a:r>
            <a:r>
              <a:rPr lang="en-US" altLang="ja-JP" dirty="0"/>
              <a:t>A=[v</a:t>
            </a:r>
            <a:r>
              <a:rPr lang="en-US" altLang="ja-JP" baseline="-25000" dirty="0"/>
              <a:t>1</a:t>
            </a:r>
            <a:r>
              <a:rPr lang="en-US" altLang="ja-JP" dirty="0"/>
              <a:t>|v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/>
              <a:t>v</a:t>
            </a:r>
            <a:r>
              <a:rPr lang="en-US" altLang="ja-JP" baseline="-25000" dirty="0" err="1"/>
              <a:t>n</a:t>
            </a:r>
            <a:r>
              <a:rPr lang="en-US" altLang="ja-JP" dirty="0" smtClean="0"/>
              <a:t>]</a:t>
            </a:r>
            <a:r>
              <a:rPr lang="ja-JP" altLang="en-US" dirty="0" smtClean="0"/>
              <a:t>および線形写像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ja-JP" altLang="en-US" dirty="0" smtClean="0"/>
              <a:t>に関して以下のすべては同値である。</a:t>
            </a:r>
            <a:endParaRPr lang="en-US" altLang="ja-JP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992681" y="3411560"/>
            <a:ext cx="9448896" cy="426516"/>
            <a:chOff x="992681" y="3585737"/>
            <a:chExt cx="9448896" cy="426516"/>
          </a:xfrm>
        </p:grpSpPr>
        <p:sp>
          <p:nvSpPr>
            <p:cNvPr id="6" name="正方形/長方形 5"/>
            <p:cNvSpPr/>
            <p:nvPr/>
          </p:nvSpPr>
          <p:spPr>
            <a:xfrm>
              <a:off x="992681" y="3585737"/>
              <a:ext cx="31874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{x</a:t>
              </a:r>
              <a:r>
                <a:rPr lang="ja-JP" altLang="en-US" dirty="0"/>
                <a:t>∈</a:t>
              </a:r>
              <a:r>
                <a:rPr lang="en-US" altLang="ja-JP" dirty="0"/>
                <a:t>R</a:t>
              </a:r>
              <a:r>
                <a:rPr lang="en-US" altLang="ja-JP" baseline="30000" dirty="0"/>
                <a:t>n </a:t>
              </a:r>
              <a:r>
                <a:rPr lang="en-US" altLang="ja-JP" dirty="0"/>
                <a:t>: </a:t>
              </a:r>
              <a:r>
                <a:rPr lang="en-US" altLang="ja-JP" dirty="0" smtClean="0"/>
                <a:t>Ax=0} = {0}</a:t>
              </a:r>
              <a:endParaRPr lang="en-US" altLang="ja-JP" dirty="0"/>
            </a:p>
          </p:txBody>
        </p:sp>
        <p:sp>
          <p:nvSpPr>
            <p:cNvPr id="9" name="左右矢印 8"/>
            <p:cNvSpPr/>
            <p:nvPr/>
          </p:nvSpPr>
          <p:spPr>
            <a:xfrm>
              <a:off x="4376008" y="3594241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839001" y="3642921"/>
              <a:ext cx="46025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Ker </a:t>
              </a:r>
              <a:r>
                <a:rPr lang="en-US" altLang="ja-JP" dirty="0" err="1" smtClean="0"/>
                <a:t>f</a:t>
              </a:r>
              <a:r>
                <a:rPr lang="en-US" altLang="ja-JP" baseline="-25000" dirty="0" err="1" smtClean="0"/>
                <a:t>A</a:t>
              </a:r>
              <a:r>
                <a:rPr lang="en-US" altLang="ja-JP" baseline="-25000" dirty="0" smtClean="0"/>
                <a:t> </a:t>
              </a:r>
              <a:r>
                <a:rPr lang="en-US" altLang="ja-JP" dirty="0"/>
                <a:t>= </a:t>
              </a:r>
              <a:r>
                <a:rPr lang="en-US" altLang="ja-JP" dirty="0" smtClean="0"/>
                <a:t>{0}</a:t>
              </a:r>
              <a:endParaRPr lang="en-US" altLang="ja-JP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992681" y="2773941"/>
            <a:ext cx="6104805" cy="422249"/>
            <a:chOff x="992681" y="2948118"/>
            <a:chExt cx="6104805" cy="422249"/>
          </a:xfrm>
        </p:grpSpPr>
        <p:sp>
          <p:nvSpPr>
            <p:cNvPr id="5" name="正方形/長方形 4"/>
            <p:cNvSpPr/>
            <p:nvPr/>
          </p:nvSpPr>
          <p:spPr>
            <a:xfrm>
              <a:off x="992681" y="2948118"/>
              <a:ext cx="31874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dim&lt;v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,v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,…,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 smtClean="0"/>
                <a:t>&gt;=</a:t>
              </a:r>
              <a:r>
                <a:rPr lang="en-US" altLang="ja-JP" dirty="0"/>
                <a:t>n</a:t>
              </a:r>
              <a:r>
                <a:rPr lang="en-US" altLang="ja-JP" dirty="0" smtClean="0"/>
                <a:t>	</a:t>
              </a:r>
              <a:endParaRPr lang="en-US" altLang="ja-JP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839001" y="2948118"/>
              <a:ext cx="12584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err="1" smtClean="0"/>
                <a:t>Im</a:t>
              </a:r>
              <a:r>
                <a:rPr lang="en-US" altLang="ja-JP" dirty="0" smtClean="0"/>
                <a:t> </a:t>
              </a:r>
              <a:r>
                <a:rPr lang="en-US" altLang="ja-JP" dirty="0" err="1" smtClean="0"/>
                <a:t>f</a:t>
              </a:r>
              <a:r>
                <a:rPr lang="en-US" altLang="ja-JP" baseline="-25000" dirty="0" err="1" smtClean="0"/>
                <a:t>A</a:t>
              </a:r>
              <a:r>
                <a:rPr lang="en-US" altLang="ja-JP" baseline="-25000" dirty="0" smtClean="0"/>
                <a:t> </a:t>
              </a:r>
              <a:r>
                <a:rPr lang="en-US" altLang="ja-JP" dirty="0"/>
                <a:t>= R</a:t>
              </a:r>
              <a:r>
                <a:rPr lang="en-US" altLang="ja-JP" baseline="30000" dirty="0"/>
                <a:t>n</a:t>
              </a:r>
              <a:r>
                <a:rPr lang="en-US" altLang="ja-JP" dirty="0" smtClean="0"/>
                <a:t>  </a:t>
              </a:r>
              <a:endParaRPr lang="en-US" altLang="ja-JP" dirty="0"/>
            </a:p>
          </p:txBody>
        </p:sp>
        <p:sp>
          <p:nvSpPr>
            <p:cNvPr id="19" name="左右矢印 18"/>
            <p:cNvSpPr/>
            <p:nvPr/>
          </p:nvSpPr>
          <p:spPr>
            <a:xfrm>
              <a:off x="4376008" y="2952355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992681" y="5112718"/>
            <a:ext cx="9448896" cy="418012"/>
            <a:chOff x="992681" y="5112718"/>
            <a:chExt cx="9448896" cy="418012"/>
          </a:xfrm>
        </p:grpSpPr>
        <p:sp>
          <p:nvSpPr>
            <p:cNvPr id="13" name="正方形/長方形 12"/>
            <p:cNvSpPr/>
            <p:nvPr/>
          </p:nvSpPr>
          <p:spPr>
            <a:xfrm>
              <a:off x="992681" y="5112718"/>
              <a:ext cx="31874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dim&lt;v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,v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,…,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 smtClean="0"/>
                <a:t>&gt; = r	</a:t>
              </a:r>
              <a:endParaRPr lang="en-US" altLang="ja-JP" dirty="0"/>
            </a:p>
          </p:txBody>
        </p:sp>
        <p:sp>
          <p:nvSpPr>
            <p:cNvPr id="15" name="左右矢印 14"/>
            <p:cNvSpPr/>
            <p:nvPr/>
          </p:nvSpPr>
          <p:spPr>
            <a:xfrm>
              <a:off x="4376009" y="5112718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5839001" y="5112718"/>
              <a:ext cx="46025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 [</a:t>
              </a:r>
              <a:r>
                <a:rPr lang="en-US" altLang="ja-JP" dirty="0" err="1" smtClean="0"/>
                <a:t>Im</a:t>
              </a:r>
              <a:r>
                <a:rPr lang="en-US" altLang="ja-JP" dirty="0" smtClean="0"/>
                <a:t> </a:t>
              </a:r>
              <a:r>
                <a:rPr lang="en-US" altLang="ja-JP" dirty="0" err="1" smtClean="0"/>
                <a:t>f</a:t>
              </a:r>
              <a:r>
                <a:rPr lang="en-US" altLang="ja-JP" baseline="-25000" dirty="0" err="1" smtClean="0"/>
                <a:t>A</a:t>
              </a:r>
              <a:r>
                <a:rPr lang="en-US" altLang="ja-JP" baseline="-25000" dirty="0" smtClean="0"/>
                <a:t> </a:t>
              </a:r>
              <a:r>
                <a:rPr lang="en-US" altLang="ja-JP" dirty="0" smtClean="0"/>
                <a:t>=&lt;v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,v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,…,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 smtClean="0"/>
                <a:t>&gt;] = rank A  </a:t>
              </a:r>
              <a:endParaRPr lang="en-US" altLang="ja-JP" dirty="0"/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92681" y="5750337"/>
            <a:ext cx="9453254" cy="492302"/>
            <a:chOff x="992681" y="5750337"/>
            <a:chExt cx="9453254" cy="492302"/>
          </a:xfrm>
        </p:grpSpPr>
        <p:sp>
          <p:nvSpPr>
            <p:cNvPr id="14" name="正方形/長方形 13"/>
            <p:cNvSpPr/>
            <p:nvPr/>
          </p:nvSpPr>
          <p:spPr>
            <a:xfrm>
              <a:off x="992681" y="5750337"/>
              <a:ext cx="31874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dim{x</a:t>
              </a:r>
              <a:r>
                <a:rPr lang="ja-JP" altLang="en-US" dirty="0"/>
                <a:t>∈</a:t>
              </a:r>
              <a:r>
                <a:rPr lang="en-US" altLang="ja-JP" dirty="0"/>
                <a:t>R</a:t>
              </a:r>
              <a:r>
                <a:rPr lang="en-US" altLang="ja-JP" baseline="30000" dirty="0"/>
                <a:t>n </a:t>
              </a:r>
              <a:r>
                <a:rPr lang="en-US" altLang="ja-JP" dirty="0"/>
                <a:t>: </a:t>
              </a:r>
              <a:r>
                <a:rPr lang="en-US" altLang="ja-JP" dirty="0" smtClean="0"/>
                <a:t>Ax=0} = n-r</a:t>
              </a:r>
              <a:endParaRPr lang="en-US" altLang="ja-JP" dirty="0"/>
            </a:p>
          </p:txBody>
        </p:sp>
        <p:sp>
          <p:nvSpPr>
            <p:cNvPr id="16" name="左右矢印 15"/>
            <p:cNvSpPr/>
            <p:nvPr/>
          </p:nvSpPr>
          <p:spPr>
            <a:xfrm>
              <a:off x="4376008" y="5824627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843359" y="5824627"/>
              <a:ext cx="46025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 [Ker </a:t>
              </a:r>
              <a:r>
                <a:rPr lang="en-US" altLang="ja-JP" dirty="0" err="1" smtClean="0"/>
                <a:t>f</a:t>
              </a:r>
              <a:r>
                <a:rPr lang="en-US" altLang="ja-JP" baseline="-25000" dirty="0" err="1" smtClean="0"/>
                <a:t>A</a:t>
              </a:r>
              <a:r>
                <a:rPr lang="en-US" altLang="ja-JP" baseline="-25000" dirty="0" smtClean="0"/>
                <a:t> </a:t>
              </a:r>
              <a:r>
                <a:rPr lang="en-US" altLang="ja-JP" dirty="0"/>
                <a:t>= {x</a:t>
              </a:r>
              <a:r>
                <a:rPr lang="ja-JP" altLang="en-US" dirty="0"/>
                <a:t>∈</a:t>
              </a:r>
              <a:r>
                <a:rPr lang="en-US" altLang="ja-JP" dirty="0"/>
                <a:t>R</a:t>
              </a:r>
              <a:r>
                <a:rPr lang="en-US" altLang="ja-JP" baseline="30000" dirty="0"/>
                <a:t>n </a:t>
              </a:r>
              <a:r>
                <a:rPr lang="en-US" altLang="ja-JP" dirty="0"/>
                <a:t>: Ax=0</a:t>
              </a:r>
              <a:r>
                <a:rPr lang="en-US" altLang="ja-JP" dirty="0" smtClean="0"/>
                <a:t>}] = null A </a:t>
              </a:r>
              <a:endParaRPr lang="en-US" altLang="ja-JP" dirty="0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864326" y="1950267"/>
            <a:ext cx="11066417" cy="2099732"/>
            <a:chOff x="864326" y="1950267"/>
            <a:chExt cx="11066417" cy="2099732"/>
          </a:xfrm>
        </p:grpSpPr>
        <p:sp>
          <p:nvSpPr>
            <p:cNvPr id="25" name="正方形/長方形 24"/>
            <p:cNvSpPr/>
            <p:nvPr/>
          </p:nvSpPr>
          <p:spPr>
            <a:xfrm>
              <a:off x="864326" y="1950267"/>
              <a:ext cx="11066417" cy="20997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212003" y="3680667"/>
              <a:ext cx="17187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A</a:t>
              </a:r>
              <a:r>
                <a:rPr lang="ja-JP" altLang="en-US" dirty="0" smtClean="0"/>
                <a:t>が正則な場合</a:t>
              </a:r>
              <a:endParaRPr lang="ja-JP" altLang="en-US" dirty="0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64326" y="4283662"/>
            <a:ext cx="11066417" cy="2099732"/>
            <a:chOff x="864326" y="1950267"/>
            <a:chExt cx="11066417" cy="2099732"/>
          </a:xfrm>
        </p:grpSpPr>
        <p:sp>
          <p:nvSpPr>
            <p:cNvPr id="35" name="正方形/長方形 34"/>
            <p:cNvSpPr/>
            <p:nvPr/>
          </p:nvSpPr>
          <p:spPr>
            <a:xfrm>
              <a:off x="864326" y="1950267"/>
              <a:ext cx="11066417" cy="20997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9981170" y="3680667"/>
              <a:ext cx="1949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A</a:t>
              </a:r>
              <a:r>
                <a:rPr lang="ja-JP" altLang="en-US" dirty="0" smtClean="0"/>
                <a:t>が非正則な場合</a:t>
              </a:r>
              <a:endParaRPr lang="ja-JP" altLang="en-US" dirty="0"/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992681" y="2057431"/>
            <a:ext cx="9961672" cy="422229"/>
            <a:chOff x="992681" y="2057431"/>
            <a:chExt cx="9961672" cy="422229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992681" y="2061648"/>
              <a:ext cx="7289169" cy="418012"/>
              <a:chOff x="992681" y="2235825"/>
              <a:chExt cx="7289169" cy="418012"/>
            </a:xfrm>
          </p:grpSpPr>
          <p:sp>
            <p:nvSpPr>
              <p:cNvPr id="3" name="正方形/長方形 2"/>
              <p:cNvSpPr/>
              <p:nvPr/>
            </p:nvSpPr>
            <p:spPr>
              <a:xfrm>
                <a:off x="992681" y="2237547"/>
                <a:ext cx="26387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rankA</a:t>
                </a:r>
                <a:r>
                  <a:rPr lang="en-US" altLang="ja-JP" dirty="0" smtClean="0"/>
                  <a:t> = n, </a:t>
                </a:r>
                <a:r>
                  <a:rPr lang="en-US" altLang="ja-JP" dirty="0" err="1" smtClean="0"/>
                  <a:t>nullA</a:t>
                </a:r>
                <a:r>
                  <a:rPr lang="en-US" altLang="ja-JP" dirty="0" smtClean="0"/>
                  <a:t> = 0</a:t>
                </a:r>
                <a:endParaRPr lang="en-US" altLang="ja-JP" dirty="0"/>
              </a:p>
            </p:txBody>
          </p:sp>
          <p:sp>
            <p:nvSpPr>
              <p:cNvPr id="4" name="左右矢印 3"/>
              <p:cNvSpPr/>
              <p:nvPr/>
            </p:nvSpPr>
            <p:spPr>
              <a:xfrm>
                <a:off x="4376008" y="2235825"/>
                <a:ext cx="1175657" cy="418012"/>
              </a:xfrm>
              <a:prstGeom prst="left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5839001" y="2274023"/>
                <a:ext cx="244284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FF0000"/>
                    </a:solidFill>
                  </a:rPr>
                  <a:t>f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A</a:t>
                </a:r>
                <a:r>
                  <a:rPr lang="en-US" altLang="ja-JP" b="1" baseline="30000" dirty="0" smtClean="0">
                    <a:solidFill>
                      <a:srgbClr val="FF0000"/>
                    </a:solidFill>
                  </a:rPr>
                  <a:t>-1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(A</a:t>
                </a:r>
                <a:r>
                  <a:rPr lang="en-US" altLang="ja-JP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)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が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存在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する</a:t>
                </a:r>
                <a:endParaRPr lang="en-US" altLang="ja-JP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7" name="左右矢印 36"/>
            <p:cNvSpPr/>
            <p:nvPr/>
          </p:nvSpPr>
          <p:spPr>
            <a:xfrm>
              <a:off x="8342811" y="2057431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9721323" y="2064561"/>
              <a:ext cx="1233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 smtClean="0"/>
                <a:t>det</a:t>
              </a:r>
              <a:r>
                <a:rPr lang="en-US" altLang="ja-JP" dirty="0" smtClean="0"/>
                <a:t> A </a:t>
              </a:r>
              <a:r>
                <a:rPr lang="ja-JP" altLang="en-US" dirty="0" smtClean="0"/>
                <a:t>≠</a:t>
              </a:r>
              <a:r>
                <a:rPr lang="en-US" altLang="ja-JP" dirty="0" smtClean="0"/>
                <a:t> 0</a:t>
              </a:r>
              <a:endParaRPr lang="ja-JP" altLang="en-US" dirty="0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992681" y="4354377"/>
            <a:ext cx="9963275" cy="448293"/>
            <a:chOff x="992681" y="4354377"/>
            <a:chExt cx="9963275" cy="448293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992681" y="4354377"/>
              <a:ext cx="7498176" cy="418012"/>
              <a:chOff x="992681" y="4354377"/>
              <a:chExt cx="7498176" cy="418012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992681" y="4402147"/>
                <a:ext cx="26387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rankA</a:t>
                </a:r>
                <a:r>
                  <a:rPr lang="en-US" altLang="ja-JP" dirty="0" smtClean="0"/>
                  <a:t> = r, </a:t>
                </a:r>
                <a:r>
                  <a:rPr lang="en-US" altLang="ja-JP" dirty="0" err="1" smtClean="0"/>
                  <a:t>nullA</a:t>
                </a:r>
                <a:r>
                  <a:rPr lang="en-US" altLang="ja-JP" dirty="0" smtClean="0"/>
                  <a:t> = n-r</a:t>
                </a:r>
                <a:endParaRPr lang="en-US" altLang="ja-JP" dirty="0"/>
              </a:p>
            </p:txBody>
          </p:sp>
          <p:sp>
            <p:nvSpPr>
              <p:cNvPr id="21" name="左右矢印 20"/>
              <p:cNvSpPr/>
              <p:nvPr/>
            </p:nvSpPr>
            <p:spPr>
              <a:xfrm>
                <a:off x="4376008" y="4354377"/>
                <a:ext cx="1175657" cy="418012"/>
              </a:xfrm>
              <a:prstGeom prst="left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5839001" y="4392575"/>
                <a:ext cx="26518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FF0000"/>
                    </a:solidFill>
                  </a:rPr>
                  <a:t>f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A</a:t>
                </a:r>
                <a:r>
                  <a:rPr lang="en-US" altLang="ja-JP" b="1" baseline="30000" dirty="0" smtClean="0">
                    <a:solidFill>
                      <a:srgbClr val="FF0000"/>
                    </a:solidFill>
                  </a:rPr>
                  <a:t>-1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 (A</a:t>
                </a:r>
                <a:r>
                  <a:rPr lang="en-US" altLang="ja-JP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)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は存在しない</a:t>
                </a:r>
                <a:endParaRPr lang="en-US" altLang="ja-JP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8" name="左右矢印 37"/>
            <p:cNvSpPr/>
            <p:nvPr/>
          </p:nvSpPr>
          <p:spPr>
            <a:xfrm>
              <a:off x="8401495" y="4384658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9742162" y="4408998"/>
              <a:ext cx="1213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 smtClean="0"/>
                <a:t>det</a:t>
              </a:r>
              <a:r>
                <a:rPr lang="en-US" altLang="ja-JP" dirty="0" smtClean="0"/>
                <a:t> A </a:t>
              </a:r>
              <a:r>
                <a:rPr lang="en-US" altLang="ja-JP" dirty="0"/>
                <a:t>= </a:t>
              </a:r>
              <a:r>
                <a:rPr lang="en-US" altLang="ja-JP" dirty="0" smtClean="0"/>
                <a:t>0</a:t>
              </a:r>
              <a:endParaRPr lang="ja-JP" altLang="en-US" dirty="0"/>
            </a:p>
          </p:txBody>
        </p:sp>
      </p:grpSp>
      <p:pic>
        <p:nvPicPr>
          <p:cNvPr id="43" name="オーディオ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0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41"/>
    </mc:Choice>
    <mc:Fallback xmlns="">
      <p:transition spd="slow" advTm="100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7|18.1|17.6|16.7|1.1|15|5.2|2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2.1|19.8|21.3|9.6|38.9|13.8|20.8|29.3|2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1|10.8|6.2|8.9|10.6|9.8|18.5|7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3.8|7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2|5.6|17|7.3|18|1.6|41.2|9.2|28.1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4|14.5|14.1|1.6|12.1|30.5|1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2.5|16.1|24.2|7|16.6|7.5|24.5|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8.5|6.8|6.3|13.8|10.2|11.2|29.6|17.7|5.3|10.9|12.7|9.5|6.9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4.6|26.3|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|12.2|18.2|13.8|6.8|1.4|18.9|10.9|8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1623</Words>
  <Application>Microsoft Office PowerPoint</Application>
  <PresentationFormat>ワイド画面</PresentationFormat>
  <Paragraphs>219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游ゴシック</vt:lpstr>
      <vt:lpstr>游ゴシック Light</vt:lpstr>
      <vt:lpstr>Arial</vt:lpstr>
      <vt:lpstr>Cambria Math</vt:lpstr>
      <vt:lpstr>Office テーマ</vt:lpstr>
      <vt:lpstr>2 核と像</vt:lpstr>
      <vt:lpstr>写像とは</vt:lpstr>
      <vt:lpstr>逆写像を持つ場合</vt:lpstr>
      <vt:lpstr>線形写像とは</vt:lpstr>
      <vt:lpstr>線形写像の核と像１</vt:lpstr>
      <vt:lpstr>線形写像の核と像２</vt:lpstr>
      <vt:lpstr>行列式の幾何学的解釈</vt:lpstr>
      <vt:lpstr>部分空間の記述方法は２つだけ</vt:lpstr>
      <vt:lpstr>まとめ</vt:lpstr>
      <vt:lpstr>部分空間の和と直和</vt:lpstr>
      <vt:lpstr>直交補空間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107</cp:revision>
  <dcterms:created xsi:type="dcterms:W3CDTF">2020-04-08T04:01:53Z</dcterms:created>
  <dcterms:modified xsi:type="dcterms:W3CDTF">2020-08-31T05:27:47Z</dcterms:modified>
  <cp:contentStatus/>
</cp:coreProperties>
</file>