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4" r:id="rId6"/>
    <p:sldId id="263" r:id="rId7"/>
    <p:sldId id="265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100580"/>
            <a:ext cx="9144000" cy="1084072"/>
          </a:xfrm>
        </p:spPr>
        <p:txBody>
          <a:bodyPr/>
          <a:lstStyle/>
          <a:p>
            <a:r>
              <a:rPr kumimoji="1" lang="en-US" altLang="ja-JP" dirty="0" smtClean="0"/>
              <a:t>1.3</a:t>
            </a:r>
            <a:r>
              <a:rPr lang="ja-JP" altLang="en-US" dirty="0"/>
              <a:t> </a:t>
            </a:r>
            <a:r>
              <a:rPr kumimoji="1" lang="ja-JP" altLang="en-US" dirty="0" smtClean="0"/>
              <a:t>内積と基底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002845" y="3866126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キーワード</a:t>
            </a:r>
            <a:endParaRPr lang="en-US" altLang="ja-JP" dirty="0" smtClean="0"/>
          </a:p>
          <a:p>
            <a:r>
              <a:rPr lang="ja-JP" altLang="en-US" dirty="0" smtClean="0"/>
              <a:t>内積・正規直交基底・シュミットの直交化・</a:t>
            </a:r>
            <a:r>
              <a:rPr lang="ja-JP" altLang="en-US" b="1" dirty="0" smtClean="0">
                <a:solidFill>
                  <a:srgbClr val="FF0000"/>
                </a:solidFill>
              </a:rPr>
              <a:t>双直交</a:t>
            </a:r>
            <a:r>
              <a:rPr lang="ja-JP" altLang="en-US" b="1" dirty="0">
                <a:solidFill>
                  <a:srgbClr val="FF0000"/>
                </a:solidFill>
              </a:rPr>
              <a:t>基底</a:t>
            </a: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85"/>
    </mc:Choice>
    <mc:Fallback>
      <p:transition spd="slow" advTm="24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線形</a:t>
            </a:r>
            <a:r>
              <a:rPr kumimoji="1" lang="ja-JP" altLang="en-US" dirty="0" smtClean="0"/>
              <a:t>空間の角度を測る</a:t>
            </a:r>
            <a:endParaRPr kumimoji="1" lang="ja-JP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399452" y="1564261"/>
            <a:ext cx="639943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dirty="0" smtClean="0">
                <a:latin typeface="Cambria Math" panose="02040503050406030204" pitchFamily="18" charset="0"/>
              </a:rPr>
              <a:t>長さ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ja-JP" altLang="en-US" sz="1600" dirty="0">
                <a:latin typeface="Cambria Math" panose="02040503050406030204" pitchFamily="18" charset="0"/>
              </a:rPr>
              <a:t>のベクトル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ja-JP" altLang="en-US" sz="1600" dirty="0">
                <a:latin typeface="Cambria Math" panose="02040503050406030204" pitchFamily="18" charset="0"/>
              </a:rPr>
              <a:t>へベクトル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ja-JP" altLang="en-US" sz="1600" dirty="0">
                <a:latin typeface="Cambria Math" panose="02040503050406030204" pitchFamily="18" charset="0"/>
              </a:rPr>
              <a:t>が落とす影の長さが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内積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・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である．</a:t>
            </a:r>
            <a:endParaRPr lang="ja-JP" altLang="en-US" sz="1600" dirty="0">
              <a:latin typeface="Cambria Math" panose="02040503050406030204" pitchFamily="18" charset="0"/>
            </a:endParaRPr>
          </a:p>
        </p:txBody>
      </p:sp>
      <p:grpSp>
        <p:nvGrpSpPr>
          <p:cNvPr id="4" name="グループ化 3"/>
          <p:cNvGrpSpPr>
            <a:grpSpLocks/>
          </p:cNvGrpSpPr>
          <p:nvPr/>
        </p:nvGrpSpPr>
        <p:grpSpPr bwMode="auto">
          <a:xfrm>
            <a:off x="5478729" y="3082195"/>
            <a:ext cx="2122487" cy="1346200"/>
            <a:chOff x="5976318" y="1759967"/>
            <a:chExt cx="2122488" cy="1346210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5976318" y="2768039"/>
              <a:ext cx="2122488" cy="338138"/>
              <a:chOff x="3718" y="3703"/>
              <a:chExt cx="1337" cy="213"/>
            </a:xfrm>
          </p:grpSpPr>
          <p:sp>
            <p:nvSpPr>
              <p:cNvPr id="9" name="Line 12"/>
              <p:cNvSpPr>
                <a:spLocks noChangeShapeType="1"/>
              </p:cNvSpPr>
              <p:nvPr/>
            </p:nvSpPr>
            <p:spPr bwMode="auto">
              <a:xfrm>
                <a:off x="3718" y="3821"/>
                <a:ext cx="1138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00">
                  <a:latin typeface="Cambria Math" panose="02040503050406030204" pitchFamily="18" charset="0"/>
                  <a:ea typeface="+mj-ea"/>
                </a:endParaRPr>
              </a:p>
            </p:txBody>
          </p:sp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4876" y="3703"/>
                <a:ext cx="17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6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990603" y="1759967"/>
              <a:ext cx="1736724" cy="1185863"/>
              <a:chOff x="3734" y="3061"/>
              <a:chExt cx="1094" cy="747"/>
            </a:xfrm>
          </p:grpSpPr>
          <p:sp>
            <p:nvSpPr>
              <p:cNvPr id="7" name="Line 15"/>
              <p:cNvSpPr>
                <a:spLocks noChangeShapeType="1"/>
              </p:cNvSpPr>
              <p:nvPr/>
            </p:nvSpPr>
            <p:spPr bwMode="auto">
              <a:xfrm flipV="1">
                <a:off x="3734" y="3224"/>
                <a:ext cx="904" cy="584"/>
              </a:xfrm>
              <a:prstGeom prst="line">
                <a:avLst/>
              </a:prstGeom>
              <a:noFill/>
              <a:ln w="19050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00">
                  <a:latin typeface="Cambria Math" panose="02040503050406030204" pitchFamily="18" charset="0"/>
                  <a:ea typeface="+mj-ea"/>
                </a:endParaRPr>
              </a:p>
            </p:txBody>
          </p:sp>
          <p:sp>
            <p:nvSpPr>
              <p:cNvPr id="8" name="Rectangle 16"/>
              <p:cNvSpPr>
                <a:spLocks noChangeArrowheads="1"/>
              </p:cNvSpPr>
              <p:nvPr/>
            </p:nvSpPr>
            <p:spPr bwMode="auto">
              <a:xfrm>
                <a:off x="4649" y="3061"/>
                <a:ext cx="17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endParaRPr lang="en-US" altLang="ja-JP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</p:grpSp>
      <p:grpSp>
        <p:nvGrpSpPr>
          <p:cNvPr id="11" name="グループ化 10"/>
          <p:cNvGrpSpPr>
            <a:grpSpLocks/>
          </p:cNvGrpSpPr>
          <p:nvPr/>
        </p:nvGrpSpPr>
        <p:grpSpPr bwMode="auto">
          <a:xfrm>
            <a:off x="5513653" y="2283684"/>
            <a:ext cx="1612900" cy="2417765"/>
            <a:chOff x="6011242" y="961647"/>
            <a:chExt cx="1613901" cy="2417580"/>
          </a:xfrm>
        </p:grpSpPr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7308893" y="1284857"/>
              <a:ext cx="125557" cy="1653035"/>
              <a:chOff x="4563" y="3230"/>
              <a:chExt cx="60" cy="591"/>
            </a:xfrm>
          </p:grpSpPr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4623" y="3230"/>
                <a:ext cx="0" cy="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00">
                  <a:latin typeface="Cambria Math" panose="02040503050406030204" pitchFamily="18" charset="0"/>
                  <a:ea typeface="+mj-ea"/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4563" y="3760"/>
                <a:ext cx="60" cy="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1600">
                  <a:latin typeface="Cambria Math" panose="02040503050406030204" pitchFamily="18" charset="0"/>
                  <a:ea typeface="+mj-ea"/>
                </a:endParaRPr>
              </a:p>
            </p:txBody>
          </p:sp>
        </p:grp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6011242" y="3041089"/>
              <a:ext cx="1412875" cy="338138"/>
              <a:chOff x="3740" y="3875"/>
              <a:chExt cx="890" cy="213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>
                <a:off x="3740" y="3908"/>
                <a:ext cx="8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00">
                  <a:latin typeface="Cambria Math" panose="02040503050406030204" pitchFamily="18" charset="0"/>
                  <a:ea typeface="+mj-ea"/>
                </a:endParaRPr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4023" y="3875"/>
                <a:ext cx="38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ja-JP" altLang="en-US" sz="1600" dirty="0" smtClean="0">
                    <a:latin typeface="Cambria Math" panose="02040503050406030204" pitchFamily="18" charset="0"/>
                    <a:ea typeface="+mj-ea"/>
                  </a:rPr>
                  <a:t>・</a:t>
                </a:r>
                <a:r>
                  <a:rPr lang="en-US" altLang="ja-JP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endParaRPr lang="en-US" altLang="ja-JP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14" name="星 7 13"/>
            <p:cNvSpPr/>
            <p:nvPr/>
          </p:nvSpPr>
          <p:spPr bwMode="auto">
            <a:xfrm>
              <a:off x="7223256" y="961647"/>
              <a:ext cx="401887" cy="427004"/>
            </a:xfrm>
            <a:prstGeom prst="star7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ja-JP" altLang="en-US" sz="1600">
                <a:latin typeface="Cambria Math" panose="02040503050406030204" pitchFamily="18" charset="0"/>
                <a:ea typeface="+mj-ea"/>
              </a:endParaRPr>
            </a:p>
          </p:txBody>
        </p:sp>
      </p:grpSp>
      <p:sp>
        <p:nvSpPr>
          <p:cNvPr id="19" name="正方形/長方形 18"/>
          <p:cNvSpPr>
            <a:spLocks noChangeArrowheads="1"/>
          </p:cNvSpPr>
          <p:nvPr/>
        </p:nvSpPr>
        <p:spPr bwMode="auto">
          <a:xfrm>
            <a:off x="1946275" y="2143448"/>
            <a:ext cx="337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1600" dirty="0">
                <a:latin typeface="Cambria Math" panose="02040503050406030204" pitchFamily="18" charset="0"/>
                <a:ea typeface="+mj-ea"/>
              </a:rPr>
              <a:t>影の長さであるから</a:t>
            </a:r>
            <a:r>
              <a:rPr lang="ja-JP" altLang="en-US" sz="1600" dirty="0" smtClean="0">
                <a:latin typeface="Cambria Math" panose="02040503050406030204" pitchFamily="18" charset="0"/>
                <a:ea typeface="+mj-ea"/>
              </a:rPr>
              <a:t>当然，</a:t>
            </a:r>
            <a:endParaRPr lang="en-US" altLang="ja-JP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/>
            <a:endParaRPr lang="en-US" altLang="ja-JP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sz="1600" dirty="0">
                <a:latin typeface="Cambria Math" panose="02040503050406030204" pitchFamily="18" charset="0"/>
                <a:ea typeface="+mj-ea"/>
              </a:rPr>
              <a:t>　　　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 </a:t>
            </a:r>
            <a:r>
              <a:rPr lang="ja-JP" altLang="en-US" sz="1600" dirty="0">
                <a:latin typeface="Cambria Math" panose="02040503050406030204" pitchFamily="18" charset="0"/>
                <a:ea typeface="+mj-ea"/>
              </a:rPr>
              <a:t>≦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|e</a:t>
            </a:r>
            <a:r>
              <a:rPr lang="ja-JP" altLang="en-US" sz="1600" dirty="0" smtClean="0">
                <a:latin typeface="Cambria Math" panose="02040503050406030204" pitchFamily="18" charset="0"/>
                <a:ea typeface="+mj-ea"/>
              </a:rPr>
              <a:t>・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x| </a:t>
            </a:r>
            <a:r>
              <a:rPr lang="ja-JP" altLang="en-US" sz="1600" dirty="0">
                <a:latin typeface="Cambria Math" panose="02040503050406030204" pitchFamily="18" charset="0"/>
                <a:ea typeface="+mj-ea"/>
              </a:rPr>
              <a:t>≦ 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||x||</a:t>
            </a:r>
            <a:endParaRPr lang="ja-JP" altLang="en-US" sz="1600" dirty="0">
              <a:latin typeface="Cambria Math" panose="02040503050406030204" pitchFamily="18" charset="0"/>
              <a:ea typeface="+mj-ea"/>
            </a:endParaRPr>
          </a:p>
        </p:txBody>
      </p:sp>
      <p:grpSp>
        <p:nvGrpSpPr>
          <p:cNvPr id="20" name="グループ化 19"/>
          <p:cNvGrpSpPr>
            <a:grpSpLocks/>
          </p:cNvGrpSpPr>
          <p:nvPr/>
        </p:nvGrpSpPr>
        <p:grpSpPr bwMode="auto">
          <a:xfrm>
            <a:off x="4024313" y="3411858"/>
            <a:ext cx="1300162" cy="698119"/>
            <a:chOff x="2500019" y="3533211"/>
            <a:chExt cx="1299801" cy="698562"/>
          </a:xfrm>
        </p:grpSpPr>
        <p:grpSp>
          <p:nvGrpSpPr>
            <p:cNvPr id="21" name="グループ化 30"/>
            <p:cNvGrpSpPr>
              <a:grpSpLocks/>
            </p:cNvGrpSpPr>
            <p:nvPr/>
          </p:nvGrpSpPr>
          <p:grpSpPr bwMode="auto">
            <a:xfrm>
              <a:off x="2525385" y="3533211"/>
              <a:ext cx="1274435" cy="436557"/>
              <a:chOff x="5976317" y="2587057"/>
              <a:chExt cx="5267331" cy="804866"/>
            </a:xfrm>
          </p:grpSpPr>
          <p:grpSp>
            <p:nvGrpSpPr>
              <p:cNvPr id="23" name="Group 11"/>
              <p:cNvGrpSpPr>
                <a:grpSpLocks/>
              </p:cNvGrpSpPr>
              <p:nvPr/>
            </p:nvGrpSpPr>
            <p:grpSpPr bwMode="auto">
              <a:xfrm>
                <a:off x="5976317" y="2768035"/>
                <a:ext cx="1838325" cy="623888"/>
                <a:chOff x="3718" y="3703"/>
                <a:chExt cx="1158" cy="393"/>
              </a:xfrm>
            </p:grpSpPr>
            <p:sp>
              <p:nvSpPr>
                <p:cNvPr id="27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718" y="3815"/>
                  <a:ext cx="1104" cy="6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1600">
                    <a:latin typeface="Cambria Math" panose="02040503050406030204" pitchFamily="18" charset="0"/>
                    <a:ea typeface="+mj-ea"/>
                  </a:endParaRPr>
                </a:p>
              </p:txBody>
            </p:sp>
            <p:sp>
              <p:nvSpPr>
                <p:cNvPr id="28" name="Rectangle 13"/>
                <p:cNvSpPr>
                  <a:spLocks noChangeArrowheads="1"/>
                </p:cNvSpPr>
                <p:nvPr/>
              </p:nvSpPr>
              <p:spPr bwMode="auto">
                <a:xfrm flipH="1">
                  <a:off x="4119" y="3703"/>
                  <a:ext cx="757" cy="3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</a:t>
                  </a:r>
                </a:p>
              </p:txBody>
            </p:sp>
          </p:grpSp>
          <p:grpSp>
            <p:nvGrpSpPr>
              <p:cNvPr id="24" name="Group 14"/>
              <p:cNvGrpSpPr>
                <a:grpSpLocks/>
              </p:cNvGrpSpPr>
              <p:nvPr/>
            </p:nvGrpSpPr>
            <p:grpSpPr bwMode="auto">
              <a:xfrm>
                <a:off x="5990609" y="2587057"/>
                <a:ext cx="5253039" cy="623888"/>
                <a:chOff x="3734" y="3582"/>
                <a:chExt cx="3309" cy="393"/>
              </a:xfrm>
            </p:grpSpPr>
            <p:sp>
              <p:nvSpPr>
                <p:cNvPr id="25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3734" y="3808"/>
                  <a:ext cx="1569" cy="0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1600">
                    <a:latin typeface="Cambria Math" panose="02040503050406030204" pitchFamily="18" charset="0"/>
                    <a:ea typeface="+mj-ea"/>
                  </a:endParaRPr>
                </a:p>
              </p:txBody>
            </p:sp>
            <p:sp>
              <p:nvSpPr>
                <p:cNvPr id="26" name="Rectangle 16"/>
                <p:cNvSpPr>
                  <a:spLocks noChangeArrowheads="1"/>
                </p:cNvSpPr>
                <p:nvPr/>
              </p:nvSpPr>
              <p:spPr bwMode="auto">
                <a:xfrm>
                  <a:off x="5215" y="3582"/>
                  <a:ext cx="1828" cy="3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x</a:t>
                  </a:r>
                  <a:endParaRPr lang="en-US" altLang="ja-JP" sz="16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</p:grpSp>
        <p:sp>
          <p:nvSpPr>
            <p:cNvPr id="22" name="正方形/長方形 5"/>
            <p:cNvSpPr>
              <a:spLocks noChangeArrowheads="1"/>
            </p:cNvSpPr>
            <p:nvPr/>
          </p:nvSpPr>
          <p:spPr bwMode="auto">
            <a:xfrm>
              <a:off x="2500019" y="3893004"/>
              <a:ext cx="791985" cy="33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1600" dirty="0" smtClean="0">
                  <a:latin typeface="Cambria Math" panose="02040503050406030204" pitchFamily="18" charset="0"/>
                  <a:ea typeface="+mj-ea"/>
                </a:rPr>
                <a:t>平行 </a:t>
              </a:r>
              <a:r>
                <a:rPr lang="en-US" altLang="ja-JP" sz="1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||</a:t>
              </a:r>
              <a:endParaRPr lang="ja-JP" altLang="en-US" sz="1600" dirty="0">
                <a:latin typeface="Cambria Math" panose="02040503050406030204" pitchFamily="18" charset="0"/>
                <a:ea typeface="+mj-ea"/>
              </a:endParaRPr>
            </a:p>
          </p:txBody>
        </p:sp>
      </p:grpSp>
      <p:grpSp>
        <p:nvGrpSpPr>
          <p:cNvPr id="29" name="グループ化 28"/>
          <p:cNvGrpSpPr>
            <a:grpSpLocks/>
          </p:cNvGrpSpPr>
          <p:nvPr/>
        </p:nvGrpSpPr>
        <p:grpSpPr bwMode="auto">
          <a:xfrm>
            <a:off x="2286000" y="3200726"/>
            <a:ext cx="986333" cy="887005"/>
            <a:chOff x="761999" y="3322848"/>
            <a:chExt cx="986744" cy="887502"/>
          </a:xfrm>
        </p:grpSpPr>
        <p:grpSp>
          <p:nvGrpSpPr>
            <p:cNvPr id="30" name="グループ化 23"/>
            <p:cNvGrpSpPr>
              <a:grpSpLocks/>
            </p:cNvGrpSpPr>
            <p:nvPr/>
          </p:nvGrpSpPr>
          <p:grpSpPr bwMode="auto">
            <a:xfrm>
              <a:off x="761999" y="3322848"/>
              <a:ext cx="986744" cy="568053"/>
              <a:chOff x="4826971" y="1759967"/>
              <a:chExt cx="4078285" cy="1558926"/>
            </a:xfrm>
          </p:grpSpPr>
          <p:grpSp>
            <p:nvGrpSpPr>
              <p:cNvPr id="32" name="Group 11"/>
              <p:cNvGrpSpPr>
                <a:grpSpLocks/>
              </p:cNvGrpSpPr>
              <p:nvPr/>
            </p:nvGrpSpPr>
            <p:grpSpPr bwMode="auto">
              <a:xfrm>
                <a:off x="5976318" y="2388618"/>
                <a:ext cx="2928938" cy="930275"/>
                <a:chOff x="3718" y="3464"/>
                <a:chExt cx="1845" cy="586"/>
              </a:xfrm>
            </p:grpSpPr>
            <p:sp>
              <p:nvSpPr>
                <p:cNvPr id="3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718" y="3815"/>
                  <a:ext cx="1104" cy="6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1600">
                    <a:latin typeface="Cambria Math" panose="02040503050406030204" pitchFamily="18" charset="0"/>
                    <a:ea typeface="+mj-ea"/>
                  </a:endParaRPr>
                </a:p>
              </p:txBody>
            </p:sp>
            <p:sp>
              <p:nvSpPr>
                <p:cNvPr id="37" name="Rectangle 13"/>
                <p:cNvSpPr>
                  <a:spLocks noChangeArrowheads="1"/>
                </p:cNvSpPr>
                <p:nvPr/>
              </p:nvSpPr>
              <p:spPr bwMode="auto">
                <a:xfrm>
                  <a:off x="4806" y="3464"/>
                  <a:ext cx="757" cy="5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</a:t>
                  </a:r>
                </a:p>
              </p:txBody>
            </p:sp>
          </p:grpSp>
          <p:grpSp>
            <p:nvGrpSpPr>
              <p:cNvPr id="33" name="Group 14"/>
              <p:cNvGrpSpPr>
                <a:grpSpLocks/>
              </p:cNvGrpSpPr>
              <p:nvPr/>
            </p:nvGrpSpPr>
            <p:grpSpPr bwMode="auto">
              <a:xfrm>
                <a:off x="4826971" y="1759967"/>
                <a:ext cx="2901951" cy="1185863"/>
                <a:chOff x="3001" y="3061"/>
                <a:chExt cx="1828" cy="747"/>
              </a:xfrm>
            </p:grpSpPr>
            <p:sp>
              <p:nvSpPr>
                <p:cNvPr id="34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3734" y="3061"/>
                  <a:ext cx="12" cy="747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1600">
                    <a:latin typeface="Cambria Math" panose="02040503050406030204" pitchFamily="18" charset="0"/>
                    <a:ea typeface="+mj-ea"/>
                  </a:endParaRPr>
                </a:p>
              </p:txBody>
            </p:sp>
            <p:sp>
              <p:nvSpPr>
                <p:cNvPr id="35" name="Rectangle 16"/>
                <p:cNvSpPr>
                  <a:spLocks noChangeArrowheads="1"/>
                </p:cNvSpPr>
                <p:nvPr/>
              </p:nvSpPr>
              <p:spPr bwMode="auto">
                <a:xfrm>
                  <a:off x="3001" y="3061"/>
                  <a:ext cx="1828" cy="5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x</a:t>
                  </a:r>
                  <a:endParaRPr lang="en-US" altLang="ja-JP" sz="16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</p:grpSp>
        <p:sp>
          <p:nvSpPr>
            <p:cNvPr id="31" name="正方形/長方形 7"/>
            <p:cNvSpPr>
              <a:spLocks noChangeArrowheads="1"/>
            </p:cNvSpPr>
            <p:nvPr/>
          </p:nvSpPr>
          <p:spPr bwMode="auto">
            <a:xfrm>
              <a:off x="869901" y="3871606"/>
              <a:ext cx="731595" cy="33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1600" dirty="0" smtClean="0">
                  <a:latin typeface="Cambria Math" panose="02040503050406030204" pitchFamily="18" charset="0"/>
                  <a:ea typeface="+mj-ea"/>
                </a:rPr>
                <a:t>直交⊥</a:t>
              </a:r>
              <a:endParaRPr lang="ja-JP" altLang="en-US" sz="1600" dirty="0">
                <a:latin typeface="Cambria Math" panose="02040503050406030204" pitchFamily="18" charset="0"/>
                <a:ea typeface="+mj-ea"/>
              </a:endParaRPr>
            </a:p>
          </p:txBody>
        </p:sp>
      </p:grpSp>
      <p:sp>
        <p:nvSpPr>
          <p:cNvPr id="38" name="正方形/長方形 37"/>
          <p:cNvSpPr>
            <a:spLocks noChangeArrowheads="1"/>
          </p:cNvSpPr>
          <p:nvPr/>
        </p:nvSpPr>
        <p:spPr bwMode="auto">
          <a:xfrm>
            <a:off x="7604608" y="2503730"/>
            <a:ext cx="34676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1600" dirty="0">
                <a:latin typeface="Cambria Math" panose="02040503050406030204" pitchFamily="18" charset="0"/>
                <a:ea typeface="+mj-ea"/>
              </a:rPr>
              <a:t>特に自分自身との内積</a:t>
            </a:r>
            <a:r>
              <a:rPr lang="ja-JP" altLang="en-US" sz="1600" dirty="0" smtClean="0">
                <a:latin typeface="Cambria Math" panose="02040503050406030204" pitchFamily="18" charset="0"/>
                <a:ea typeface="+mj-ea"/>
              </a:rPr>
              <a:t>は，</a:t>
            </a:r>
            <a:endParaRPr lang="en-US" altLang="ja-JP" sz="16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/>
            <a:endParaRPr lang="en-US" altLang="ja-JP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ja-JP" altLang="en-US" sz="1600" dirty="0" smtClean="0">
                <a:latin typeface="Cambria Math" panose="02040503050406030204" pitchFamily="18" charset="0"/>
                <a:ea typeface="+mj-ea"/>
              </a:rPr>
              <a:t>・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x =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||x||e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・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x =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||x||</a:t>
            </a:r>
            <a:r>
              <a:rPr lang="en-US" altLang="ja-JP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ja-JP" altLang="en-US" sz="1600" baseline="30000" dirty="0">
              <a:latin typeface="Cambria Math" panose="02040503050406030204" pitchFamily="18" charset="0"/>
              <a:ea typeface="+mj-ea"/>
            </a:endParaRPr>
          </a:p>
          <a:p>
            <a:pPr eaLnBrk="1" hangingPunct="1"/>
            <a:endParaRPr lang="en-US" altLang="ja-JP" sz="16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/>
            <a:r>
              <a:rPr lang="ja-JP" altLang="en-US" sz="1600" dirty="0" smtClean="0">
                <a:latin typeface="Cambria Math" panose="02040503050406030204" pitchFamily="18" charset="0"/>
                <a:ea typeface="+mj-ea"/>
              </a:rPr>
              <a:t>より，距離</a:t>
            </a:r>
            <a:r>
              <a:rPr lang="ja-JP" altLang="en-US" sz="1600" dirty="0">
                <a:latin typeface="Cambria Math" panose="02040503050406030204" pitchFamily="18" charset="0"/>
                <a:ea typeface="+mj-ea"/>
              </a:rPr>
              <a:t>が自動的に定義</a:t>
            </a:r>
            <a:r>
              <a:rPr lang="ja-JP" altLang="en-US" sz="1600" dirty="0" smtClean="0">
                <a:latin typeface="Cambria Math" panose="02040503050406030204" pitchFamily="18" charset="0"/>
                <a:ea typeface="+mj-ea"/>
              </a:rPr>
              <a:t>される．</a:t>
            </a:r>
            <a:endParaRPr lang="en-US" altLang="ja-JP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/>
            <a:endParaRPr lang="en-US" altLang="ja-JP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2398774" y="4753841"/>
            <a:ext cx="7127725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latin typeface="+mj-ea"/>
              </a:rPr>
              <a:t>n</a:t>
            </a:r>
            <a:r>
              <a:rPr lang="ja-JP" altLang="en-US" sz="1600" dirty="0" smtClean="0">
                <a:latin typeface="+mj-ea"/>
              </a:rPr>
              <a:t>次元実空間における基底系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{v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,v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,… </a:t>
            </a:r>
            <a:r>
              <a:rPr lang="en-US" altLang="ja-JP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altLang="ja-JP" sz="16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}</a:t>
            </a:r>
            <a:r>
              <a:rPr lang="ja-JP" altLang="en-US" sz="1600" dirty="0" smtClean="0">
                <a:latin typeface="+mn-ea"/>
              </a:rPr>
              <a:t>が，</a:t>
            </a:r>
            <a:endParaRPr lang="en-US" altLang="ja-JP" sz="1600" dirty="0" smtClean="0">
              <a:latin typeface="+mn-ea"/>
            </a:endParaRPr>
          </a:p>
          <a:p>
            <a:pPr>
              <a:defRPr/>
            </a:pPr>
            <a:endParaRPr lang="en-US" altLang="ja-JP" sz="1600" dirty="0" smtClean="0">
              <a:latin typeface="+mn-ea"/>
            </a:endParaRPr>
          </a:p>
          <a:p>
            <a:pPr>
              <a:defRPr/>
            </a:pPr>
            <a:r>
              <a:rPr lang="en-US" altLang="ja-JP" sz="1600" dirty="0" smtClean="0"/>
              <a:t>	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・</a:t>
            </a:r>
            <a:r>
              <a:rPr lang="en-US" altLang="ja-JP" sz="1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altLang="ja-JP" sz="1600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US" altLang="ja-JP" sz="16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r>
              <a:rPr lang="en-US" altLang="ja-JP" sz="1600" b="1" baseline="-25000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i,j</a:t>
            </a:r>
            <a:r>
              <a:rPr lang="ja-JP" altLang="en-US" sz="1600" baseline="-25000" dirty="0">
                <a:latin typeface="Cambria Math" panose="02040503050406030204" pitchFamily="18" charset="0"/>
              </a:rPr>
              <a:t>　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⇔　</a:t>
            </a:r>
            <a:r>
              <a:rPr lang="en-US" altLang="ja-JP" sz="1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=j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ならば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（正規性），</a:t>
            </a:r>
            <a:r>
              <a:rPr lang="en-US" altLang="ja-JP" sz="1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≠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ならば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ja-JP" altLang="en-US" sz="1600" dirty="0" smtClean="0">
                <a:latin typeface="+mn-ea"/>
              </a:rPr>
              <a:t>（直交性）　</a:t>
            </a:r>
            <a:endParaRPr lang="en-US" altLang="ja-JP" sz="1600" dirty="0" smtClean="0">
              <a:latin typeface="+mn-ea"/>
            </a:endParaRPr>
          </a:p>
          <a:p>
            <a:pPr>
              <a:defRPr/>
            </a:pPr>
            <a:endParaRPr lang="en-US" altLang="ja-JP" sz="1600" dirty="0" smtClean="0">
              <a:latin typeface="+mn-ea"/>
            </a:endParaRPr>
          </a:p>
          <a:p>
            <a:pPr>
              <a:defRPr/>
            </a:pPr>
            <a:r>
              <a:rPr lang="ja-JP" altLang="en-US" sz="1600" dirty="0" smtClean="0">
                <a:latin typeface="+mn-ea"/>
              </a:rPr>
              <a:t>を満たすとき，正規直交基底系という．</a:t>
            </a:r>
            <a:endParaRPr lang="ja-JP" altLang="en-US" sz="1600" dirty="0">
              <a:latin typeface="+mn-ea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324475" y="6210548"/>
            <a:ext cx="5038725" cy="2702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ベクトルの長さを</a:t>
            </a:r>
            <a:r>
              <a:rPr lang="en-US" altLang="ja-JP" sz="1400" dirty="0" smtClean="0">
                <a:solidFill>
                  <a:schemeClr val="tx1"/>
                </a:solidFill>
              </a:rPr>
              <a:t>1</a:t>
            </a:r>
            <a:r>
              <a:rPr lang="ja-JP" altLang="en-US" sz="1400" dirty="0" smtClean="0">
                <a:solidFill>
                  <a:schemeClr val="tx1"/>
                </a:solidFill>
              </a:rPr>
              <a:t>にする操作を正規化という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210563" y="5646777"/>
            <a:ext cx="3455106" cy="2702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クロネッカーの</a:t>
            </a:r>
            <a:r>
              <a:rPr lang="en-US" altLang="ja-JP" sz="1400" dirty="0" smtClean="0">
                <a:solidFill>
                  <a:schemeClr val="tx1"/>
                </a:solidFill>
              </a:rPr>
              <a:t>δ</a:t>
            </a:r>
            <a:r>
              <a:rPr lang="ja-JP" altLang="en-US" sz="1400" dirty="0" smtClean="0">
                <a:solidFill>
                  <a:schemeClr val="tx1"/>
                </a:solidFill>
              </a:rPr>
              <a:t>という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42" name="オーディオ 4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9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09"/>
    </mc:Choice>
    <mc:Fallback xmlns="">
      <p:transition spd="slow" advTm="10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" grpId="0" animBg="1" autoUpdateAnimBg="0"/>
      <p:bldP spid="19" grpId="0"/>
      <p:bldP spid="38" grpId="0"/>
      <p:bldP spid="39" grpId="0" animBg="1" autoUpdateAnimBg="0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非直交基底と</a:t>
            </a:r>
            <a:r>
              <a:rPr lang="ja-JP" altLang="en-US" dirty="0"/>
              <a:t>正規直交基底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838200" y="1454029"/>
            <a:ext cx="1054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+mn-ea"/>
              </a:rPr>
              <a:t>n</a:t>
            </a:r>
            <a:r>
              <a:rPr lang="ja-JP" altLang="en-US" dirty="0">
                <a:latin typeface="+mn-ea"/>
              </a:rPr>
              <a:t>次元</a:t>
            </a:r>
            <a:r>
              <a:rPr lang="ja-JP" altLang="en-US" dirty="0" smtClean="0">
                <a:latin typeface="+mn-ea"/>
              </a:rPr>
              <a:t>実空間の非直交基底</a:t>
            </a:r>
            <a:r>
              <a:rPr lang="en-US" altLang="ja-JP" dirty="0" smtClean="0">
                <a:latin typeface="+mn-ea"/>
              </a:rPr>
              <a:t>{v</a:t>
            </a:r>
            <a:r>
              <a:rPr lang="en-US" altLang="ja-JP" baseline="-25000" dirty="0" smtClean="0">
                <a:latin typeface="+mn-ea"/>
              </a:rPr>
              <a:t>1</a:t>
            </a:r>
            <a:r>
              <a:rPr lang="en-US" altLang="ja-JP" dirty="0" smtClean="0">
                <a:latin typeface="+mn-ea"/>
              </a:rPr>
              <a:t>,v</a:t>
            </a:r>
            <a:r>
              <a:rPr lang="en-US" altLang="ja-JP" baseline="-25000" dirty="0" smtClean="0">
                <a:latin typeface="+mn-ea"/>
              </a:rPr>
              <a:t>2</a:t>
            </a:r>
            <a:r>
              <a:rPr lang="en-US" altLang="ja-JP" dirty="0" smtClean="0">
                <a:latin typeface="+mn-ea"/>
              </a:rPr>
              <a:t>,…</a:t>
            </a:r>
            <a:r>
              <a:rPr lang="en-US" altLang="ja-JP" dirty="0">
                <a:latin typeface="+mn-ea"/>
              </a:rPr>
              <a:t>,</a:t>
            </a:r>
            <a:r>
              <a:rPr lang="en-US" altLang="ja-JP" dirty="0" err="1" smtClean="0">
                <a:latin typeface="+mn-ea"/>
              </a:rPr>
              <a:t>v</a:t>
            </a:r>
            <a:r>
              <a:rPr lang="en-US" altLang="ja-JP" baseline="-25000" dirty="0" err="1" smtClean="0">
                <a:latin typeface="+mn-ea"/>
              </a:rPr>
              <a:t>n</a:t>
            </a:r>
            <a:r>
              <a:rPr lang="en-US" altLang="ja-JP" dirty="0" smtClean="0">
                <a:latin typeface="+mn-ea"/>
              </a:rPr>
              <a:t>}</a:t>
            </a:r>
            <a:r>
              <a:rPr lang="ja-JP" altLang="en-US" dirty="0" smtClean="0">
                <a:latin typeface="+mn-ea"/>
              </a:rPr>
              <a:t>とするとき、</a:t>
            </a:r>
            <a:r>
              <a:rPr lang="en-US" altLang="ja-JP" dirty="0" smtClean="0">
                <a:latin typeface="+mn-ea"/>
              </a:rPr>
              <a:t>x=a</a:t>
            </a:r>
            <a:r>
              <a:rPr lang="en-US" altLang="ja-JP" baseline="-25000" dirty="0" smtClean="0">
                <a:latin typeface="+mn-ea"/>
              </a:rPr>
              <a:t>1</a:t>
            </a:r>
            <a:r>
              <a:rPr lang="en-US" altLang="ja-JP" dirty="0" smtClean="0">
                <a:latin typeface="+mn-ea"/>
              </a:rPr>
              <a:t>v</a:t>
            </a:r>
            <a:r>
              <a:rPr lang="en-US" altLang="ja-JP" baseline="-25000" dirty="0" smtClean="0">
                <a:latin typeface="+mn-ea"/>
              </a:rPr>
              <a:t>1</a:t>
            </a:r>
            <a:r>
              <a:rPr lang="en-US" altLang="ja-JP" dirty="0" smtClean="0">
                <a:latin typeface="+mn-ea"/>
              </a:rPr>
              <a:t>+a</a:t>
            </a:r>
            <a:r>
              <a:rPr lang="en-US" altLang="ja-JP" baseline="-25000" dirty="0" smtClean="0">
                <a:latin typeface="+mn-ea"/>
              </a:rPr>
              <a:t>2</a:t>
            </a:r>
            <a:r>
              <a:rPr lang="en-US" altLang="ja-JP" dirty="0" smtClean="0">
                <a:latin typeface="+mn-ea"/>
              </a:rPr>
              <a:t>v</a:t>
            </a:r>
            <a:r>
              <a:rPr lang="en-US" altLang="ja-JP" baseline="-25000" dirty="0" smtClean="0">
                <a:latin typeface="+mn-ea"/>
              </a:rPr>
              <a:t>2</a:t>
            </a:r>
            <a:r>
              <a:rPr lang="en-US" altLang="ja-JP" dirty="0">
                <a:latin typeface="+mn-ea"/>
              </a:rPr>
              <a:t>+…+</a:t>
            </a:r>
            <a:r>
              <a:rPr lang="en-US" altLang="ja-JP" dirty="0" err="1">
                <a:latin typeface="+mn-ea"/>
              </a:rPr>
              <a:t>a</a:t>
            </a:r>
            <a:r>
              <a:rPr lang="en-US" altLang="ja-JP" baseline="-25000" dirty="0" err="1">
                <a:latin typeface="+mn-ea"/>
              </a:rPr>
              <a:t>n</a:t>
            </a:r>
            <a:r>
              <a:rPr lang="en-US" altLang="ja-JP" dirty="0" err="1">
                <a:latin typeface="+mn-ea"/>
              </a:rPr>
              <a:t>v</a:t>
            </a:r>
            <a:r>
              <a:rPr lang="en-US" altLang="ja-JP" baseline="-25000" dirty="0" err="1">
                <a:latin typeface="+mn-ea"/>
              </a:rPr>
              <a:t>n</a:t>
            </a:r>
            <a:r>
              <a:rPr lang="ja-JP" altLang="en-US" dirty="0">
                <a:latin typeface="+mn-ea"/>
              </a:rPr>
              <a:t>の係数</a:t>
            </a:r>
            <a:r>
              <a:rPr lang="en-US" altLang="ja-JP" dirty="0">
                <a:latin typeface="+mn-ea"/>
              </a:rPr>
              <a:t>{a</a:t>
            </a:r>
            <a:r>
              <a:rPr lang="en-US" altLang="ja-JP" baseline="-25000" dirty="0">
                <a:latin typeface="+mn-ea"/>
              </a:rPr>
              <a:t>1</a:t>
            </a:r>
            <a:r>
              <a:rPr lang="en-US" altLang="ja-JP" dirty="0">
                <a:latin typeface="+mn-ea"/>
              </a:rPr>
              <a:t>,a</a:t>
            </a:r>
            <a:r>
              <a:rPr lang="en-US" altLang="ja-JP" baseline="-25000" dirty="0">
                <a:latin typeface="+mn-ea"/>
              </a:rPr>
              <a:t>2</a:t>
            </a:r>
            <a:r>
              <a:rPr lang="en-US" altLang="ja-JP" dirty="0">
                <a:latin typeface="+mn-ea"/>
              </a:rPr>
              <a:t>,… a</a:t>
            </a:r>
            <a:r>
              <a:rPr lang="en-US" altLang="ja-JP" baseline="-25000" dirty="0">
                <a:latin typeface="+mn-ea"/>
              </a:rPr>
              <a:t>n</a:t>
            </a:r>
            <a:r>
              <a:rPr lang="en-US" altLang="ja-JP" dirty="0">
                <a:latin typeface="+mn-ea"/>
              </a:rPr>
              <a:t>}</a:t>
            </a:r>
            <a:r>
              <a:rPr lang="ja-JP" altLang="en-US" dirty="0">
                <a:latin typeface="+mn-ea"/>
              </a:rPr>
              <a:t>を求めよ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838200" y="2046510"/>
                <a:ext cx="9131293" cy="4290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>
                    <a:latin typeface="+mj-ea"/>
                  </a:rPr>
                  <a:t>・行列計算による方法</a:t>
                </a:r>
                <a:endParaRPr lang="en-US" altLang="ja-JP" dirty="0" smtClean="0">
                  <a:latin typeface="+mj-ea"/>
                </a:endParaRPr>
              </a:p>
              <a:p>
                <a:r>
                  <a:rPr lang="ja-JP" altLang="en-US" dirty="0" smtClean="0">
                    <a:latin typeface="+mj-ea"/>
                  </a:rPr>
                  <a:t> 　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x=a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+a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ja-JP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dirty="0" smtClean="0">
                    <a:latin typeface="+mj-ea"/>
                  </a:rPr>
                  <a:t>　から　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</a:p>
              <a:p>
                <a:r>
                  <a:rPr lang="ja-JP" altLang="en-US" dirty="0" smtClean="0">
                    <a:latin typeface="+mj-ea"/>
                  </a:rPr>
                  <a:t>・</a:t>
                </a:r>
                <a:r>
                  <a:rPr lang="ja-JP" altLang="en-US" dirty="0" smtClean="0">
                    <a:latin typeface="+mn-ea"/>
                  </a:rPr>
                  <a:t>連立方程式による方法</a:t>
                </a:r>
                <a:endParaRPr lang="en-US" altLang="ja-JP" dirty="0" smtClean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>
                    <a:latin typeface="+mn-ea"/>
                  </a:rPr>
                  <a:t>　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x=a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+a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dirty="0" smtClean="0">
                    <a:latin typeface="+mn-ea"/>
                  </a:rPr>
                  <a:t>に</a:t>
                </a:r>
                <a:r>
                  <a:rPr lang="en-US" altLang="ja-JP" dirty="0" smtClean="0">
                    <a:latin typeface="+mn-ea"/>
                  </a:rPr>
                  <a:t>v</a:t>
                </a:r>
                <a:r>
                  <a:rPr lang="en-US" altLang="ja-JP" baseline="-25000" dirty="0" smtClean="0">
                    <a:latin typeface="+mn-ea"/>
                  </a:rPr>
                  <a:t>i</a:t>
                </a:r>
                <a:r>
                  <a:rPr lang="ja-JP" altLang="en-US" dirty="0" smtClean="0">
                    <a:latin typeface="+mn-ea"/>
                  </a:rPr>
                  <a:t>を内積すると</a:t>
                </a:r>
                <a:r>
                  <a:rPr lang="en-US" altLang="ja-JP" dirty="0" smtClean="0">
                    <a:latin typeface="+mn-ea"/>
                  </a:rPr>
                  <a:t>n</a:t>
                </a:r>
                <a:r>
                  <a:rPr lang="ja-JP" altLang="en-US" dirty="0" smtClean="0">
                    <a:latin typeface="+mn-ea"/>
                  </a:rPr>
                  <a:t>次元連立方程式が得られる</a:t>
                </a:r>
                <a:endParaRPr lang="en-US" altLang="ja-JP" dirty="0" smtClean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>
                    <a:latin typeface="+mn-ea"/>
                  </a:rPr>
                  <a:t>　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=a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v</a:t>
                </a:r>
                <a:r>
                  <a:rPr lang="en-US" altLang="ja-JP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+a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b="1" dirty="0">
                    <a:latin typeface="Cambria Math" panose="02040503050406030204" pitchFamily="18" charset="0"/>
                  </a:rPr>
                  <a:t> </a:t>
                </a:r>
                <a:r>
                  <a:rPr lang="ja-JP" altLang="en-US" dirty="0" smtClean="0">
                    <a:latin typeface="Cambria Math" panose="02040503050406030204" pitchFamily="18" charset="0"/>
                  </a:rPr>
                  <a:t>（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=1,…,n</a:t>
                </a:r>
                <a:r>
                  <a:rPr lang="ja-JP" altLang="en-US" dirty="0" smtClean="0">
                    <a:latin typeface="Cambria Math" panose="02040503050406030204" pitchFamily="18" charset="0"/>
                  </a:rPr>
                  <a:t>）</a:t>
                </a:r>
                <a:endParaRPr lang="en-US" altLang="ja-JP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baseline="-25000" dirty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 smtClean="0">
                    <a:latin typeface="+mn-ea"/>
                  </a:rPr>
                  <a:t>もし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 </a:t>
                </a:r>
                <a:r>
                  <a:rPr lang="en-US" altLang="ja-JP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  <a:r>
                  <a:rPr lang="ja-JP" altLang="en-US" dirty="0" smtClean="0">
                    <a:latin typeface="+mn-ea"/>
                  </a:rPr>
                  <a:t>が正規直交系であるなら，</a:t>
                </a:r>
                <a:endParaRPr lang="en-US" altLang="ja-JP" baseline="-25000" dirty="0" smtClean="0">
                  <a:latin typeface="+mn-ea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>
                    <a:latin typeface="+mn-ea"/>
                  </a:rPr>
                  <a:t>　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b="1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b="1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v</a:t>
                </a:r>
                <a:r>
                  <a:rPr lang="en-US" altLang="ja-JP" b="1" baseline="-25000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altLang="ja-JP" b="1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b="1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b="1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dirty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endParaRPr lang="en-US" altLang="ja-JP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 smtClean="0">
                    <a:latin typeface="+mn-ea"/>
                  </a:rPr>
                  <a:t>つまり，成分（係数）の計算に逆行列や方程式の解法が必要ない．</a:t>
                </a:r>
                <a:endParaRPr lang="en-US" altLang="ja-JP" baseline="-25000" dirty="0">
                  <a:latin typeface="+mn-ea"/>
                </a:endParaRP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46510"/>
                <a:ext cx="9131293" cy="4290790"/>
              </a:xfrm>
              <a:prstGeom prst="rect">
                <a:avLst/>
              </a:prstGeom>
              <a:blipFill>
                <a:blip r:embed="rId5"/>
                <a:stretch>
                  <a:fillRect l="-601" t="-852" b="-14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6096000" y="4191905"/>
            <a:ext cx="5795916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ベクトル等式の辺々に内積を施すとスカラー等式になる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822013" y="5445743"/>
            <a:ext cx="3995595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直交性から青の項はすべて消える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05"/>
    </mc:Choice>
    <mc:Fallback xmlns="">
      <p:transition spd="slow" advTm="14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>
                <a:latin typeface="+mj-ea"/>
              </a:rPr>
              <a:t>標準基の下での内積</a:t>
            </a:r>
            <a:endParaRPr kumimoji="1" lang="ja-JP" altLang="en-US" dirty="0">
              <a:latin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>
                <a:spLocks noChangeArrowheads="1"/>
              </p:cNvSpPr>
              <p:nvPr/>
            </p:nvSpPr>
            <p:spPr bwMode="auto">
              <a:xfrm>
                <a:off x="1624042" y="1629644"/>
                <a:ext cx="8652058" cy="3083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r>
                  <a:rPr lang="en-US" altLang="ja-JP" sz="2000" dirty="0" smtClean="0">
                    <a:latin typeface="+mn-ea"/>
                    <a:ea typeface="+mn-ea"/>
                  </a:rPr>
                  <a:t>n</a:t>
                </a:r>
                <a:r>
                  <a:rPr lang="ja-JP" altLang="en-US" sz="2000" dirty="0" smtClean="0">
                    <a:latin typeface="+mn-ea"/>
                    <a:ea typeface="+mn-ea"/>
                  </a:rPr>
                  <a:t>次元実空間の標準基 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{e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=(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1,0,...,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0)</a:t>
                </a:r>
                <a:r>
                  <a:rPr lang="en-US" altLang="ja-JP" sz="2000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,e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=(0,1,...,0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ja-JP" sz="20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,...,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=(0,0,...,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1)</a:t>
                </a:r>
                <a:r>
                  <a:rPr lang="en-US" altLang="ja-JP" sz="2000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</a:p>
              <a:p>
                <a:pPr eaLnBrk="1" hangingPunct="1"/>
                <a:endParaRPr lang="en-US" altLang="ja-JP" sz="2000" dirty="0">
                  <a:latin typeface="+mn-ea"/>
                  <a:ea typeface="+mn-ea"/>
                </a:endParaRPr>
              </a:p>
              <a:p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ja-JP" altLang="en-US" sz="2000" dirty="0" smtClean="0"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 	= (a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+a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sz="2000" dirty="0" smtClean="0"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(b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+b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ja-JP" altLang="en-US" sz="2000" dirty="0">
                  <a:latin typeface="Cambria Math" panose="02040503050406030204" pitchFamily="18" charset="0"/>
                  <a:ea typeface="+mn-ea"/>
                </a:endParaRPr>
              </a:p>
              <a:p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ja-JP" altLang="en-US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+b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sz="2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+(a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sz="2000" dirty="0" smtClean="0"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</a:p>
              <a:p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= 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ja-JP" altLang="en-US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+(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sz="2000" dirty="0"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</a:p>
              <a:p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= 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||e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||</a:t>
                </a:r>
                <a:r>
                  <a:rPr lang="en-US" altLang="ja-JP" sz="2000" baseline="30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+(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sz="2000" dirty="0">
                    <a:latin typeface="Cambria Math" panose="02040503050406030204" pitchFamily="18" charset="0"/>
                    <a:ea typeface="+mn-ea"/>
                  </a:rPr>
                  <a:t>・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</a:p>
              <a:p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= 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+a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altLang="ja-JP" sz="2000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endParaRPr lang="en-US" altLang="ja-JP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altLang="ja-JP" sz="20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=(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</a:t>
                </a:r>
                <a:r>
                  <a:rPr lang="en-US" altLang="ja-JP" sz="20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sz="20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ja-JP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US" altLang="ja-JP" sz="2000" baseline="-25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2000" i="1" smtClean="0"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altLang="ja-JP" sz="2000" b="0" i="1" baseline="-2500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000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sz="2000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sz="2000" b="1" baseline="30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sz="2000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sz="2000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en-US" altLang="ja-JP" sz="2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sz="2000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sz="2000" b="1" baseline="30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sz="2000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sz="2000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altLang="ja-JP" sz="20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4042" y="1629644"/>
                <a:ext cx="8652058" cy="3083023"/>
              </a:xfrm>
              <a:prstGeom prst="rect">
                <a:avLst/>
              </a:prstGeom>
              <a:blipFill>
                <a:blip r:embed="rId5"/>
                <a:stretch>
                  <a:fillRect l="-704" t="-13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4502318" y="4597838"/>
            <a:ext cx="5042263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  <a:latin typeface="+mn-ea"/>
              </a:rPr>
              <a:t>x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と</a:t>
            </a:r>
            <a:r>
              <a:rPr lang="en-US" altLang="ja-JP" sz="1400" dirty="0" smtClean="0">
                <a:solidFill>
                  <a:schemeClr val="tx1"/>
                </a:solidFill>
                <a:latin typeface="+mn-ea"/>
              </a:rPr>
              <a:t>y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が列ベクトルであるなら転置で表現できる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0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39"/>
    </mc:Choice>
    <mc:Fallback xmlns="">
      <p:transition spd="slow" advTm="83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行列</a:t>
            </a:r>
            <a:r>
              <a:rPr lang="ja-JP" altLang="en-US" dirty="0" smtClean="0"/>
              <a:t>の積について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005048" y="1416481"/>
                <a:ext cx="8670175" cy="129014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ja-JP" dirty="0">
                  <a:solidFill>
                    <a:schemeClr val="tx1"/>
                  </a:solidFill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 = [x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altLang="ja-JP" b="0" i="0" baseline="-25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と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[y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の積　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(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行ベクトル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×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列ベクトル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積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XY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の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i,j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成分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内積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baseline="30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48" y="1416481"/>
                <a:ext cx="8670175" cy="1290143"/>
              </a:xfrm>
              <a:prstGeom prst="rect">
                <a:avLst/>
              </a:prstGeom>
              <a:blipFill>
                <a:blip r:embed="rId5"/>
                <a:stretch>
                  <a:fillRect l="-633" b="-1273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005048" y="2842628"/>
                <a:ext cx="9340735" cy="288674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ja-JP" dirty="0">
                  <a:solidFill>
                    <a:schemeClr val="tx1"/>
                  </a:solidFill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 = [x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と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[y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の積　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列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ベクトル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行ベクトル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積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XY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は、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|x</a:t>
                </a:r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b="1" baseline="30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b="1" baseline="30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b="1" baseline="30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endParaRPr lang="en-US" altLang="ja-JP" b="1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b="1" baseline="30000" dirty="0">
                  <a:solidFill>
                    <a:srgbClr val="FF0000"/>
                  </a:solidFill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となる．</a:t>
                </a:r>
                <a:endParaRPr lang="en-US" altLang="ja-JP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48" y="2842628"/>
                <a:ext cx="9340735" cy="2886741"/>
              </a:xfrm>
              <a:prstGeom prst="rect">
                <a:avLst/>
              </a:prstGeom>
              <a:blipFill>
                <a:blip r:embed="rId6"/>
                <a:stretch>
                  <a:fillRect l="-587" b="-548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5483684" y="4801907"/>
            <a:ext cx="4191539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これは行列でありスカラーではない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4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32"/>
    </mc:Choice>
    <mc:Fallback xmlns="">
      <p:transition spd="slow" advTm="6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>
                <a:latin typeface="+mn-ea"/>
                <a:ea typeface="+mn-ea"/>
              </a:rPr>
              <a:t>シュミットの直交化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正方形/長方形 2"/>
          <p:cNvSpPr>
            <a:spLocks noChangeArrowheads="1"/>
          </p:cNvSpPr>
          <p:nvPr/>
        </p:nvSpPr>
        <p:spPr bwMode="auto">
          <a:xfrm>
            <a:off x="838200" y="1499015"/>
            <a:ext cx="9542417" cy="42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en-US" altLang="ja-JP" sz="2000" dirty="0">
                <a:latin typeface="+mn-ea"/>
              </a:rPr>
              <a:t>n</a:t>
            </a:r>
            <a:r>
              <a:rPr lang="ja-JP" altLang="en-US" sz="2000" dirty="0">
                <a:latin typeface="+mn-ea"/>
              </a:rPr>
              <a:t>次元実空間の非直交基底</a:t>
            </a:r>
            <a:r>
              <a:rPr lang="en-US" altLang="ja-JP" sz="2000" dirty="0">
                <a:latin typeface="+mn-ea"/>
              </a:rPr>
              <a:t>{v</a:t>
            </a:r>
            <a:r>
              <a:rPr lang="en-US" altLang="ja-JP" sz="2000" baseline="-25000" dirty="0">
                <a:latin typeface="+mn-ea"/>
              </a:rPr>
              <a:t>1</a:t>
            </a:r>
            <a:r>
              <a:rPr lang="en-US" altLang="ja-JP" sz="2000" dirty="0">
                <a:latin typeface="+mn-ea"/>
              </a:rPr>
              <a:t>,v</a:t>
            </a:r>
            <a:r>
              <a:rPr lang="en-US" altLang="ja-JP" sz="2000" baseline="-25000" dirty="0">
                <a:latin typeface="+mn-ea"/>
              </a:rPr>
              <a:t>2</a:t>
            </a:r>
            <a:r>
              <a:rPr lang="en-US" altLang="ja-JP" sz="2000" dirty="0">
                <a:latin typeface="+mn-ea"/>
              </a:rPr>
              <a:t>,…,</a:t>
            </a:r>
            <a:r>
              <a:rPr lang="en-US" altLang="ja-JP" sz="2000" dirty="0" err="1">
                <a:latin typeface="+mn-ea"/>
              </a:rPr>
              <a:t>v</a:t>
            </a:r>
            <a:r>
              <a:rPr lang="en-US" altLang="ja-JP" sz="2000" baseline="-25000" dirty="0" err="1">
                <a:latin typeface="+mn-ea"/>
              </a:rPr>
              <a:t>n</a:t>
            </a:r>
            <a:r>
              <a:rPr lang="en-US" altLang="ja-JP" sz="2000" dirty="0" smtClean="0">
                <a:latin typeface="+mn-ea"/>
              </a:rPr>
              <a:t>}</a:t>
            </a:r>
            <a:r>
              <a:rPr lang="ja-JP" altLang="en-US" sz="2000" dirty="0" smtClean="0">
                <a:latin typeface="+mn-ea"/>
              </a:rPr>
              <a:t>から正規直交基底 </a:t>
            </a:r>
            <a:r>
              <a:rPr lang="en-US" altLang="ja-JP" sz="2000" dirty="0" smtClean="0">
                <a:latin typeface="+mn-ea"/>
              </a:rPr>
              <a:t>{u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dirty="0" smtClean="0">
                <a:latin typeface="+mn-ea"/>
              </a:rPr>
              <a:t>,u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,…,u</a:t>
            </a:r>
            <a:r>
              <a:rPr lang="en-US" altLang="ja-JP" sz="2000" baseline="-25000" dirty="0" smtClean="0">
                <a:latin typeface="+mn-ea"/>
              </a:rPr>
              <a:t>n</a:t>
            </a:r>
            <a:r>
              <a:rPr lang="en-US" altLang="ja-JP" sz="2000" dirty="0" smtClean="0">
                <a:latin typeface="+mn-ea"/>
              </a:rPr>
              <a:t>}</a:t>
            </a:r>
            <a:r>
              <a:rPr lang="ja-JP" altLang="en-US" sz="2000" dirty="0" smtClean="0">
                <a:latin typeface="+mn-ea"/>
              </a:rPr>
              <a:t>を作る方法</a:t>
            </a:r>
            <a:endParaRPr lang="en-US" altLang="ja-JP" sz="2000" dirty="0" smtClean="0">
              <a:latin typeface="+mn-ea"/>
            </a:endParaRPr>
          </a:p>
          <a:p>
            <a:endParaRPr lang="en-US" altLang="ja-JP" sz="2000" dirty="0">
              <a:latin typeface="+mn-ea"/>
              <a:ea typeface="+mn-ea"/>
            </a:endParaRPr>
          </a:p>
          <a:p>
            <a:r>
              <a:rPr lang="en-US" altLang="ja-JP" sz="2000" dirty="0" smtClean="0">
                <a:latin typeface="+mn-ea"/>
                <a:ea typeface="+mn-ea"/>
              </a:rPr>
              <a:t>(1)</a:t>
            </a:r>
            <a:r>
              <a:rPr lang="ja-JP" altLang="en-US" sz="2000" dirty="0" smtClean="0">
                <a:latin typeface="+mn-ea"/>
                <a:ea typeface="+mn-ea"/>
              </a:rPr>
              <a:t>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を正規化する</a:t>
            </a:r>
            <a:r>
              <a:rPr lang="en-US" altLang="ja-JP" sz="2000" dirty="0" smtClean="0">
                <a:latin typeface="+mn-ea"/>
              </a:rPr>
              <a:t>			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dirty="0">
                <a:latin typeface="+mn-ea"/>
              </a:rPr>
              <a:t>	</a:t>
            </a:r>
            <a:r>
              <a:rPr lang="en-US" altLang="ja-JP" sz="2000" dirty="0" smtClean="0">
                <a:latin typeface="+mn-ea"/>
              </a:rPr>
              <a:t>w</a:t>
            </a:r>
            <a:r>
              <a:rPr lang="en-US" altLang="ja-JP" sz="2000" baseline="-25000" dirty="0" smtClean="0">
                <a:latin typeface="+mn-ea"/>
              </a:rPr>
              <a:t>1 </a:t>
            </a:r>
            <a:r>
              <a:rPr lang="en-US" altLang="ja-JP" sz="2000" dirty="0" smtClean="0">
                <a:latin typeface="+mn-ea"/>
              </a:rPr>
              <a:t>= v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 ⇒ 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 </a:t>
            </a:r>
            <a:r>
              <a:rPr lang="en-US" altLang="ja-JP" sz="2000" dirty="0">
                <a:latin typeface="+mn-ea"/>
              </a:rPr>
              <a:t>= </a:t>
            </a:r>
            <a:r>
              <a:rPr lang="en-US" altLang="ja-JP" sz="2000" dirty="0" smtClean="0">
                <a:latin typeface="+mn-ea"/>
              </a:rPr>
              <a:t>w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dirty="0" smtClean="0">
                <a:latin typeface="+mn-ea"/>
              </a:rPr>
              <a:t>/||w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dirty="0" smtClean="0">
                <a:latin typeface="+mn-ea"/>
              </a:rPr>
              <a:t>||</a:t>
            </a:r>
            <a:endParaRPr lang="en-US" altLang="ja-JP" sz="2000" dirty="0" smtClean="0">
              <a:latin typeface="+mn-ea"/>
              <a:ea typeface="+mn-ea"/>
            </a:endParaRPr>
          </a:p>
          <a:p>
            <a:endParaRPr lang="en-US" altLang="ja-JP" sz="2000" dirty="0">
              <a:latin typeface="+mn-ea"/>
              <a:ea typeface="+mn-ea"/>
            </a:endParaRPr>
          </a:p>
          <a:p>
            <a:endParaRPr lang="en-US" altLang="ja-JP" sz="2000" dirty="0" smtClean="0">
              <a:latin typeface="+mn-ea"/>
            </a:endParaRPr>
          </a:p>
          <a:p>
            <a:endParaRPr lang="en-US" altLang="ja-JP" sz="2000" dirty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(</a:t>
            </a:r>
            <a:r>
              <a:rPr lang="en-US" altLang="ja-JP" sz="2000" dirty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)</a:t>
            </a:r>
            <a:r>
              <a:rPr lang="ja-JP" altLang="en-US" sz="2000" dirty="0" smtClean="0">
                <a:latin typeface="+mn-ea"/>
              </a:rPr>
              <a:t>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ja-JP" altLang="en-US" sz="2000" dirty="0" smtClean="0">
                <a:latin typeface="+mn-ea"/>
              </a:rPr>
              <a:t>から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成分を除外し正規化</a:t>
            </a:r>
            <a:r>
              <a:rPr lang="en-US" altLang="ja-JP" sz="2000" dirty="0" smtClean="0">
                <a:latin typeface="+mn-ea"/>
              </a:rPr>
              <a:t>	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dirty="0" smtClean="0">
                <a:latin typeface="+mn-ea"/>
              </a:rPr>
              <a:t>	w</a:t>
            </a:r>
            <a:r>
              <a:rPr lang="en-US" altLang="ja-JP" sz="2000" baseline="-25000" dirty="0">
                <a:latin typeface="+mn-ea"/>
              </a:rPr>
              <a:t>2</a:t>
            </a:r>
            <a:r>
              <a:rPr lang="en-US" altLang="ja-JP" sz="2000" baseline="-25000" dirty="0" smtClean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=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-</a:t>
            </a:r>
            <a:r>
              <a:rPr lang="en-US" altLang="ja-JP" sz="2000" b="1" dirty="0" smtClean="0">
                <a:solidFill>
                  <a:srgbClr val="FF0000"/>
                </a:solidFill>
                <a:latin typeface="+mn-ea"/>
              </a:rPr>
              <a:t>(u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en-US" altLang="ja-JP" sz="2000" b="1" baseline="30000" dirty="0" smtClean="0">
                <a:solidFill>
                  <a:srgbClr val="FF0000"/>
                </a:solidFill>
                <a:latin typeface="+mn-ea"/>
              </a:rPr>
              <a:t>T</a:t>
            </a:r>
            <a:r>
              <a:rPr lang="en-US" altLang="ja-JP" sz="2000" b="1" dirty="0" smtClean="0">
                <a:solidFill>
                  <a:srgbClr val="FF0000"/>
                </a:solidFill>
                <a:latin typeface="+mn-ea"/>
              </a:rPr>
              <a:t>v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ja-JP" sz="2000" b="1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= w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/||w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||</a:t>
            </a:r>
            <a:endParaRPr lang="en-US" altLang="ja-JP" sz="2000" dirty="0">
              <a:latin typeface="+mn-ea"/>
            </a:endParaRPr>
          </a:p>
          <a:p>
            <a:endParaRPr lang="en-US" altLang="ja-JP" sz="2000" dirty="0" smtClean="0">
              <a:latin typeface="+mn-ea"/>
              <a:ea typeface="+mn-ea"/>
            </a:endParaRPr>
          </a:p>
          <a:p>
            <a:endParaRPr lang="en-US" altLang="ja-JP" sz="2000" dirty="0" smtClean="0">
              <a:latin typeface="+mn-ea"/>
              <a:ea typeface="+mn-ea"/>
            </a:endParaRPr>
          </a:p>
          <a:p>
            <a:r>
              <a:rPr lang="en-US" altLang="ja-JP" sz="2000" dirty="0" smtClean="0">
                <a:latin typeface="+mn-ea"/>
              </a:rPr>
              <a:t>(3)</a:t>
            </a:r>
            <a:r>
              <a:rPr lang="ja-JP" altLang="en-US" sz="2000" dirty="0" smtClean="0">
                <a:latin typeface="+mn-ea"/>
              </a:rPr>
              <a:t>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ja-JP" altLang="en-US" sz="2000" dirty="0" smtClean="0">
                <a:latin typeface="+mn-ea"/>
              </a:rPr>
              <a:t>から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ja-JP" altLang="en-US" sz="2000" dirty="0" smtClean="0">
                <a:latin typeface="+mn-ea"/>
              </a:rPr>
              <a:t>と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ja-JP" altLang="en-US" sz="2000" dirty="0" smtClean="0">
                <a:latin typeface="+mn-ea"/>
              </a:rPr>
              <a:t>成分</a:t>
            </a:r>
            <a:r>
              <a:rPr lang="ja-JP" altLang="en-US" sz="2000" dirty="0">
                <a:latin typeface="+mn-ea"/>
              </a:rPr>
              <a:t>を除外し正規化</a:t>
            </a:r>
            <a:r>
              <a:rPr lang="en-US" altLang="ja-JP" sz="2000" dirty="0">
                <a:latin typeface="+mn-ea"/>
              </a:rPr>
              <a:t>	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dirty="0" smtClean="0">
                <a:latin typeface="+mn-ea"/>
              </a:rPr>
              <a:t>	w</a:t>
            </a:r>
            <a:r>
              <a:rPr lang="en-US" altLang="ja-JP" sz="2000" baseline="-25000" dirty="0" smtClean="0">
                <a:latin typeface="+mn-ea"/>
              </a:rPr>
              <a:t>1 </a:t>
            </a:r>
            <a:r>
              <a:rPr lang="en-US" altLang="ja-JP" sz="2000" dirty="0">
                <a:latin typeface="+mn-ea"/>
              </a:rPr>
              <a:t>= 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-</a:t>
            </a:r>
            <a:r>
              <a:rPr lang="en-US" altLang="ja-JP" sz="2000" dirty="0">
                <a:latin typeface="+mn-ea"/>
              </a:rPr>
              <a:t>(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baseline="30000" dirty="0" smtClean="0">
                <a:latin typeface="+mn-ea"/>
              </a:rPr>
              <a:t>T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)u</a:t>
            </a:r>
            <a:r>
              <a:rPr lang="en-US" altLang="ja-JP" sz="2000" baseline="-25000" dirty="0" smtClean="0">
                <a:latin typeface="+mn-ea"/>
              </a:rPr>
              <a:t>1</a:t>
            </a:r>
            <a:r>
              <a:rPr lang="en-US" altLang="ja-JP" sz="2000" dirty="0">
                <a:latin typeface="+mn-ea"/>
              </a:rPr>
              <a:t>-(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2</a:t>
            </a:r>
            <a:r>
              <a:rPr lang="en-US" altLang="ja-JP" sz="2000" baseline="30000" dirty="0" smtClean="0">
                <a:latin typeface="+mn-ea"/>
              </a:rPr>
              <a:t>T</a:t>
            </a:r>
            <a:r>
              <a:rPr lang="en-US" altLang="ja-JP" sz="2000" dirty="0" smtClean="0">
                <a:latin typeface="+mn-ea"/>
              </a:rPr>
              <a:t>v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)u</a:t>
            </a:r>
            <a:r>
              <a:rPr lang="en-US" altLang="ja-JP" sz="2000" baseline="-25000" dirty="0" smtClean="0">
                <a:latin typeface="+mn-ea"/>
              </a:rPr>
              <a:t>2 </a:t>
            </a:r>
          </a:p>
          <a:p>
            <a:endParaRPr lang="en-US" altLang="ja-JP" sz="2000" baseline="-25000" dirty="0" smtClean="0">
              <a:latin typeface="+mn-ea"/>
            </a:endParaRPr>
          </a:p>
          <a:p>
            <a:r>
              <a:rPr lang="en-US" altLang="ja-JP" sz="2000" baseline="-25000" dirty="0">
                <a:latin typeface="+mn-ea"/>
              </a:rPr>
              <a:t>	</a:t>
            </a:r>
            <a:r>
              <a:rPr lang="en-US" altLang="ja-JP" sz="2000" baseline="-25000" dirty="0" smtClean="0">
                <a:latin typeface="+mn-ea"/>
              </a:rPr>
              <a:t>				</a:t>
            </a:r>
            <a:r>
              <a:rPr lang="ja-JP" altLang="en-US" sz="2000" dirty="0" smtClean="0">
                <a:latin typeface="+mn-ea"/>
              </a:rPr>
              <a:t>⇒</a:t>
            </a:r>
            <a:r>
              <a:rPr lang="en-US" altLang="ja-JP" sz="2000" baseline="-25000" dirty="0" smtClean="0">
                <a:latin typeface="+mn-ea"/>
              </a:rPr>
              <a:t> 	</a:t>
            </a:r>
            <a:r>
              <a:rPr lang="en-US" altLang="ja-JP" sz="2000" dirty="0" smtClean="0">
                <a:latin typeface="+mn-ea"/>
              </a:rPr>
              <a:t>u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= w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/||w</a:t>
            </a:r>
            <a:r>
              <a:rPr lang="en-US" altLang="ja-JP" sz="2000" baseline="-25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</a:rPr>
              <a:t>||</a:t>
            </a:r>
            <a:endParaRPr lang="en-US" altLang="ja-JP" sz="2000" dirty="0">
              <a:latin typeface="+mn-ea"/>
            </a:endParaRPr>
          </a:p>
          <a:p>
            <a:endParaRPr lang="en-US" altLang="ja-JP" sz="2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(4)</a:t>
            </a:r>
            <a:r>
              <a:rPr lang="ja-JP" altLang="en-US" sz="2000" dirty="0">
                <a:latin typeface="+mn-ea"/>
              </a:rPr>
              <a:t> </a:t>
            </a:r>
            <a:r>
              <a:rPr lang="en-US" altLang="ja-JP" sz="2000" dirty="0" err="1">
                <a:latin typeface="+mn-ea"/>
              </a:rPr>
              <a:t>v</a:t>
            </a:r>
            <a:r>
              <a:rPr lang="en-US" altLang="ja-JP" sz="2000" baseline="-25000" dirty="0" err="1" smtClean="0">
                <a:latin typeface="+mn-ea"/>
              </a:rPr>
              <a:t>n</a:t>
            </a:r>
            <a:r>
              <a:rPr lang="ja-JP" altLang="en-US" sz="2000" dirty="0" err="1" smtClean="0">
                <a:latin typeface="+mn-ea"/>
              </a:rPr>
              <a:t>まで</a:t>
            </a:r>
            <a:r>
              <a:rPr lang="ja-JP" altLang="en-US" sz="2000" dirty="0" smtClean="0">
                <a:latin typeface="+mn-ea"/>
              </a:rPr>
              <a:t>反復する</a:t>
            </a:r>
            <a:endParaRPr lang="en-US" altLang="ja-JP" sz="2000" dirty="0">
              <a:latin typeface="+mn-ea"/>
              <a:ea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245901" y="5508535"/>
            <a:ext cx="4362995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☜ポイント　ベクトルの順番によって結果が変わる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6627223" y="2575815"/>
            <a:ext cx="1427535" cy="615611"/>
            <a:chOff x="6374674" y="2673531"/>
            <a:chExt cx="1427535" cy="615611"/>
          </a:xfrm>
        </p:grpSpPr>
        <p:cxnSp>
          <p:nvCxnSpPr>
            <p:cNvPr id="7" name="直線矢印コネクタ 6"/>
            <p:cNvCxnSpPr/>
            <p:nvPr/>
          </p:nvCxnSpPr>
          <p:spPr>
            <a:xfrm flipV="1">
              <a:off x="6374674" y="2673531"/>
              <a:ext cx="1236617" cy="31350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V="1">
              <a:off x="6374674" y="2852423"/>
              <a:ext cx="513806" cy="1302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/>
            <p:cNvSpPr/>
            <p:nvPr/>
          </p:nvSpPr>
          <p:spPr>
            <a:xfrm>
              <a:off x="7420373" y="2681976"/>
              <a:ext cx="381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v</a:t>
              </a:r>
              <a:r>
                <a:rPr lang="en-US" altLang="ja-JP" baseline="-25000" dirty="0">
                  <a:latin typeface="+mn-ea"/>
                </a:rPr>
                <a:t>1</a:t>
              </a:r>
              <a:endParaRPr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396545" y="2919810"/>
              <a:ext cx="4042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u</a:t>
              </a:r>
              <a:r>
                <a:rPr lang="en-US" altLang="ja-JP" baseline="-25000" dirty="0">
                  <a:latin typeface="+mn-ea"/>
                </a:rPr>
                <a:t>1</a:t>
              </a:r>
              <a:endParaRPr lang="ja-JP" altLang="en-US" dirty="0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10759890" y="2682055"/>
            <a:ext cx="1133644" cy="1607282"/>
            <a:chOff x="10760489" y="2690579"/>
            <a:chExt cx="1133644" cy="1607282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10849790" y="2690579"/>
              <a:ext cx="729470" cy="1204194"/>
              <a:chOff x="10849790" y="2690579"/>
              <a:chExt cx="729470" cy="1204194"/>
            </a:xfrm>
          </p:grpSpPr>
          <p:cxnSp>
            <p:nvCxnSpPr>
              <p:cNvPr id="15" name="直線コネクタ 14"/>
              <p:cNvCxnSpPr/>
              <p:nvPr/>
            </p:nvCxnSpPr>
            <p:spPr>
              <a:xfrm>
                <a:off x="11327311" y="2690579"/>
                <a:ext cx="228963" cy="100169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/>
              <p:nvPr/>
            </p:nvCxnSpPr>
            <p:spPr>
              <a:xfrm flipV="1">
                <a:off x="10849790" y="3726029"/>
                <a:ext cx="729470" cy="16874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正方形/長方形 26"/>
            <p:cNvSpPr/>
            <p:nvPr/>
          </p:nvSpPr>
          <p:spPr>
            <a:xfrm>
              <a:off x="10760489" y="3928529"/>
              <a:ext cx="1133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+mn-ea"/>
                </a:rPr>
                <a:t>(u</a:t>
              </a:r>
              <a:r>
                <a:rPr lang="en-US" altLang="ja-JP" b="1" baseline="-25000" dirty="0">
                  <a:solidFill>
                    <a:srgbClr val="FF0000"/>
                  </a:solidFill>
                  <a:latin typeface="+mn-ea"/>
                </a:rPr>
                <a:t>1</a:t>
              </a:r>
              <a:r>
                <a:rPr lang="en-US" altLang="ja-JP" b="1" baseline="30000" dirty="0">
                  <a:solidFill>
                    <a:srgbClr val="FF0000"/>
                  </a:solidFill>
                  <a:latin typeface="+mn-ea"/>
                </a:rPr>
                <a:t>T</a:t>
              </a:r>
              <a:r>
                <a:rPr lang="en-US" altLang="ja-JP" b="1" dirty="0">
                  <a:solidFill>
                    <a:srgbClr val="FF0000"/>
                  </a:solidFill>
                  <a:latin typeface="+mn-ea"/>
                </a:rPr>
                <a:t>v</a:t>
              </a:r>
              <a:r>
                <a:rPr lang="en-US" altLang="ja-JP" b="1" baseline="-25000" dirty="0">
                  <a:solidFill>
                    <a:srgbClr val="FF0000"/>
                  </a:solidFill>
                  <a:latin typeface="+mn-ea"/>
                </a:rPr>
                <a:t>2</a:t>
              </a:r>
              <a:r>
                <a:rPr lang="en-US" altLang="ja-JP" b="1" dirty="0">
                  <a:solidFill>
                    <a:srgbClr val="FF0000"/>
                  </a:solidFill>
                  <a:latin typeface="+mn-ea"/>
                </a:rPr>
                <a:t>)</a:t>
              </a:r>
              <a:r>
                <a:rPr lang="en-US" altLang="ja-JP" dirty="0">
                  <a:latin typeface="+mn-ea"/>
                </a:rPr>
                <a:t>u</a:t>
              </a:r>
              <a:r>
                <a:rPr lang="en-US" altLang="ja-JP" baseline="-25000" dirty="0">
                  <a:latin typeface="+mn-ea"/>
                </a:rPr>
                <a:t>1</a:t>
              </a:r>
              <a:endParaRPr lang="ja-JP" altLang="en-US" dirty="0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10815319" y="2312723"/>
            <a:ext cx="702910" cy="1535044"/>
            <a:chOff x="10815319" y="2312723"/>
            <a:chExt cx="702910" cy="1535044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10815319" y="3356697"/>
              <a:ext cx="532152" cy="491070"/>
              <a:chOff x="10815319" y="3356697"/>
              <a:chExt cx="532152" cy="491070"/>
            </a:xfrm>
          </p:grpSpPr>
          <p:cxnSp>
            <p:nvCxnSpPr>
              <p:cNvPr id="10" name="直線矢印コネクタ 9"/>
              <p:cNvCxnSpPr/>
              <p:nvPr/>
            </p:nvCxnSpPr>
            <p:spPr>
              <a:xfrm flipV="1">
                <a:off x="10815319" y="3717505"/>
                <a:ext cx="513806" cy="13026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正方形/長方形 22"/>
              <p:cNvSpPr/>
              <p:nvPr/>
            </p:nvSpPr>
            <p:spPr>
              <a:xfrm>
                <a:off x="10943193" y="3356697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+mn-ea"/>
                  </a:rPr>
                  <a:t>u</a:t>
                </a:r>
                <a:r>
                  <a:rPr lang="en-US" altLang="ja-JP" baseline="-25000" dirty="0">
                    <a:latin typeface="+mn-ea"/>
                  </a:rPr>
                  <a:t>1</a:t>
                </a:r>
                <a:endParaRPr lang="ja-JP" altLang="en-US" dirty="0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>
              <a:off x="10826804" y="2312723"/>
              <a:ext cx="691425" cy="1533890"/>
              <a:chOff x="10826804" y="2312723"/>
              <a:chExt cx="691425" cy="1533890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 flipV="1">
                <a:off x="10826804" y="2673531"/>
                <a:ext cx="500507" cy="11730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正方形/長方形 31"/>
              <p:cNvSpPr/>
              <p:nvPr/>
            </p:nvSpPr>
            <p:spPr>
              <a:xfrm>
                <a:off x="11136393" y="2312723"/>
                <a:ext cx="381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+mn-ea"/>
                  </a:rPr>
                  <a:t>v</a:t>
                </a:r>
                <a:r>
                  <a:rPr lang="en-US" altLang="ja-JP" baseline="-25000" dirty="0">
                    <a:latin typeface="+mn-ea"/>
                  </a:rPr>
                  <a:t>2</a:t>
                </a:r>
                <a:endParaRPr lang="ja-JP" altLang="en-US" dirty="0"/>
              </a:p>
            </p:txBody>
          </p:sp>
        </p:grpSp>
      </p:grpSp>
      <p:grpSp>
        <p:nvGrpSpPr>
          <p:cNvPr id="39" name="グループ化 38"/>
          <p:cNvGrpSpPr/>
          <p:nvPr/>
        </p:nvGrpSpPr>
        <p:grpSpPr>
          <a:xfrm>
            <a:off x="10317762" y="2466159"/>
            <a:ext cx="488882" cy="1374411"/>
            <a:chOff x="10334136" y="2472203"/>
            <a:chExt cx="488882" cy="1374411"/>
          </a:xfrm>
        </p:grpSpPr>
        <p:cxnSp>
          <p:nvCxnSpPr>
            <p:cNvPr id="28" name="直線矢印コネクタ 27"/>
            <p:cNvCxnSpPr/>
            <p:nvPr/>
          </p:nvCxnSpPr>
          <p:spPr>
            <a:xfrm flipH="1" flipV="1">
              <a:off x="10563099" y="2825534"/>
              <a:ext cx="259919" cy="10210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37"/>
            <p:cNvSpPr/>
            <p:nvPr/>
          </p:nvSpPr>
          <p:spPr>
            <a:xfrm>
              <a:off x="10334136" y="2472203"/>
              <a:ext cx="449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w</a:t>
              </a:r>
              <a:r>
                <a:rPr lang="en-US" altLang="ja-JP" baseline="-25000" dirty="0">
                  <a:latin typeface="+mn-ea"/>
                </a:rPr>
                <a:t>2</a:t>
              </a:r>
              <a:endParaRPr lang="ja-JP" altLang="en-US" dirty="0"/>
            </a:p>
          </p:txBody>
        </p:sp>
      </p:grpSp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0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23"/>
    </mc:Choice>
    <mc:Fallback xmlns="">
      <p:transition spd="slow" advTm="9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双</a:t>
            </a:r>
            <a:r>
              <a:rPr lang="ja-JP" altLang="en-US" dirty="0" smtClean="0"/>
              <a:t>直交</a:t>
            </a:r>
            <a:r>
              <a:rPr lang="ja-JP" altLang="en-US" dirty="0"/>
              <a:t>基底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838200" y="1556986"/>
                <a:ext cx="10822577" cy="3174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dirty="0">
                    <a:latin typeface="+mn-ea"/>
                  </a:rPr>
                  <a:t>次元実空間の非直交基底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:r>
                  <a:rPr lang="en-US" altLang="ja-JP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  <a:r>
                  <a:rPr lang="ja-JP" altLang="en-US" dirty="0">
                    <a:latin typeface="+mn-ea"/>
                  </a:rPr>
                  <a:t>とする</a:t>
                </a:r>
                <a:r>
                  <a:rPr lang="ja-JP" altLang="en-US" dirty="0" smtClean="0">
                    <a:latin typeface="+mn-ea"/>
                  </a:rPr>
                  <a:t>とき</a:t>
                </a:r>
                <a:r>
                  <a:rPr lang="ja-JP" altLang="en-US" dirty="0">
                    <a:latin typeface="+mn-ea"/>
                  </a:rPr>
                  <a:t>，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x=a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+a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dirty="0">
                    <a:latin typeface="+mn-ea"/>
                  </a:rPr>
                  <a:t>の係数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{a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,a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 a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  <a:r>
                  <a:rPr lang="ja-JP" altLang="en-US" dirty="0">
                    <a:latin typeface="+mn-ea"/>
                  </a:rPr>
                  <a:t>を</a:t>
                </a:r>
                <a:r>
                  <a:rPr lang="ja-JP" altLang="en-US" dirty="0" smtClean="0">
                    <a:latin typeface="+mn-ea"/>
                  </a:rPr>
                  <a:t>求めよ</a:t>
                </a:r>
                <a:r>
                  <a:rPr lang="ja-JP" altLang="en-US" dirty="0" smtClean="0">
                    <a:latin typeface="+mj-ea"/>
                  </a:rPr>
                  <a:t>．</a:t>
                </a:r>
                <a:endParaRPr lang="en-US" altLang="ja-JP" dirty="0" smtClean="0">
                  <a:latin typeface="+mj-ea"/>
                </a:endParaRPr>
              </a:p>
              <a:p>
                <a:endParaRPr lang="en-US" altLang="ja-JP" dirty="0">
                  <a:latin typeface="+mj-ea"/>
                </a:endParaRPr>
              </a:p>
              <a:p>
                <a:r>
                  <a:rPr lang="ja-JP" altLang="en-US" dirty="0" smtClean="0">
                    <a:latin typeface="+mj-ea"/>
                  </a:rPr>
                  <a:t>行列計算による方法</a:t>
                </a:r>
                <a:endParaRPr lang="en-US" altLang="ja-JP" dirty="0" smtClean="0">
                  <a:latin typeface="+mj-ea"/>
                </a:endParaRPr>
              </a:p>
              <a:p>
                <a:r>
                  <a:rPr lang="ja-JP" altLang="en-US" dirty="0" smtClean="0">
                    <a:latin typeface="+mj-ea"/>
                  </a:rPr>
                  <a:t> 　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x=a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+a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|v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ja-JP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dirty="0" smtClean="0">
                    <a:latin typeface="Cambria Math" panose="02040503050406030204" pitchFamily="18" charset="0"/>
                  </a:rPr>
                  <a:t>　から　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</a:p>
              <a:p>
                <a:endParaRPr lang="en-US" altLang="ja-JP" dirty="0" smtClean="0">
                  <a:latin typeface="+mn-ea"/>
                </a:endParaRPr>
              </a:p>
              <a:p>
                <a:r>
                  <a:rPr lang="ja-JP" altLang="en-US" dirty="0" smtClean="0">
                    <a:latin typeface="+mn-ea"/>
                  </a:rPr>
                  <a:t>このとき，逆行列の行ベクトルを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|v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|…|</a:t>
                </a:r>
                <a:r>
                  <a:rPr lang="en-US" altLang="ja-JP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u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u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30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 smtClean="0">
                    <a:latin typeface="+mn-ea"/>
                  </a:rPr>
                  <a:t>とすると，</a:t>
                </a:r>
                <a:endParaRPr lang="en-US" altLang="ja-JP" dirty="0" smtClean="0">
                  <a:latin typeface="+mn-ea"/>
                </a:endParaRPr>
              </a:p>
              <a:p>
                <a:endParaRPr lang="en-US" altLang="ja-JP" b="1" dirty="0" smtClean="0">
                  <a:solidFill>
                    <a:srgbClr val="FF0000"/>
                  </a:solidFill>
                  <a:latin typeface="+mn-ea"/>
                </a:endParaRPr>
              </a:p>
              <a:p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b="1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b="1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v</a:t>
                </a:r>
                <a:r>
                  <a:rPr lang="en-US" altLang="ja-JP" b="1" baseline="-25000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en-US" altLang="ja-JP" b="1" baseline="-25000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altLang="ja-JP" b="1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b="1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b="1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b="1" baseline="-25000" dirty="0" err="1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・</a:t>
                </a:r>
                <a:r>
                  <a:rPr lang="en-US" altLang="ja-JP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en-US" altLang="ja-JP" b="1" baseline="-25000" dirty="0" smtClean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dirty="0" smtClean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dirty="0" smtClean="0">
                    <a:latin typeface="+mn-ea"/>
                  </a:rPr>
                  <a:t>となる．</a:t>
                </a:r>
                <a:endParaRPr lang="en-US" altLang="ja-JP" baseline="-25000" dirty="0">
                  <a:latin typeface="+mn-ea"/>
                </a:endParaRP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56986"/>
                <a:ext cx="10822577" cy="3174908"/>
              </a:xfrm>
              <a:prstGeom prst="rect">
                <a:avLst/>
              </a:prstGeom>
              <a:blipFill>
                <a:blip r:embed="rId5"/>
                <a:stretch>
                  <a:fillRect l="-507" t="-1344" b="-7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33992" y="5041221"/>
            <a:ext cx="7127725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latin typeface="+mj-ea"/>
              </a:rPr>
              <a:t>n</a:t>
            </a:r>
            <a:r>
              <a:rPr lang="ja-JP" altLang="en-US" sz="1600" dirty="0" smtClean="0">
                <a:latin typeface="+mj-ea"/>
              </a:rPr>
              <a:t>次元実空間における基底系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{v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,v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,… </a:t>
            </a:r>
            <a:r>
              <a:rPr lang="en-US" altLang="ja-JP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altLang="ja-JP" sz="16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}</a:t>
            </a:r>
            <a:r>
              <a:rPr lang="ja-JP" altLang="en-US" sz="1600" dirty="0" smtClean="0">
                <a:latin typeface="+mj-ea"/>
              </a:rPr>
              <a:t>と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{u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,u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,… 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altLang="ja-JP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}</a:t>
            </a:r>
            <a:r>
              <a:rPr lang="ja-JP" altLang="en-US" sz="1600" dirty="0" smtClean="0">
                <a:latin typeface="+mn-ea"/>
              </a:rPr>
              <a:t>が，</a:t>
            </a:r>
            <a:endParaRPr lang="en-US" altLang="ja-JP" sz="1600" dirty="0" smtClean="0">
              <a:latin typeface="+mn-ea"/>
            </a:endParaRPr>
          </a:p>
          <a:p>
            <a:pPr>
              <a:defRPr/>
            </a:pPr>
            <a:endParaRPr lang="en-US" altLang="ja-JP" sz="1600" dirty="0" smtClean="0">
              <a:latin typeface="+mn-ea"/>
            </a:endParaRPr>
          </a:p>
          <a:p>
            <a:pPr>
              <a:defRPr/>
            </a:pPr>
            <a:r>
              <a:rPr lang="en-US" altLang="ja-JP" sz="1600" dirty="0" smtClean="0"/>
              <a:t>	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altLang="ja-JP" sz="1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ja-JP" altLang="en-US" sz="1600" dirty="0" smtClean="0">
                <a:latin typeface="Cambria Math" panose="02040503050406030204" pitchFamily="18" charset="0"/>
              </a:rPr>
              <a:t>・</a:t>
            </a:r>
            <a:r>
              <a:rPr lang="en-US" altLang="ja-JP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en-US" altLang="ja-JP" sz="1600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US" altLang="ja-JP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US" altLang="ja-JP" sz="16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r>
              <a:rPr lang="en-US" altLang="ja-JP" sz="1600" b="1" baseline="-25000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i,j</a:t>
            </a:r>
            <a:r>
              <a:rPr lang="ja-JP" altLang="en-US" sz="1600" baseline="-25000" dirty="0">
                <a:latin typeface="Cambria Math" panose="02040503050406030204" pitchFamily="18" charset="0"/>
              </a:rPr>
              <a:t>　</a:t>
            </a:r>
            <a:r>
              <a:rPr lang="ja-JP" altLang="en-US" sz="1600" dirty="0" smtClean="0">
                <a:latin typeface="+mn-ea"/>
              </a:rPr>
              <a:t>⇔　</a:t>
            </a:r>
            <a:r>
              <a:rPr lang="en-US" altLang="ja-JP" sz="1600" dirty="0" err="1" smtClean="0">
                <a:latin typeface="+mn-ea"/>
              </a:rPr>
              <a:t>i</a:t>
            </a:r>
            <a:r>
              <a:rPr lang="en-US" altLang="ja-JP" sz="1600" dirty="0" smtClean="0">
                <a:latin typeface="+mn-ea"/>
              </a:rPr>
              <a:t>=j</a:t>
            </a:r>
            <a:r>
              <a:rPr lang="ja-JP" altLang="en-US" sz="1600" dirty="0" smtClean="0">
                <a:latin typeface="+mn-ea"/>
              </a:rPr>
              <a:t>ならば</a:t>
            </a:r>
            <a:r>
              <a:rPr lang="en-US" altLang="ja-JP" sz="1600" dirty="0" smtClean="0">
                <a:latin typeface="+mn-ea"/>
              </a:rPr>
              <a:t>1</a:t>
            </a:r>
            <a:r>
              <a:rPr lang="ja-JP" altLang="en-US" sz="1600" dirty="0" smtClean="0">
                <a:latin typeface="+mn-ea"/>
              </a:rPr>
              <a:t>（正規性），</a:t>
            </a:r>
            <a:r>
              <a:rPr lang="en-US" altLang="ja-JP" sz="1600" dirty="0" err="1" smtClean="0">
                <a:latin typeface="+mn-ea"/>
              </a:rPr>
              <a:t>i</a:t>
            </a:r>
            <a:r>
              <a:rPr lang="ja-JP" altLang="en-US" sz="1600" dirty="0" smtClean="0">
                <a:latin typeface="+mn-ea"/>
              </a:rPr>
              <a:t>≠</a:t>
            </a:r>
            <a:r>
              <a:rPr lang="en-US" altLang="ja-JP" sz="1600" dirty="0" smtClean="0">
                <a:latin typeface="+mn-ea"/>
              </a:rPr>
              <a:t>j</a:t>
            </a:r>
            <a:r>
              <a:rPr lang="ja-JP" altLang="en-US" sz="1600" dirty="0" smtClean="0">
                <a:latin typeface="+mn-ea"/>
              </a:rPr>
              <a:t>ならば</a:t>
            </a:r>
            <a:r>
              <a:rPr lang="en-US" altLang="ja-JP" sz="1600" dirty="0" smtClean="0">
                <a:latin typeface="+mn-ea"/>
              </a:rPr>
              <a:t>0</a:t>
            </a:r>
            <a:r>
              <a:rPr lang="ja-JP" altLang="en-US" sz="1600" dirty="0" smtClean="0">
                <a:latin typeface="+mn-ea"/>
              </a:rPr>
              <a:t>（直交性）　</a:t>
            </a:r>
            <a:endParaRPr lang="en-US" altLang="ja-JP" sz="1600" dirty="0" smtClean="0">
              <a:latin typeface="+mn-ea"/>
            </a:endParaRPr>
          </a:p>
          <a:p>
            <a:pPr>
              <a:defRPr/>
            </a:pPr>
            <a:endParaRPr lang="en-US" altLang="ja-JP" sz="1600" dirty="0" smtClean="0">
              <a:latin typeface="+mn-ea"/>
            </a:endParaRPr>
          </a:p>
          <a:p>
            <a:pPr>
              <a:defRPr/>
            </a:pPr>
            <a:r>
              <a:rPr lang="ja-JP" altLang="en-US" sz="1600" dirty="0" smtClean="0">
                <a:latin typeface="+mn-ea"/>
              </a:rPr>
              <a:t>を満たすとき，これを双直交基底系という．</a:t>
            </a:r>
            <a:endParaRPr lang="ja-JP" altLang="en-US" sz="1600" dirty="0">
              <a:latin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249489" y="4300784"/>
            <a:ext cx="4138096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☜ポイント　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第</a:t>
            </a:r>
            <a:r>
              <a:rPr lang="en-US" altLang="ja-JP" sz="1400" dirty="0" err="1" smtClean="0">
                <a:solidFill>
                  <a:schemeClr val="tx1"/>
                </a:solidFill>
                <a:latin typeface="+mn-ea"/>
              </a:rPr>
              <a:t>i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成分</a:t>
            </a:r>
            <a:r>
              <a:rPr lang="en-US" altLang="ja-JP" sz="1400" dirty="0" err="1" smtClean="0">
                <a:solidFill>
                  <a:schemeClr val="tx1"/>
                </a:solidFill>
                <a:latin typeface="+mn-ea"/>
              </a:rPr>
              <a:t>a</a:t>
            </a:r>
            <a:r>
              <a:rPr lang="en-US" altLang="ja-JP" sz="1400" baseline="-25000" dirty="0" err="1" smtClean="0">
                <a:solidFill>
                  <a:schemeClr val="tx1"/>
                </a:solidFill>
                <a:latin typeface="+mn-ea"/>
              </a:rPr>
              <a:t>i</a:t>
            </a:r>
            <a:r>
              <a:rPr lang="ja-JP" altLang="en-US" sz="1400" dirty="0" err="1" smtClean="0">
                <a:solidFill>
                  <a:schemeClr val="tx1"/>
                </a:solidFill>
                <a:latin typeface="+mn-ea"/>
              </a:rPr>
              <a:t>は第</a:t>
            </a:r>
            <a:r>
              <a:rPr lang="en-US" altLang="ja-JP" sz="1400" dirty="0" err="1" smtClean="0">
                <a:solidFill>
                  <a:schemeClr val="tx1"/>
                </a:solidFill>
                <a:latin typeface="+mn-ea"/>
              </a:rPr>
              <a:t>i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行ベクトルと</a:t>
            </a:r>
            <a:r>
              <a:rPr lang="en-US" altLang="ja-JP" sz="1400" dirty="0" smtClean="0">
                <a:solidFill>
                  <a:schemeClr val="tx1"/>
                </a:solidFill>
                <a:latin typeface="+mn-ea"/>
              </a:rPr>
              <a:t>x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の内積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87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19"/>
    </mc:Choice>
    <mc:Fallback>
      <p:transition spd="slow" advTm="9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 autoUpdateAnimBg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8.8|3.9|6.7|3.9|5.2|6.6|14.6|24.7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1.4|3.1|23.8|3.8|15.5|5.2|8.6|21.3|19.5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8|9.1|11.7|3.8|14|2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4.7|1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3|11.7|8.9|13.2|4.1|8.2|15.2|9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6.2|3.3|5.2|8.8|1.1|2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926</Words>
  <Application>Microsoft Office PowerPoint</Application>
  <PresentationFormat>ワイド画面</PresentationFormat>
  <Paragraphs>108</Paragraphs>
  <Slides>7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游ゴシック</vt:lpstr>
      <vt:lpstr>游ゴシック Light</vt:lpstr>
      <vt:lpstr>Arial</vt:lpstr>
      <vt:lpstr>Cambria Math</vt:lpstr>
      <vt:lpstr>Office テーマ</vt:lpstr>
      <vt:lpstr>1.3 内積と基底</vt:lpstr>
      <vt:lpstr>線形空間の角度を測る</vt:lpstr>
      <vt:lpstr>非直交基底と正規直交基底</vt:lpstr>
      <vt:lpstr>標準基の下での内積</vt:lpstr>
      <vt:lpstr>行列の積について</vt:lpstr>
      <vt:lpstr>シュミットの直交化</vt:lpstr>
      <vt:lpstr>双直交基底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72</cp:revision>
  <dcterms:created xsi:type="dcterms:W3CDTF">2020-04-08T04:01:53Z</dcterms:created>
  <dcterms:modified xsi:type="dcterms:W3CDTF">2020-08-30T05:17:31Z</dcterms:modified>
  <cp:contentStatus/>
</cp:coreProperties>
</file>