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2020/8/30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5579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2020/8/30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9287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2020/8/30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4758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2020/8/30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4312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2020/8/30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1954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2020/8/30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2957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2020/8/30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067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2020/8/30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8715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2020/8/30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670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2020/8/30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5019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2020/8/30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0577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45FA74-7FDB-4B7D-99E1-2D51A3F8475D}" type="datetimeFigureOut">
              <a:rPr kumimoji="1" lang="ja-JP" altLang="en-US" smtClean="0"/>
              <a:t>2020/8/30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9122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/>
          <p:cNvSpPr>
            <a:spLocks noGrp="1"/>
          </p:cNvSpPr>
          <p:nvPr/>
        </p:nvSpPr>
        <p:spPr>
          <a:xfrm>
            <a:off x="1361585" y="1965959"/>
            <a:ext cx="9144000" cy="10300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 smtClean="0"/>
              <a:t>1.2 </a:t>
            </a:r>
            <a:r>
              <a:rPr lang="ja-JP" altLang="en-US" dirty="0"/>
              <a:t>線形結合と基底</a:t>
            </a:r>
            <a:endParaRPr kumimoji="1" lang="ja-JP" altLang="en-US" dirty="0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760617" y="3925416"/>
            <a:ext cx="690459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2000" dirty="0" smtClean="0">
                <a:latin typeface="+mn-ea"/>
              </a:rPr>
              <a:t>キーワード　</a:t>
            </a:r>
            <a:endParaRPr lang="en-US" altLang="ja-JP" sz="2000" dirty="0" smtClean="0">
              <a:latin typeface="+mn-ea"/>
            </a:endParaRPr>
          </a:p>
          <a:p>
            <a:pPr>
              <a:defRPr/>
            </a:pPr>
            <a:r>
              <a:rPr lang="ja-JP" altLang="en-US" sz="2000" dirty="0" smtClean="0">
                <a:latin typeface="+mn-ea"/>
              </a:rPr>
              <a:t>線形結合・線形独立・線形従属・階数・</a:t>
            </a:r>
            <a:r>
              <a:rPr lang="ja-JP" altLang="en-US" sz="2000" dirty="0">
                <a:latin typeface="+mn-ea"/>
              </a:rPr>
              <a:t>退化次数</a:t>
            </a:r>
            <a:r>
              <a:rPr lang="ja-JP" altLang="en-US" sz="2000" dirty="0" smtClean="0">
                <a:latin typeface="+mn-ea"/>
              </a:rPr>
              <a:t>・基底</a:t>
            </a:r>
            <a:endParaRPr lang="ja-JP" altLang="en-US" sz="2000" dirty="0">
              <a:latin typeface="+mn-ea"/>
            </a:endParaRPr>
          </a:p>
        </p:txBody>
      </p:sp>
      <p:pic>
        <p:nvPicPr>
          <p:cNvPr id="2" name="オーディオ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3910530"/>
      </p:ext>
    </p:extLst>
  </p:cSld>
  <p:clrMapOvr>
    <a:masterClrMapping/>
  </p:clrMapOvr>
  <p:transition spd="slow" advTm="231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dirty="0" smtClean="0"/>
              <a:t>未知の空間を探索して地図を作る</a:t>
            </a:r>
            <a:endParaRPr kumimoji="1" lang="ja-JP" altLang="en-US" dirty="0"/>
          </a:p>
        </p:txBody>
      </p:sp>
      <p:grpSp>
        <p:nvGrpSpPr>
          <p:cNvPr id="13" name="グループ化 12"/>
          <p:cNvGrpSpPr/>
          <p:nvPr/>
        </p:nvGrpSpPr>
        <p:grpSpPr>
          <a:xfrm>
            <a:off x="2903001" y="2167960"/>
            <a:ext cx="7908817" cy="2173218"/>
            <a:chOff x="2903001" y="2167960"/>
            <a:chExt cx="7908817" cy="2173218"/>
          </a:xfrm>
        </p:grpSpPr>
        <p:sp>
          <p:nvSpPr>
            <p:cNvPr id="9" name="楕円 8"/>
            <p:cNvSpPr/>
            <p:nvPr/>
          </p:nvSpPr>
          <p:spPr>
            <a:xfrm>
              <a:off x="2903001" y="4231010"/>
              <a:ext cx="120778" cy="110168"/>
            </a:xfrm>
            <a:prstGeom prst="ellips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5241062" y="2167960"/>
              <a:ext cx="55707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000" dirty="0" smtClean="0"/>
                <a:t>最初にやること：探索の起点（原点）</a:t>
              </a:r>
              <a:r>
                <a:rPr lang="ja-JP" altLang="en-US" sz="2000" dirty="0"/>
                <a:t>を決める</a:t>
              </a:r>
              <a:endParaRPr kumimoji="1" lang="ja-JP" altLang="en-US" sz="2000" dirty="0"/>
            </a:p>
          </p:txBody>
        </p:sp>
      </p:grpSp>
      <p:grpSp>
        <p:nvGrpSpPr>
          <p:cNvPr id="15" name="グループ化 14"/>
          <p:cNvGrpSpPr/>
          <p:nvPr/>
        </p:nvGrpSpPr>
        <p:grpSpPr>
          <a:xfrm>
            <a:off x="762380" y="1547268"/>
            <a:ext cx="10305919" cy="4696778"/>
            <a:chOff x="762380" y="1547268"/>
            <a:chExt cx="10305919" cy="4696778"/>
          </a:xfrm>
        </p:grpSpPr>
        <p:sp>
          <p:nvSpPr>
            <p:cNvPr id="5" name="楕円 4"/>
            <p:cNvSpPr/>
            <p:nvPr/>
          </p:nvSpPr>
          <p:spPr>
            <a:xfrm>
              <a:off x="762380" y="2360023"/>
              <a:ext cx="4362994" cy="388402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1615070" y="1547268"/>
              <a:ext cx="94532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000" dirty="0" smtClean="0"/>
                <a:t>この空間</a:t>
              </a:r>
              <a:r>
                <a:rPr kumimoji="1" lang="en-US" altLang="ja-JP" sz="2000" dirty="0" smtClean="0"/>
                <a:t>X</a:t>
              </a:r>
              <a:r>
                <a:rPr kumimoji="1" lang="ja-JP" altLang="en-US" sz="2000" dirty="0" smtClean="0"/>
                <a:t>のどの場所</a:t>
              </a:r>
              <a:r>
                <a:rPr kumimoji="1" lang="en-US" altLang="ja-JP" sz="2000" dirty="0" smtClean="0"/>
                <a:t>x</a:t>
              </a:r>
              <a:r>
                <a:rPr kumimoji="1" lang="ja-JP" altLang="en-US" sz="2000" dirty="0" err="1" smtClean="0"/>
                <a:t>へも</a:t>
              </a:r>
              <a:r>
                <a:rPr kumimoji="1" lang="ja-JP" altLang="en-US" sz="2000" dirty="0" smtClean="0"/>
                <a:t>最短のルートで行ける地図（基底ベクトル）を作る</a:t>
              </a:r>
              <a:endParaRPr kumimoji="1" lang="en-US" altLang="ja-JP" sz="2000" dirty="0" smtClean="0"/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1161818" y="3183336"/>
              <a:ext cx="33374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/>
                <a:t>X</a:t>
              </a:r>
              <a:endParaRPr lang="ja-JP" altLang="en-US" dirty="0"/>
            </a:p>
          </p:txBody>
        </p:sp>
      </p:grpSp>
      <p:sp>
        <p:nvSpPr>
          <p:cNvPr id="26" name="正方形/長方形 25"/>
          <p:cNvSpPr/>
          <p:nvPr/>
        </p:nvSpPr>
        <p:spPr>
          <a:xfrm>
            <a:off x="5620592" y="3416361"/>
            <a:ext cx="4811697" cy="548413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chemeClr val="tx1"/>
                </a:solidFill>
              </a:rPr>
              <a:t>線形空間の性質：</a:t>
            </a:r>
            <a:r>
              <a:rPr kumimoji="1" lang="en-US" altLang="ja-JP" dirty="0" smtClean="0">
                <a:solidFill>
                  <a:schemeClr val="tx1"/>
                </a:solidFill>
              </a:rPr>
              <a:t>v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1</a:t>
            </a:r>
            <a:r>
              <a:rPr kumimoji="1" lang="ja-JP" altLang="en-US" dirty="0" smtClean="0">
                <a:solidFill>
                  <a:schemeClr val="tx1"/>
                </a:solidFill>
              </a:rPr>
              <a:t>∈</a:t>
            </a:r>
            <a:r>
              <a:rPr kumimoji="1" lang="en-US" altLang="ja-JP" dirty="0" smtClean="0">
                <a:solidFill>
                  <a:schemeClr val="tx1"/>
                </a:solidFill>
              </a:rPr>
              <a:t>X</a:t>
            </a:r>
            <a:r>
              <a:rPr kumimoji="1" lang="ja-JP" altLang="en-US" dirty="0" smtClean="0">
                <a:solidFill>
                  <a:schemeClr val="tx1"/>
                </a:solidFill>
              </a:rPr>
              <a:t>なら</a:t>
            </a:r>
            <a:r>
              <a:rPr kumimoji="1" lang="en-US" altLang="ja-JP" dirty="0" smtClean="0">
                <a:solidFill>
                  <a:schemeClr val="tx1"/>
                </a:solidFill>
              </a:rPr>
              <a:t>a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1</a:t>
            </a:r>
            <a:r>
              <a:rPr lang="en-US" altLang="ja-JP" dirty="0" smtClean="0">
                <a:solidFill>
                  <a:schemeClr val="tx1"/>
                </a:solidFill>
              </a:rPr>
              <a:t>v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1</a:t>
            </a:r>
            <a:r>
              <a:rPr lang="ja-JP" altLang="en-US" dirty="0" smtClean="0">
                <a:solidFill>
                  <a:schemeClr val="tx1"/>
                </a:solidFill>
              </a:rPr>
              <a:t>∈</a:t>
            </a:r>
            <a:r>
              <a:rPr lang="en-US" altLang="ja-JP" dirty="0" smtClean="0">
                <a:solidFill>
                  <a:schemeClr val="tx1"/>
                </a:solidFill>
              </a:rPr>
              <a:t>X, a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1</a:t>
            </a:r>
            <a:r>
              <a:rPr lang="ja-JP" altLang="en-US" dirty="0" smtClean="0">
                <a:solidFill>
                  <a:schemeClr val="tx1"/>
                </a:solidFill>
              </a:rPr>
              <a:t>∈</a:t>
            </a:r>
            <a:r>
              <a:rPr lang="en-US" altLang="ja-JP" dirty="0" smtClean="0">
                <a:solidFill>
                  <a:schemeClr val="tx1"/>
                </a:solidFill>
              </a:rPr>
              <a:t>R</a:t>
            </a:r>
            <a:r>
              <a:rPr lang="en-US" altLang="ja-JP" baseline="30000" dirty="0" smtClean="0">
                <a:solidFill>
                  <a:schemeClr val="tx1"/>
                </a:solidFill>
              </a:rPr>
              <a:t>1</a:t>
            </a:r>
          </a:p>
        </p:txBody>
      </p:sp>
      <p:grpSp>
        <p:nvGrpSpPr>
          <p:cNvPr id="34" name="グループ化 33"/>
          <p:cNvGrpSpPr/>
          <p:nvPr/>
        </p:nvGrpSpPr>
        <p:grpSpPr>
          <a:xfrm>
            <a:off x="1328691" y="3552668"/>
            <a:ext cx="9422167" cy="1428214"/>
            <a:chOff x="1328691" y="3552668"/>
            <a:chExt cx="9422167" cy="1428214"/>
          </a:xfrm>
        </p:grpSpPr>
        <p:cxnSp>
          <p:nvCxnSpPr>
            <p:cNvPr id="29" name="直線コネクタ 28"/>
            <p:cNvCxnSpPr/>
            <p:nvPr/>
          </p:nvCxnSpPr>
          <p:spPr>
            <a:xfrm flipV="1">
              <a:off x="1328691" y="3552668"/>
              <a:ext cx="3394229" cy="14282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正方形/長方形 26"/>
            <p:cNvSpPr/>
            <p:nvPr/>
          </p:nvSpPr>
          <p:spPr>
            <a:xfrm>
              <a:off x="5620591" y="4231010"/>
              <a:ext cx="5130267" cy="47791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>
                  <a:solidFill>
                    <a:schemeClr val="tx1"/>
                  </a:solidFill>
                </a:rPr>
                <a:t>部分空間 </a:t>
              </a:r>
              <a:r>
                <a:rPr lang="en-US" altLang="ja-JP" dirty="0" smtClean="0">
                  <a:solidFill>
                    <a:schemeClr val="tx1"/>
                  </a:solidFill>
                </a:rPr>
                <a:t>&lt;v</a:t>
              </a:r>
              <a:r>
                <a:rPr lang="en-US" altLang="ja-JP" baseline="-25000" dirty="0" smtClean="0">
                  <a:solidFill>
                    <a:schemeClr val="tx1"/>
                  </a:solidFill>
                </a:rPr>
                <a:t>1</a:t>
              </a:r>
              <a:r>
                <a:rPr lang="en-US" altLang="ja-JP" dirty="0" smtClean="0">
                  <a:solidFill>
                    <a:schemeClr val="tx1"/>
                  </a:solidFill>
                </a:rPr>
                <a:t>&gt;={a</a:t>
              </a:r>
              <a:r>
                <a:rPr lang="en-US" altLang="ja-JP" baseline="-25000" dirty="0" smtClean="0">
                  <a:solidFill>
                    <a:schemeClr val="tx1"/>
                  </a:solidFill>
                </a:rPr>
                <a:t>1</a:t>
              </a:r>
              <a:r>
                <a:rPr lang="en-US" altLang="ja-JP" dirty="0" smtClean="0">
                  <a:solidFill>
                    <a:schemeClr val="tx1"/>
                  </a:solidFill>
                </a:rPr>
                <a:t>v</a:t>
              </a:r>
              <a:r>
                <a:rPr lang="en-US" altLang="ja-JP" baseline="-25000" dirty="0" smtClean="0">
                  <a:solidFill>
                    <a:schemeClr val="tx1"/>
                  </a:solidFill>
                </a:rPr>
                <a:t>1</a:t>
              </a:r>
              <a:r>
                <a:rPr lang="ja-JP" altLang="en-US" dirty="0" smtClean="0">
                  <a:solidFill>
                    <a:schemeClr val="tx1"/>
                  </a:solidFill>
                </a:rPr>
                <a:t>∈</a:t>
              </a:r>
              <a:r>
                <a:rPr lang="en-US" altLang="ja-JP" dirty="0" smtClean="0">
                  <a:solidFill>
                    <a:schemeClr val="tx1"/>
                  </a:solidFill>
                </a:rPr>
                <a:t>X: a</a:t>
              </a:r>
              <a:r>
                <a:rPr lang="en-US" altLang="ja-JP" baseline="-25000" dirty="0" smtClean="0">
                  <a:solidFill>
                    <a:schemeClr val="tx1"/>
                  </a:solidFill>
                </a:rPr>
                <a:t>1</a:t>
              </a:r>
              <a:r>
                <a:rPr lang="ja-JP" altLang="en-US" dirty="0" smtClean="0">
                  <a:solidFill>
                    <a:schemeClr val="tx1"/>
                  </a:solidFill>
                </a:rPr>
                <a:t>∈</a:t>
              </a:r>
              <a:r>
                <a:rPr lang="en-US" altLang="ja-JP" dirty="0" smtClean="0">
                  <a:solidFill>
                    <a:schemeClr val="tx1"/>
                  </a:solidFill>
                </a:rPr>
                <a:t>R</a:t>
              </a:r>
              <a:r>
                <a:rPr lang="en-US" altLang="ja-JP" baseline="30000" dirty="0" smtClean="0">
                  <a:solidFill>
                    <a:schemeClr val="tx1"/>
                  </a:solidFill>
                </a:rPr>
                <a:t>1</a:t>
              </a:r>
              <a:r>
                <a:rPr lang="en-US" altLang="ja-JP" dirty="0" smtClean="0">
                  <a:solidFill>
                    <a:schemeClr val="tx1"/>
                  </a:solidFill>
                </a:rPr>
                <a:t>}</a:t>
              </a:r>
              <a:r>
                <a:rPr lang="ja-JP" altLang="en-US" dirty="0" smtClean="0">
                  <a:solidFill>
                    <a:schemeClr val="tx1"/>
                  </a:solidFill>
                </a:rPr>
                <a:t>が</a:t>
              </a:r>
              <a:r>
                <a:rPr lang="ja-JP" altLang="en-US" dirty="0" smtClean="0">
                  <a:solidFill>
                    <a:schemeClr val="tx1"/>
                  </a:solidFill>
                </a:rPr>
                <a:t>決まった．</a:t>
              </a:r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31" name="テキスト ボックス 30"/>
          <p:cNvSpPr txBox="1"/>
          <p:nvPr/>
        </p:nvSpPr>
        <p:spPr>
          <a:xfrm>
            <a:off x="5232353" y="5028764"/>
            <a:ext cx="50465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/>
              <a:t>これでこの空間</a:t>
            </a:r>
            <a:r>
              <a:rPr kumimoji="1" lang="en-US" altLang="ja-JP" sz="2000" dirty="0" smtClean="0"/>
              <a:t>X</a:t>
            </a:r>
            <a:r>
              <a:rPr kumimoji="1" lang="ja-JP" altLang="en-US" sz="2000" dirty="0" smtClean="0"/>
              <a:t>の直線</a:t>
            </a:r>
            <a:r>
              <a:rPr kumimoji="1" lang="en-US" altLang="ja-JP" sz="2000" b="1" dirty="0" smtClean="0">
                <a:solidFill>
                  <a:srgbClr val="FF0000"/>
                </a:solidFill>
              </a:rPr>
              <a:t>&lt;v</a:t>
            </a:r>
            <a:r>
              <a:rPr lang="en-US" altLang="ja-JP" sz="2000" b="1" baseline="-25000" dirty="0" smtClean="0">
                <a:solidFill>
                  <a:srgbClr val="FF0000"/>
                </a:solidFill>
              </a:rPr>
              <a:t>1</a:t>
            </a:r>
            <a:r>
              <a:rPr kumimoji="1" lang="en-US" altLang="ja-JP" sz="2000" b="1" dirty="0" smtClean="0">
                <a:solidFill>
                  <a:srgbClr val="FF0000"/>
                </a:solidFill>
              </a:rPr>
              <a:t>&gt;</a:t>
            </a:r>
            <a:r>
              <a:rPr lang="ja-JP" altLang="en-US" sz="2000" dirty="0" smtClean="0"/>
              <a:t>上は</a:t>
            </a:r>
            <a:r>
              <a:rPr lang="ja-JP" altLang="en-US" sz="2000" dirty="0" smtClean="0"/>
              <a:t>動ける．</a:t>
            </a:r>
            <a:endParaRPr kumimoji="1" lang="ja-JP" altLang="en-US" sz="2000" dirty="0"/>
          </a:p>
        </p:txBody>
      </p:sp>
      <p:grpSp>
        <p:nvGrpSpPr>
          <p:cNvPr id="33" name="グループ化 32"/>
          <p:cNvGrpSpPr/>
          <p:nvPr/>
        </p:nvGrpSpPr>
        <p:grpSpPr>
          <a:xfrm>
            <a:off x="3023779" y="2730477"/>
            <a:ext cx="9053946" cy="1815782"/>
            <a:chOff x="3023779" y="2730477"/>
            <a:chExt cx="8831334" cy="1815782"/>
          </a:xfrm>
        </p:grpSpPr>
        <p:sp>
          <p:nvSpPr>
            <p:cNvPr id="19" name="テキスト ボックス 18"/>
            <p:cNvSpPr txBox="1"/>
            <p:nvPr/>
          </p:nvSpPr>
          <p:spPr>
            <a:xfrm>
              <a:off x="5186545" y="2730477"/>
              <a:ext cx="66685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000" dirty="0" smtClean="0"/>
                <a:t>次にやること：探索方向</a:t>
              </a:r>
              <a:r>
                <a:rPr kumimoji="1" lang="en-US" altLang="ja-JP" sz="2000" dirty="0" smtClean="0"/>
                <a:t>v</a:t>
              </a:r>
              <a:r>
                <a:rPr lang="en-US" altLang="ja-JP" sz="2000" baseline="-25000" dirty="0" smtClean="0">
                  <a:solidFill>
                    <a:schemeClr val="tx1"/>
                  </a:solidFill>
                </a:rPr>
                <a:t>1</a:t>
              </a:r>
              <a:r>
                <a:rPr kumimoji="1" lang="ja-JP" altLang="en-US" sz="2000" dirty="0" smtClean="0"/>
                <a:t>（非零ベクトル）</a:t>
              </a:r>
              <a:r>
                <a:rPr lang="ja-JP" altLang="en-US" sz="2000" dirty="0" smtClean="0"/>
                <a:t>を一つ決める</a:t>
              </a:r>
              <a:endParaRPr kumimoji="1" lang="ja-JP" altLang="en-US" sz="2000" dirty="0"/>
            </a:p>
          </p:txBody>
        </p:sp>
        <p:cxnSp>
          <p:nvCxnSpPr>
            <p:cNvPr id="22" name="直線矢印コネクタ 21"/>
            <p:cNvCxnSpPr/>
            <p:nvPr/>
          </p:nvCxnSpPr>
          <p:spPr>
            <a:xfrm flipV="1">
              <a:off x="3023779" y="4046397"/>
              <a:ext cx="520625" cy="23063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正方形/長方形 31"/>
            <p:cNvSpPr/>
            <p:nvPr/>
          </p:nvSpPr>
          <p:spPr>
            <a:xfrm>
              <a:off x="3227031" y="4176927"/>
              <a:ext cx="38183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/>
                <a:t>v</a:t>
              </a:r>
              <a:r>
                <a:rPr lang="en-US" altLang="ja-JP" baseline="-25000" dirty="0"/>
                <a:t>1</a:t>
              </a:r>
              <a:endParaRPr lang="ja-JP" altLang="en-US" dirty="0"/>
            </a:p>
          </p:txBody>
        </p:sp>
      </p:grpSp>
      <p:sp>
        <p:nvSpPr>
          <p:cNvPr id="20" name="正方形/長方形 19"/>
          <p:cNvSpPr/>
          <p:nvPr/>
        </p:nvSpPr>
        <p:spPr>
          <a:xfrm>
            <a:off x="6357256" y="5492673"/>
            <a:ext cx="4754547" cy="39051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 smtClean="0">
                <a:solidFill>
                  <a:schemeClr val="tx1"/>
                </a:solidFill>
              </a:rPr>
              <a:t>☜ポイント　</a:t>
            </a:r>
            <a:r>
              <a:rPr lang="en-US" altLang="ja-JP" sz="1400" dirty="0">
                <a:solidFill>
                  <a:schemeClr val="tx1"/>
                </a:solidFill>
              </a:rPr>
              <a:t>&lt;v&gt;</a:t>
            </a:r>
            <a:r>
              <a:rPr lang="ja-JP" altLang="en-US" sz="1400" dirty="0">
                <a:solidFill>
                  <a:schemeClr val="tx1"/>
                </a:solidFill>
              </a:rPr>
              <a:t>は、「</a:t>
            </a:r>
            <a:r>
              <a:rPr lang="en-US" altLang="ja-JP" sz="1400" dirty="0">
                <a:solidFill>
                  <a:schemeClr val="tx1"/>
                </a:solidFill>
              </a:rPr>
              <a:t>v</a:t>
            </a:r>
            <a:r>
              <a:rPr lang="ja-JP" altLang="en-US" sz="1400" dirty="0">
                <a:solidFill>
                  <a:schemeClr val="tx1"/>
                </a:solidFill>
              </a:rPr>
              <a:t>で張られる部分空間」と</a:t>
            </a:r>
            <a:r>
              <a:rPr lang="ja-JP" altLang="en-US" sz="1400" dirty="0" smtClean="0">
                <a:solidFill>
                  <a:schemeClr val="tx1"/>
                </a:solidFill>
              </a:rPr>
              <a:t>読む．</a:t>
            </a:r>
            <a:endParaRPr lang="en-US" altLang="ja-JP" sz="1400" dirty="0">
              <a:solidFill>
                <a:schemeClr val="tx1"/>
              </a:solidFill>
            </a:endParaRPr>
          </a:p>
        </p:txBody>
      </p:sp>
      <p:pic>
        <p:nvPicPr>
          <p:cNvPr id="4" name="オーディオ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855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928"/>
    </mc:Choice>
    <mc:Fallback xmlns="">
      <p:transition spd="slow" advTm="64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6" grpId="0" animBg="1"/>
      <p:bldP spid="31" grpId="0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dirty="0" smtClean="0"/>
              <a:t>未知の空間を探索して地図を作る</a:t>
            </a:r>
            <a:endParaRPr kumimoji="1" lang="ja-JP" altLang="en-US" dirty="0"/>
          </a:p>
        </p:txBody>
      </p:sp>
      <p:sp>
        <p:nvSpPr>
          <p:cNvPr id="26" name="正方形/長方形 25"/>
          <p:cNvSpPr/>
          <p:nvPr/>
        </p:nvSpPr>
        <p:spPr>
          <a:xfrm>
            <a:off x="5251174" y="2076156"/>
            <a:ext cx="6228426" cy="548413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chemeClr val="tx1"/>
                </a:solidFill>
              </a:rPr>
              <a:t>線形空間の性質：</a:t>
            </a:r>
            <a:r>
              <a:rPr kumimoji="1" lang="en-US" altLang="ja-JP" dirty="0" smtClean="0">
                <a:solidFill>
                  <a:schemeClr val="tx1"/>
                </a:solidFill>
              </a:rPr>
              <a:t>v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1</a:t>
            </a:r>
            <a:r>
              <a:rPr lang="en-US" altLang="ja-JP" dirty="0">
                <a:solidFill>
                  <a:schemeClr val="tx1"/>
                </a:solidFill>
              </a:rPr>
              <a:t> </a:t>
            </a:r>
            <a:r>
              <a:rPr lang="en-US" altLang="ja-JP" dirty="0" smtClean="0">
                <a:solidFill>
                  <a:schemeClr val="tx1"/>
                </a:solidFill>
              </a:rPr>
              <a:t>,v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2 </a:t>
            </a:r>
            <a:r>
              <a:rPr kumimoji="1" lang="ja-JP" altLang="en-US" dirty="0" smtClean="0">
                <a:solidFill>
                  <a:schemeClr val="tx1"/>
                </a:solidFill>
              </a:rPr>
              <a:t>∈</a:t>
            </a:r>
            <a:r>
              <a:rPr kumimoji="1" lang="en-US" altLang="ja-JP" dirty="0" smtClean="0">
                <a:solidFill>
                  <a:schemeClr val="tx1"/>
                </a:solidFill>
              </a:rPr>
              <a:t>X</a:t>
            </a:r>
            <a:r>
              <a:rPr kumimoji="1" lang="ja-JP" altLang="en-US" dirty="0" smtClean="0">
                <a:solidFill>
                  <a:schemeClr val="tx1"/>
                </a:solidFill>
              </a:rPr>
              <a:t>なら</a:t>
            </a:r>
            <a:r>
              <a:rPr kumimoji="1" lang="en-US" altLang="ja-JP" dirty="0" smtClean="0">
                <a:solidFill>
                  <a:schemeClr val="tx1"/>
                </a:solidFill>
              </a:rPr>
              <a:t>a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1</a:t>
            </a:r>
            <a:r>
              <a:rPr lang="en-US" altLang="ja-JP" dirty="0" smtClean="0">
                <a:solidFill>
                  <a:schemeClr val="tx1"/>
                </a:solidFill>
              </a:rPr>
              <a:t>v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1</a:t>
            </a:r>
            <a:r>
              <a:rPr lang="en-US" altLang="ja-JP" dirty="0" smtClean="0">
                <a:solidFill>
                  <a:schemeClr val="tx1"/>
                </a:solidFill>
              </a:rPr>
              <a:t>+a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2</a:t>
            </a:r>
            <a:r>
              <a:rPr lang="en-US" altLang="ja-JP" dirty="0" smtClean="0">
                <a:solidFill>
                  <a:schemeClr val="tx1"/>
                </a:solidFill>
              </a:rPr>
              <a:t>v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2 </a:t>
            </a:r>
            <a:r>
              <a:rPr lang="ja-JP" altLang="en-US" dirty="0" smtClean="0">
                <a:solidFill>
                  <a:schemeClr val="tx1"/>
                </a:solidFill>
              </a:rPr>
              <a:t>∈</a:t>
            </a:r>
            <a:r>
              <a:rPr lang="en-US" altLang="ja-JP" dirty="0" smtClean="0">
                <a:solidFill>
                  <a:schemeClr val="tx1"/>
                </a:solidFill>
              </a:rPr>
              <a:t>X, a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1</a:t>
            </a:r>
            <a:r>
              <a:rPr lang="en-US" altLang="ja-JP" dirty="0" smtClean="0">
                <a:solidFill>
                  <a:schemeClr val="tx1"/>
                </a:solidFill>
              </a:rPr>
              <a:t>,a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1 </a:t>
            </a:r>
            <a:r>
              <a:rPr lang="ja-JP" altLang="en-US" dirty="0" smtClean="0">
                <a:solidFill>
                  <a:schemeClr val="tx1"/>
                </a:solidFill>
              </a:rPr>
              <a:t>∈</a:t>
            </a:r>
            <a:r>
              <a:rPr lang="en-US" altLang="ja-JP" dirty="0" smtClean="0">
                <a:solidFill>
                  <a:schemeClr val="tx1"/>
                </a:solidFill>
              </a:rPr>
              <a:t>R</a:t>
            </a:r>
            <a:r>
              <a:rPr lang="en-US" altLang="ja-JP" baseline="30000" dirty="0" smtClean="0">
                <a:solidFill>
                  <a:schemeClr val="tx1"/>
                </a:solidFill>
              </a:rPr>
              <a:t>1</a:t>
            </a:r>
          </a:p>
        </p:txBody>
      </p:sp>
      <p:grpSp>
        <p:nvGrpSpPr>
          <p:cNvPr id="17" name="グループ化 16"/>
          <p:cNvGrpSpPr/>
          <p:nvPr/>
        </p:nvGrpSpPr>
        <p:grpSpPr>
          <a:xfrm>
            <a:off x="1328691" y="3011560"/>
            <a:ext cx="9321049" cy="2409597"/>
            <a:chOff x="1307173" y="3085680"/>
            <a:chExt cx="9321049" cy="2409597"/>
          </a:xfrm>
        </p:grpSpPr>
        <p:sp>
          <p:nvSpPr>
            <p:cNvPr id="16" name="正方形/長方形 15"/>
            <p:cNvSpPr/>
            <p:nvPr/>
          </p:nvSpPr>
          <p:spPr>
            <a:xfrm>
              <a:off x="1307173" y="3085680"/>
              <a:ext cx="3389115" cy="2409597"/>
            </a:xfrm>
            <a:custGeom>
              <a:avLst/>
              <a:gdLst>
                <a:gd name="connsiteX0" fmla="*/ 0 w 2270527"/>
                <a:gd name="connsiteY0" fmla="*/ 0 h 2551639"/>
                <a:gd name="connsiteX1" fmla="*/ 2270527 w 2270527"/>
                <a:gd name="connsiteY1" fmla="*/ 0 h 2551639"/>
                <a:gd name="connsiteX2" fmla="*/ 2270527 w 2270527"/>
                <a:gd name="connsiteY2" fmla="*/ 2551639 h 2551639"/>
                <a:gd name="connsiteX3" fmla="*/ 0 w 2270527"/>
                <a:gd name="connsiteY3" fmla="*/ 2551639 h 2551639"/>
                <a:gd name="connsiteX4" fmla="*/ 0 w 2270527"/>
                <a:gd name="connsiteY4" fmla="*/ 0 h 2551639"/>
                <a:gd name="connsiteX0" fmla="*/ 0 w 2954107"/>
                <a:gd name="connsiteY0" fmla="*/ 0 h 2649294"/>
                <a:gd name="connsiteX1" fmla="*/ 2954107 w 2954107"/>
                <a:gd name="connsiteY1" fmla="*/ 97655 h 2649294"/>
                <a:gd name="connsiteX2" fmla="*/ 2954107 w 2954107"/>
                <a:gd name="connsiteY2" fmla="*/ 2649294 h 2649294"/>
                <a:gd name="connsiteX3" fmla="*/ 683580 w 2954107"/>
                <a:gd name="connsiteY3" fmla="*/ 2649294 h 2649294"/>
                <a:gd name="connsiteX4" fmla="*/ 0 w 2954107"/>
                <a:gd name="connsiteY4" fmla="*/ 0 h 2649294"/>
                <a:gd name="connsiteX0" fmla="*/ 337353 w 3291460"/>
                <a:gd name="connsiteY0" fmla="*/ 0 h 2649294"/>
                <a:gd name="connsiteX1" fmla="*/ 3291460 w 3291460"/>
                <a:gd name="connsiteY1" fmla="*/ 97655 h 2649294"/>
                <a:gd name="connsiteX2" fmla="*/ 3291460 w 3291460"/>
                <a:gd name="connsiteY2" fmla="*/ 2649294 h 2649294"/>
                <a:gd name="connsiteX3" fmla="*/ 0 w 3291460"/>
                <a:gd name="connsiteY3" fmla="*/ 1939080 h 2649294"/>
                <a:gd name="connsiteX4" fmla="*/ 337353 w 3291460"/>
                <a:gd name="connsiteY4" fmla="*/ 0 h 2649294"/>
                <a:gd name="connsiteX0" fmla="*/ 337353 w 3389115"/>
                <a:gd name="connsiteY0" fmla="*/ 0 h 2649294"/>
                <a:gd name="connsiteX1" fmla="*/ 3389115 w 3389115"/>
                <a:gd name="connsiteY1" fmla="*/ 443885 h 2649294"/>
                <a:gd name="connsiteX2" fmla="*/ 3291460 w 3389115"/>
                <a:gd name="connsiteY2" fmla="*/ 2649294 h 2649294"/>
                <a:gd name="connsiteX3" fmla="*/ 0 w 3389115"/>
                <a:gd name="connsiteY3" fmla="*/ 1939080 h 2649294"/>
                <a:gd name="connsiteX4" fmla="*/ 337353 w 3389115"/>
                <a:gd name="connsiteY4" fmla="*/ 0 h 2649294"/>
                <a:gd name="connsiteX0" fmla="*/ 337353 w 3389115"/>
                <a:gd name="connsiteY0" fmla="*/ 0 h 2400719"/>
                <a:gd name="connsiteX1" fmla="*/ 3389115 w 3389115"/>
                <a:gd name="connsiteY1" fmla="*/ 443885 h 2400719"/>
                <a:gd name="connsiteX2" fmla="*/ 3096151 w 3389115"/>
                <a:gd name="connsiteY2" fmla="*/ 2400719 h 2400719"/>
                <a:gd name="connsiteX3" fmla="*/ 0 w 3389115"/>
                <a:gd name="connsiteY3" fmla="*/ 1939080 h 2400719"/>
                <a:gd name="connsiteX4" fmla="*/ 337353 w 3389115"/>
                <a:gd name="connsiteY4" fmla="*/ 0 h 2400719"/>
                <a:gd name="connsiteX0" fmla="*/ 337353 w 3389115"/>
                <a:gd name="connsiteY0" fmla="*/ 0 h 2409597"/>
                <a:gd name="connsiteX1" fmla="*/ 3389115 w 3389115"/>
                <a:gd name="connsiteY1" fmla="*/ 443885 h 2409597"/>
                <a:gd name="connsiteX2" fmla="*/ 3140540 w 3389115"/>
                <a:gd name="connsiteY2" fmla="*/ 2409597 h 2409597"/>
                <a:gd name="connsiteX3" fmla="*/ 0 w 3389115"/>
                <a:gd name="connsiteY3" fmla="*/ 1939080 h 2409597"/>
                <a:gd name="connsiteX4" fmla="*/ 337353 w 3389115"/>
                <a:gd name="connsiteY4" fmla="*/ 0 h 2409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9115" h="2409597">
                  <a:moveTo>
                    <a:pt x="337353" y="0"/>
                  </a:moveTo>
                  <a:lnTo>
                    <a:pt x="3389115" y="443885"/>
                  </a:lnTo>
                  <a:lnTo>
                    <a:pt x="3140540" y="2409597"/>
                  </a:lnTo>
                  <a:lnTo>
                    <a:pt x="0" y="1939080"/>
                  </a:lnTo>
                  <a:lnTo>
                    <a:pt x="337353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5248223" y="4101979"/>
              <a:ext cx="53799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000" dirty="0" smtClean="0"/>
                <a:t>これでこの空間</a:t>
              </a:r>
              <a:r>
                <a:rPr kumimoji="1" lang="en-US" altLang="ja-JP" sz="2000" dirty="0" smtClean="0"/>
                <a:t>X</a:t>
              </a:r>
              <a:r>
                <a:rPr kumimoji="1" lang="ja-JP" altLang="en-US" sz="2000" dirty="0" smtClean="0"/>
                <a:t>の平面</a:t>
              </a:r>
              <a:r>
                <a:rPr lang="en-US" altLang="ja-JP" sz="2000" dirty="0" smtClean="0">
                  <a:solidFill>
                    <a:schemeClr val="tx1"/>
                  </a:solidFill>
                </a:rPr>
                <a:t>&lt;v</a:t>
              </a:r>
              <a:r>
                <a:rPr lang="en-US" altLang="ja-JP" sz="2000" baseline="-25000" dirty="0" smtClean="0">
                  <a:solidFill>
                    <a:schemeClr val="tx1"/>
                  </a:solidFill>
                </a:rPr>
                <a:t>1</a:t>
              </a:r>
              <a:r>
                <a:rPr lang="en-US" altLang="ja-JP" sz="2000" dirty="0" smtClean="0">
                  <a:solidFill>
                    <a:schemeClr val="tx1"/>
                  </a:solidFill>
                </a:rPr>
                <a:t>,v</a:t>
              </a:r>
              <a:r>
                <a:rPr lang="en-US" altLang="ja-JP" sz="2000" baseline="-25000" dirty="0" smtClean="0">
                  <a:solidFill>
                    <a:schemeClr val="tx1"/>
                  </a:solidFill>
                </a:rPr>
                <a:t>2 </a:t>
              </a:r>
              <a:r>
                <a:rPr lang="en-US" altLang="ja-JP" sz="2000" dirty="0" smtClean="0">
                  <a:solidFill>
                    <a:schemeClr val="tx1"/>
                  </a:solidFill>
                </a:rPr>
                <a:t>&gt;</a:t>
              </a:r>
              <a:r>
                <a:rPr lang="ja-JP" altLang="en-US" sz="2000" dirty="0" smtClean="0"/>
                <a:t>上は</a:t>
              </a:r>
              <a:r>
                <a:rPr lang="ja-JP" altLang="en-US" sz="2000" dirty="0" smtClean="0"/>
                <a:t>動ける．</a:t>
              </a:r>
              <a:endParaRPr kumimoji="1" lang="ja-JP" altLang="en-US" sz="2000" dirty="0"/>
            </a:p>
          </p:txBody>
        </p:sp>
      </p:grpSp>
      <p:sp>
        <p:nvSpPr>
          <p:cNvPr id="20" name="正方形/長方形 19"/>
          <p:cNvSpPr/>
          <p:nvPr/>
        </p:nvSpPr>
        <p:spPr>
          <a:xfrm>
            <a:off x="5251174" y="2866223"/>
            <a:ext cx="6228426" cy="47791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chemeClr val="tx1"/>
                </a:solidFill>
              </a:rPr>
              <a:t>部分空間 </a:t>
            </a:r>
            <a:r>
              <a:rPr lang="en-US" altLang="ja-JP" dirty="0" smtClean="0">
                <a:solidFill>
                  <a:schemeClr val="tx1"/>
                </a:solidFill>
              </a:rPr>
              <a:t>&lt;v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1</a:t>
            </a:r>
            <a:r>
              <a:rPr lang="en-US" altLang="ja-JP" dirty="0" smtClean="0">
                <a:solidFill>
                  <a:schemeClr val="tx1"/>
                </a:solidFill>
              </a:rPr>
              <a:t>,v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2 </a:t>
            </a:r>
            <a:r>
              <a:rPr lang="en-US" altLang="ja-JP" dirty="0" smtClean="0">
                <a:solidFill>
                  <a:schemeClr val="tx1"/>
                </a:solidFill>
              </a:rPr>
              <a:t>&gt;={</a:t>
            </a:r>
            <a:r>
              <a:rPr lang="en-US" altLang="ja-JP" b="1" dirty="0">
                <a:solidFill>
                  <a:srgbClr val="FF0000"/>
                </a:solidFill>
              </a:rPr>
              <a:t>a</a:t>
            </a:r>
            <a:r>
              <a:rPr lang="en-US" altLang="ja-JP" b="1" baseline="-25000" dirty="0" smtClean="0">
                <a:solidFill>
                  <a:srgbClr val="FF0000"/>
                </a:solidFill>
              </a:rPr>
              <a:t>1</a:t>
            </a:r>
            <a:r>
              <a:rPr lang="en-US" altLang="ja-JP" b="1" dirty="0" smtClean="0">
                <a:solidFill>
                  <a:srgbClr val="FF0000"/>
                </a:solidFill>
              </a:rPr>
              <a:t>v</a:t>
            </a:r>
            <a:r>
              <a:rPr lang="en-US" altLang="ja-JP" b="1" baseline="-25000" dirty="0" smtClean="0">
                <a:solidFill>
                  <a:srgbClr val="FF0000"/>
                </a:solidFill>
              </a:rPr>
              <a:t>1</a:t>
            </a:r>
            <a:r>
              <a:rPr lang="en-US" altLang="ja-JP" b="1" dirty="0" smtClean="0">
                <a:solidFill>
                  <a:srgbClr val="FF0000"/>
                </a:solidFill>
              </a:rPr>
              <a:t>+a</a:t>
            </a:r>
            <a:r>
              <a:rPr lang="en-US" altLang="ja-JP" b="1" baseline="-25000" dirty="0" smtClean="0">
                <a:solidFill>
                  <a:srgbClr val="FF0000"/>
                </a:solidFill>
              </a:rPr>
              <a:t>2</a:t>
            </a:r>
            <a:r>
              <a:rPr lang="en-US" altLang="ja-JP" b="1" dirty="0" smtClean="0">
                <a:solidFill>
                  <a:srgbClr val="FF0000"/>
                </a:solidFill>
              </a:rPr>
              <a:t>v</a:t>
            </a:r>
            <a:r>
              <a:rPr lang="en-US" altLang="ja-JP" b="1" baseline="-25000" dirty="0" smtClean="0">
                <a:solidFill>
                  <a:srgbClr val="FF0000"/>
                </a:solidFill>
              </a:rPr>
              <a:t>2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 </a:t>
            </a:r>
            <a:r>
              <a:rPr lang="ja-JP" altLang="en-US" dirty="0" smtClean="0">
                <a:solidFill>
                  <a:schemeClr val="tx1"/>
                </a:solidFill>
              </a:rPr>
              <a:t>∈</a:t>
            </a:r>
            <a:r>
              <a:rPr lang="en-US" altLang="ja-JP" dirty="0" smtClean="0">
                <a:solidFill>
                  <a:schemeClr val="tx1"/>
                </a:solidFill>
              </a:rPr>
              <a:t>X : a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1</a:t>
            </a:r>
            <a:r>
              <a:rPr lang="en-US" altLang="ja-JP" dirty="0" smtClean="0">
                <a:solidFill>
                  <a:schemeClr val="tx1"/>
                </a:solidFill>
              </a:rPr>
              <a:t>,a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2</a:t>
            </a:r>
            <a:r>
              <a:rPr lang="ja-JP" altLang="en-US" dirty="0" smtClean="0">
                <a:solidFill>
                  <a:schemeClr val="tx1"/>
                </a:solidFill>
              </a:rPr>
              <a:t>∈</a:t>
            </a:r>
            <a:r>
              <a:rPr lang="en-US" altLang="ja-JP" dirty="0" smtClean="0">
                <a:solidFill>
                  <a:schemeClr val="tx1"/>
                </a:solidFill>
              </a:rPr>
              <a:t>R</a:t>
            </a:r>
            <a:r>
              <a:rPr lang="en-US" altLang="ja-JP" baseline="30000" dirty="0" smtClean="0">
                <a:solidFill>
                  <a:schemeClr val="tx1"/>
                </a:solidFill>
              </a:rPr>
              <a:t>1</a:t>
            </a:r>
            <a:r>
              <a:rPr lang="en-US" altLang="ja-JP" dirty="0" smtClean="0">
                <a:solidFill>
                  <a:schemeClr val="tx1"/>
                </a:solidFill>
              </a:rPr>
              <a:t>}</a:t>
            </a:r>
            <a:r>
              <a:rPr lang="ja-JP" altLang="en-US" dirty="0" smtClean="0">
                <a:solidFill>
                  <a:schemeClr val="tx1"/>
                </a:solidFill>
              </a:rPr>
              <a:t>が決まる。</a:t>
            </a:r>
            <a:endParaRPr lang="en-US" altLang="ja-JP" dirty="0" smtClean="0">
              <a:solidFill>
                <a:schemeClr val="tx1"/>
              </a:solidFill>
            </a:endParaRPr>
          </a:p>
        </p:txBody>
      </p:sp>
      <p:grpSp>
        <p:nvGrpSpPr>
          <p:cNvPr id="10" name="グループ化 9"/>
          <p:cNvGrpSpPr/>
          <p:nvPr/>
        </p:nvGrpSpPr>
        <p:grpSpPr>
          <a:xfrm>
            <a:off x="2306424" y="1476198"/>
            <a:ext cx="8072066" cy="4484817"/>
            <a:chOff x="2306424" y="1476198"/>
            <a:chExt cx="8072066" cy="4484817"/>
          </a:xfrm>
        </p:grpSpPr>
        <p:grpSp>
          <p:nvGrpSpPr>
            <p:cNvPr id="6" name="グループ化 5"/>
            <p:cNvGrpSpPr/>
            <p:nvPr/>
          </p:nvGrpSpPr>
          <p:grpSpPr>
            <a:xfrm>
              <a:off x="2306424" y="2566786"/>
              <a:ext cx="1428214" cy="3394229"/>
              <a:chOff x="2306424" y="2566786"/>
              <a:chExt cx="1428214" cy="3394229"/>
            </a:xfrm>
          </p:grpSpPr>
          <p:grpSp>
            <p:nvGrpSpPr>
              <p:cNvPr id="24" name="グループ化 23"/>
              <p:cNvGrpSpPr/>
              <p:nvPr/>
            </p:nvGrpSpPr>
            <p:grpSpPr>
              <a:xfrm rot="14593371">
                <a:off x="1323416" y="3549794"/>
                <a:ext cx="3394229" cy="1428214"/>
                <a:chOff x="1328691" y="3552668"/>
                <a:chExt cx="3394229" cy="1428214"/>
              </a:xfrm>
            </p:grpSpPr>
            <p:cxnSp>
              <p:nvCxnSpPr>
                <p:cNvPr id="25" name="直線コネクタ 24"/>
                <p:cNvCxnSpPr/>
                <p:nvPr/>
              </p:nvCxnSpPr>
              <p:spPr>
                <a:xfrm flipV="1">
                  <a:off x="1328691" y="3552668"/>
                  <a:ext cx="3394229" cy="1428214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線矢印コネクタ 29"/>
                <p:cNvCxnSpPr/>
                <p:nvPr/>
              </p:nvCxnSpPr>
              <p:spPr>
                <a:xfrm flipV="1">
                  <a:off x="3023779" y="4046397"/>
                  <a:ext cx="520625" cy="230637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" name="正方形/長方形 3"/>
              <p:cNvSpPr/>
              <p:nvPr/>
            </p:nvSpPr>
            <p:spPr>
              <a:xfrm>
                <a:off x="2328106" y="3835044"/>
                <a:ext cx="38183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dirty="0"/>
                  <a:t>v</a:t>
                </a:r>
                <a:r>
                  <a:rPr lang="en-US" altLang="ja-JP" baseline="-25000" dirty="0"/>
                  <a:t>2</a:t>
                </a:r>
                <a:endParaRPr lang="ja-JP" altLang="en-US" dirty="0"/>
              </a:p>
            </p:txBody>
          </p:sp>
        </p:grpSp>
        <p:sp>
          <p:nvSpPr>
            <p:cNvPr id="21" name="テキスト ボックス 20"/>
            <p:cNvSpPr txBox="1"/>
            <p:nvPr/>
          </p:nvSpPr>
          <p:spPr>
            <a:xfrm>
              <a:off x="5101083" y="1476198"/>
              <a:ext cx="52774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000" dirty="0" smtClean="0"/>
                <a:t>次にやること：</a:t>
              </a:r>
              <a:r>
                <a:rPr lang="ja-JP" altLang="en-US" sz="2000" dirty="0"/>
                <a:t>探索方向</a:t>
              </a:r>
              <a:r>
                <a:rPr lang="en-US" altLang="ja-JP" sz="2000" dirty="0" smtClean="0"/>
                <a:t>v</a:t>
              </a:r>
              <a:r>
                <a:rPr lang="en-US" altLang="ja-JP" sz="2000" baseline="-25000" dirty="0" smtClean="0">
                  <a:solidFill>
                    <a:schemeClr val="tx1"/>
                  </a:solidFill>
                </a:rPr>
                <a:t>2</a:t>
              </a:r>
              <a:r>
                <a:rPr lang="ja-JP" altLang="en-US" sz="2000" dirty="0" smtClean="0"/>
                <a:t>をもう一つ決める</a:t>
              </a:r>
              <a:endParaRPr lang="ja-JP" altLang="en-US" sz="2000" dirty="0"/>
            </a:p>
          </p:txBody>
        </p:sp>
      </p:grpSp>
      <p:grpSp>
        <p:nvGrpSpPr>
          <p:cNvPr id="11" name="グループ化 10"/>
          <p:cNvGrpSpPr/>
          <p:nvPr/>
        </p:nvGrpSpPr>
        <p:grpSpPr>
          <a:xfrm>
            <a:off x="762380" y="2360023"/>
            <a:ext cx="4362994" cy="3884023"/>
            <a:chOff x="762380" y="2360023"/>
            <a:chExt cx="4362994" cy="3884023"/>
          </a:xfrm>
        </p:grpSpPr>
        <p:grpSp>
          <p:nvGrpSpPr>
            <p:cNvPr id="7" name="グループ化 6"/>
            <p:cNvGrpSpPr/>
            <p:nvPr/>
          </p:nvGrpSpPr>
          <p:grpSpPr>
            <a:xfrm>
              <a:off x="762380" y="2360023"/>
              <a:ext cx="4362994" cy="3884023"/>
              <a:chOff x="762380" y="2360023"/>
              <a:chExt cx="4362994" cy="3884023"/>
            </a:xfrm>
          </p:grpSpPr>
          <p:grpSp>
            <p:nvGrpSpPr>
              <p:cNvPr id="15" name="グループ化 14"/>
              <p:cNvGrpSpPr/>
              <p:nvPr/>
            </p:nvGrpSpPr>
            <p:grpSpPr>
              <a:xfrm>
                <a:off x="762380" y="2360023"/>
                <a:ext cx="4362994" cy="3884023"/>
                <a:chOff x="762380" y="2360023"/>
                <a:chExt cx="4362994" cy="3884023"/>
              </a:xfrm>
            </p:grpSpPr>
            <p:sp>
              <p:nvSpPr>
                <p:cNvPr id="5" name="楕円 4"/>
                <p:cNvSpPr/>
                <p:nvPr/>
              </p:nvSpPr>
              <p:spPr>
                <a:xfrm>
                  <a:off x="762380" y="2360023"/>
                  <a:ext cx="4362994" cy="3884023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" name="正方形/長方形 13"/>
                <p:cNvSpPr/>
                <p:nvPr/>
              </p:nvSpPr>
              <p:spPr>
                <a:xfrm>
                  <a:off x="1161818" y="3183336"/>
                  <a:ext cx="33374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dirty="0"/>
                    <a:t>X</a:t>
                  </a:r>
                  <a:endParaRPr lang="ja-JP" altLang="en-US" dirty="0"/>
                </a:p>
              </p:txBody>
            </p:sp>
          </p:grpSp>
          <p:grpSp>
            <p:nvGrpSpPr>
              <p:cNvPr id="3" name="グループ化 2"/>
              <p:cNvGrpSpPr/>
              <p:nvPr/>
            </p:nvGrpSpPr>
            <p:grpSpPr>
              <a:xfrm>
                <a:off x="1328691" y="3552668"/>
                <a:ext cx="3394229" cy="1428214"/>
                <a:chOff x="1328691" y="3552668"/>
                <a:chExt cx="3394229" cy="1428214"/>
              </a:xfrm>
            </p:grpSpPr>
            <p:cxnSp>
              <p:nvCxnSpPr>
                <p:cNvPr id="29" name="直線コネクタ 28"/>
                <p:cNvCxnSpPr/>
                <p:nvPr/>
              </p:nvCxnSpPr>
              <p:spPr>
                <a:xfrm flipV="1">
                  <a:off x="1328691" y="3552668"/>
                  <a:ext cx="3394229" cy="1428214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3" name="グループ化 32"/>
                <p:cNvGrpSpPr/>
                <p:nvPr/>
              </p:nvGrpSpPr>
              <p:grpSpPr>
                <a:xfrm>
                  <a:off x="3023779" y="4046397"/>
                  <a:ext cx="585088" cy="499862"/>
                  <a:chOff x="3023779" y="4046397"/>
                  <a:chExt cx="585088" cy="499862"/>
                </a:xfrm>
              </p:grpSpPr>
              <p:cxnSp>
                <p:nvCxnSpPr>
                  <p:cNvPr id="22" name="直線矢印コネクタ 21"/>
                  <p:cNvCxnSpPr/>
                  <p:nvPr/>
                </p:nvCxnSpPr>
                <p:spPr>
                  <a:xfrm flipV="1">
                    <a:off x="3023779" y="4046397"/>
                    <a:ext cx="520625" cy="230637"/>
                  </a:xfrm>
                  <a:prstGeom prst="straightConnector1">
                    <a:avLst/>
                  </a:prstGeom>
                  <a:ln w="28575"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2" name="正方形/長方形 31"/>
                  <p:cNvSpPr/>
                  <p:nvPr/>
                </p:nvSpPr>
                <p:spPr>
                  <a:xfrm>
                    <a:off x="3227031" y="4176927"/>
                    <a:ext cx="381836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ja-JP" dirty="0"/>
                      <a:t>v</a:t>
                    </a:r>
                    <a:r>
                      <a:rPr lang="en-US" altLang="ja-JP" baseline="-25000" dirty="0"/>
                      <a:t>1</a:t>
                    </a:r>
                    <a:endParaRPr lang="ja-JP" altLang="en-US" dirty="0"/>
                  </a:p>
                </p:txBody>
              </p:sp>
            </p:grpSp>
          </p:grpSp>
        </p:grpSp>
        <p:sp>
          <p:nvSpPr>
            <p:cNvPr id="9" name="楕円 8"/>
            <p:cNvSpPr/>
            <p:nvPr/>
          </p:nvSpPr>
          <p:spPr>
            <a:xfrm>
              <a:off x="2956269" y="4204376"/>
              <a:ext cx="128522" cy="119049"/>
            </a:xfrm>
            <a:prstGeom prst="ellips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6" name="正方形/長方形 35"/>
          <p:cNvSpPr/>
          <p:nvPr/>
        </p:nvSpPr>
        <p:spPr>
          <a:xfrm>
            <a:off x="5278681" y="4967518"/>
            <a:ext cx="6417058" cy="118275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schemeClr val="tx1"/>
                </a:solidFill>
              </a:rPr>
              <a:t>&lt;v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1</a:t>
            </a:r>
            <a:r>
              <a:rPr lang="en-US" altLang="ja-JP" dirty="0" smtClean="0">
                <a:solidFill>
                  <a:schemeClr val="tx1"/>
                </a:solidFill>
              </a:rPr>
              <a:t>,v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2 </a:t>
            </a:r>
            <a:r>
              <a:rPr lang="en-US" altLang="ja-JP" dirty="0" smtClean="0">
                <a:solidFill>
                  <a:schemeClr val="tx1"/>
                </a:solidFill>
              </a:rPr>
              <a:t>&gt;={a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1</a:t>
            </a:r>
            <a:r>
              <a:rPr lang="en-US" altLang="ja-JP" dirty="0" smtClean="0">
                <a:solidFill>
                  <a:schemeClr val="tx1"/>
                </a:solidFill>
              </a:rPr>
              <a:t>v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1</a:t>
            </a:r>
            <a:r>
              <a:rPr lang="en-US" altLang="ja-JP" dirty="0" smtClean="0">
                <a:solidFill>
                  <a:schemeClr val="tx1"/>
                </a:solidFill>
              </a:rPr>
              <a:t>+a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2</a:t>
            </a:r>
            <a:r>
              <a:rPr lang="en-US" altLang="ja-JP" dirty="0" smtClean="0">
                <a:solidFill>
                  <a:schemeClr val="tx1"/>
                </a:solidFill>
              </a:rPr>
              <a:t>v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2</a:t>
            </a:r>
            <a:r>
              <a:rPr lang="en-US" altLang="ja-JP" dirty="0" smtClean="0">
                <a:solidFill>
                  <a:schemeClr val="tx1"/>
                </a:solidFill>
              </a:rPr>
              <a:t> : a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1</a:t>
            </a:r>
            <a:r>
              <a:rPr lang="en-US" altLang="ja-JP" dirty="0" smtClean="0">
                <a:solidFill>
                  <a:schemeClr val="tx1"/>
                </a:solidFill>
              </a:rPr>
              <a:t>,a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2</a:t>
            </a:r>
            <a:r>
              <a:rPr lang="ja-JP" altLang="en-US" dirty="0" smtClean="0">
                <a:solidFill>
                  <a:schemeClr val="tx1"/>
                </a:solidFill>
              </a:rPr>
              <a:t>∈</a:t>
            </a:r>
            <a:r>
              <a:rPr lang="en-US" altLang="ja-JP" dirty="0" smtClean="0">
                <a:solidFill>
                  <a:schemeClr val="tx1"/>
                </a:solidFill>
              </a:rPr>
              <a:t>R</a:t>
            </a:r>
            <a:r>
              <a:rPr lang="en-US" altLang="ja-JP" baseline="30000" dirty="0" smtClean="0">
                <a:solidFill>
                  <a:schemeClr val="tx1"/>
                </a:solidFill>
              </a:rPr>
              <a:t>1</a:t>
            </a:r>
            <a:r>
              <a:rPr lang="en-US" altLang="ja-JP" dirty="0" smtClean="0">
                <a:solidFill>
                  <a:schemeClr val="tx1"/>
                </a:solidFill>
              </a:rPr>
              <a:t>}={a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1</a:t>
            </a:r>
            <a:r>
              <a:rPr lang="en-US" altLang="ja-JP" dirty="0" smtClean="0">
                <a:solidFill>
                  <a:schemeClr val="tx1"/>
                </a:solidFill>
              </a:rPr>
              <a:t>v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1</a:t>
            </a:r>
            <a:r>
              <a:rPr lang="en-US" altLang="ja-JP" dirty="0" smtClean="0">
                <a:solidFill>
                  <a:schemeClr val="tx1"/>
                </a:solidFill>
              </a:rPr>
              <a:t>+a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2</a:t>
            </a:r>
            <a:r>
              <a:rPr lang="en-US" altLang="ja-JP" dirty="0" smtClean="0">
                <a:solidFill>
                  <a:schemeClr val="tx1"/>
                </a:solidFill>
              </a:rPr>
              <a:t>bv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1</a:t>
            </a:r>
            <a:r>
              <a:rPr lang="en-US" altLang="ja-JP" dirty="0" smtClean="0">
                <a:solidFill>
                  <a:schemeClr val="tx1"/>
                </a:solidFill>
              </a:rPr>
              <a:t> : a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1</a:t>
            </a:r>
            <a:r>
              <a:rPr lang="en-US" altLang="ja-JP" dirty="0" smtClean="0">
                <a:solidFill>
                  <a:schemeClr val="tx1"/>
                </a:solidFill>
              </a:rPr>
              <a:t>,a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2</a:t>
            </a:r>
            <a:r>
              <a:rPr lang="en-US" altLang="ja-JP" dirty="0" smtClean="0">
                <a:solidFill>
                  <a:schemeClr val="tx1"/>
                </a:solidFill>
              </a:rPr>
              <a:t>,b</a:t>
            </a:r>
            <a:r>
              <a:rPr lang="ja-JP" altLang="en-US" dirty="0" smtClean="0">
                <a:solidFill>
                  <a:schemeClr val="tx1"/>
                </a:solidFill>
              </a:rPr>
              <a:t>∈</a:t>
            </a:r>
            <a:r>
              <a:rPr lang="en-US" altLang="ja-JP" dirty="0" smtClean="0">
                <a:solidFill>
                  <a:schemeClr val="tx1"/>
                </a:solidFill>
              </a:rPr>
              <a:t>R</a:t>
            </a:r>
            <a:r>
              <a:rPr lang="en-US" altLang="ja-JP" baseline="30000" dirty="0" smtClean="0">
                <a:solidFill>
                  <a:schemeClr val="tx1"/>
                </a:solidFill>
              </a:rPr>
              <a:t>1</a:t>
            </a:r>
            <a:r>
              <a:rPr lang="en-US" altLang="ja-JP" dirty="0" smtClean="0">
                <a:solidFill>
                  <a:schemeClr val="tx1"/>
                </a:solidFill>
              </a:rPr>
              <a:t> }</a:t>
            </a:r>
          </a:p>
          <a:p>
            <a:pPr algn="ctr"/>
            <a:r>
              <a:rPr lang="en-US" altLang="ja-JP" dirty="0" smtClean="0">
                <a:solidFill>
                  <a:schemeClr val="tx1"/>
                </a:solidFill>
              </a:rPr>
              <a:t>= {(a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1</a:t>
            </a:r>
            <a:r>
              <a:rPr lang="en-US" altLang="ja-JP" dirty="0" smtClean="0">
                <a:solidFill>
                  <a:schemeClr val="tx1"/>
                </a:solidFill>
              </a:rPr>
              <a:t>+a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2</a:t>
            </a:r>
            <a:r>
              <a:rPr lang="en-US" altLang="ja-JP" dirty="0" smtClean="0">
                <a:solidFill>
                  <a:schemeClr val="tx1"/>
                </a:solidFill>
              </a:rPr>
              <a:t>b)v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1</a:t>
            </a:r>
            <a:r>
              <a:rPr lang="en-US" altLang="ja-JP" dirty="0" smtClean="0">
                <a:solidFill>
                  <a:schemeClr val="tx1"/>
                </a:solidFill>
              </a:rPr>
              <a:t>:a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1</a:t>
            </a:r>
            <a:r>
              <a:rPr lang="en-US" altLang="ja-JP" dirty="0" smtClean="0">
                <a:solidFill>
                  <a:schemeClr val="tx1"/>
                </a:solidFill>
              </a:rPr>
              <a:t>,a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2</a:t>
            </a:r>
            <a:r>
              <a:rPr lang="en-US" altLang="ja-JP" dirty="0" smtClean="0">
                <a:solidFill>
                  <a:schemeClr val="tx1"/>
                </a:solidFill>
              </a:rPr>
              <a:t>,b</a:t>
            </a:r>
            <a:r>
              <a:rPr lang="ja-JP" altLang="en-US" dirty="0" smtClean="0">
                <a:solidFill>
                  <a:schemeClr val="tx1"/>
                </a:solidFill>
              </a:rPr>
              <a:t>∈</a:t>
            </a:r>
            <a:r>
              <a:rPr lang="en-US" altLang="ja-JP" dirty="0" smtClean="0">
                <a:solidFill>
                  <a:schemeClr val="tx1"/>
                </a:solidFill>
              </a:rPr>
              <a:t>R</a:t>
            </a:r>
            <a:r>
              <a:rPr lang="en-US" altLang="ja-JP" baseline="30000" dirty="0" smtClean="0">
                <a:solidFill>
                  <a:schemeClr val="tx1"/>
                </a:solidFill>
              </a:rPr>
              <a:t>1</a:t>
            </a:r>
            <a:r>
              <a:rPr lang="en-US" altLang="ja-JP" dirty="0" smtClean="0">
                <a:solidFill>
                  <a:schemeClr val="tx1"/>
                </a:solidFill>
              </a:rPr>
              <a:t> }={cv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1</a:t>
            </a:r>
            <a:r>
              <a:rPr lang="en-US" altLang="ja-JP" dirty="0" smtClean="0">
                <a:solidFill>
                  <a:schemeClr val="tx1"/>
                </a:solidFill>
              </a:rPr>
              <a:t>:c</a:t>
            </a:r>
            <a:r>
              <a:rPr lang="ja-JP" altLang="en-US" dirty="0" smtClean="0">
                <a:solidFill>
                  <a:schemeClr val="tx1"/>
                </a:solidFill>
              </a:rPr>
              <a:t>∈</a:t>
            </a:r>
            <a:r>
              <a:rPr lang="en-US" altLang="ja-JP" dirty="0" smtClean="0">
                <a:solidFill>
                  <a:schemeClr val="tx1"/>
                </a:solidFill>
              </a:rPr>
              <a:t>R</a:t>
            </a:r>
            <a:r>
              <a:rPr lang="en-US" altLang="ja-JP" baseline="30000" dirty="0" smtClean="0">
                <a:solidFill>
                  <a:schemeClr val="tx1"/>
                </a:solidFill>
              </a:rPr>
              <a:t>1</a:t>
            </a:r>
            <a:r>
              <a:rPr lang="en-US" altLang="ja-JP" dirty="0" smtClean="0">
                <a:solidFill>
                  <a:schemeClr val="tx1"/>
                </a:solidFill>
              </a:rPr>
              <a:t> }=&lt;v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1</a:t>
            </a:r>
            <a:r>
              <a:rPr lang="en-US" altLang="ja-JP" dirty="0" smtClean="0">
                <a:solidFill>
                  <a:schemeClr val="tx1"/>
                </a:solidFill>
              </a:rPr>
              <a:t>&gt;</a:t>
            </a:r>
            <a:endParaRPr lang="ja-JP" altLang="en-US" dirty="0">
              <a:solidFill>
                <a:schemeClr val="tx1"/>
              </a:solidFill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5431103" y="6241359"/>
            <a:ext cx="37465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v</a:t>
            </a:r>
            <a:r>
              <a:rPr lang="en-US" altLang="ja-JP" sz="2000" baseline="-25000" dirty="0" smtClean="0"/>
              <a:t>2</a:t>
            </a:r>
            <a:r>
              <a:rPr lang="ja-JP" altLang="en-US" sz="2000" dirty="0" smtClean="0"/>
              <a:t>∉</a:t>
            </a:r>
            <a:r>
              <a:rPr lang="en-US" altLang="ja-JP" sz="2000" dirty="0" smtClean="0">
                <a:solidFill>
                  <a:schemeClr val="tx1"/>
                </a:solidFill>
              </a:rPr>
              <a:t>&lt;v</a:t>
            </a:r>
            <a:r>
              <a:rPr lang="en-US" altLang="ja-JP" sz="2000" baseline="-25000" dirty="0" smtClean="0">
                <a:solidFill>
                  <a:schemeClr val="tx1"/>
                </a:solidFill>
              </a:rPr>
              <a:t>1</a:t>
            </a:r>
            <a:r>
              <a:rPr lang="en-US" altLang="ja-JP" sz="2000" dirty="0" smtClean="0">
                <a:solidFill>
                  <a:schemeClr val="tx1"/>
                </a:solidFill>
              </a:rPr>
              <a:t>&gt;</a:t>
            </a:r>
            <a:r>
              <a:rPr lang="ja-JP" altLang="en-US" sz="2000" dirty="0" smtClean="0">
                <a:solidFill>
                  <a:schemeClr val="tx1"/>
                </a:solidFill>
              </a:rPr>
              <a:t>でなければ</a:t>
            </a:r>
            <a:r>
              <a:rPr lang="ja-JP" altLang="en-US" sz="2000" dirty="0" smtClean="0">
                <a:solidFill>
                  <a:schemeClr val="tx1"/>
                </a:solidFill>
              </a:rPr>
              <a:t>ならない．</a:t>
            </a:r>
            <a:endParaRPr lang="ja-JP" altLang="en-US" sz="2000" dirty="0"/>
          </a:p>
        </p:txBody>
      </p:sp>
      <p:grpSp>
        <p:nvGrpSpPr>
          <p:cNvPr id="27" name="グループ化 26"/>
          <p:cNvGrpSpPr/>
          <p:nvPr/>
        </p:nvGrpSpPr>
        <p:grpSpPr>
          <a:xfrm>
            <a:off x="2094248" y="4142893"/>
            <a:ext cx="8214856" cy="757786"/>
            <a:chOff x="2126429" y="4157937"/>
            <a:chExt cx="8214856" cy="757786"/>
          </a:xfrm>
        </p:grpSpPr>
        <p:sp>
          <p:nvSpPr>
            <p:cNvPr id="23" name="テキスト ボックス 22"/>
            <p:cNvSpPr txBox="1"/>
            <p:nvPr/>
          </p:nvSpPr>
          <p:spPr>
            <a:xfrm>
              <a:off x="5278681" y="4515613"/>
              <a:ext cx="50626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000" dirty="0" smtClean="0"/>
                <a:t>ところが，探索</a:t>
              </a:r>
              <a:r>
                <a:rPr lang="ja-JP" altLang="en-US" sz="2000" dirty="0"/>
                <a:t>方向</a:t>
              </a:r>
              <a:r>
                <a:rPr lang="en-US" altLang="ja-JP" sz="2000" dirty="0" smtClean="0"/>
                <a:t>v</a:t>
              </a:r>
              <a:r>
                <a:rPr lang="en-US" altLang="ja-JP" sz="2000" baseline="-25000" dirty="0" smtClean="0">
                  <a:solidFill>
                    <a:schemeClr val="tx1"/>
                  </a:solidFill>
                </a:rPr>
                <a:t>2</a:t>
              </a:r>
              <a:r>
                <a:rPr lang="en-US" altLang="ja-JP" sz="2000" dirty="0" smtClean="0"/>
                <a:t>=bv</a:t>
              </a:r>
              <a:r>
                <a:rPr lang="en-US" altLang="ja-JP" sz="2000" baseline="-25000" dirty="0" smtClean="0">
                  <a:solidFill>
                    <a:schemeClr val="tx1"/>
                  </a:solidFill>
                </a:rPr>
                <a:t>1</a:t>
              </a:r>
              <a:r>
                <a:rPr lang="ja-JP" altLang="en-US" sz="2000" dirty="0" smtClean="0"/>
                <a:t>と選択する</a:t>
              </a:r>
              <a:r>
                <a:rPr lang="ja-JP" altLang="en-US" sz="2000" dirty="0" smtClean="0"/>
                <a:t>と，</a:t>
              </a:r>
              <a:endParaRPr lang="ja-JP" altLang="en-US" sz="2000" dirty="0"/>
            </a:p>
          </p:txBody>
        </p:sp>
        <p:grpSp>
          <p:nvGrpSpPr>
            <p:cNvPr id="19" name="グループ化 18"/>
            <p:cNvGrpSpPr/>
            <p:nvPr/>
          </p:nvGrpSpPr>
          <p:grpSpPr>
            <a:xfrm>
              <a:off x="2126429" y="4157937"/>
              <a:ext cx="848662" cy="409084"/>
              <a:chOff x="2126429" y="4157937"/>
              <a:chExt cx="848662" cy="409084"/>
            </a:xfrm>
          </p:grpSpPr>
          <p:cxnSp>
            <p:nvCxnSpPr>
              <p:cNvPr id="34" name="直線矢印コネクタ 33"/>
              <p:cNvCxnSpPr>
                <a:stCxn id="9" idx="3"/>
              </p:cNvCxnSpPr>
              <p:nvPr/>
            </p:nvCxnSpPr>
            <p:spPr>
              <a:xfrm flipH="1">
                <a:off x="2328107" y="4305991"/>
                <a:ext cx="646984" cy="261030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正方形/長方形 7"/>
              <p:cNvSpPr/>
              <p:nvPr/>
            </p:nvSpPr>
            <p:spPr>
              <a:xfrm>
                <a:off x="2126429" y="4157937"/>
                <a:ext cx="38183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dirty="0" smtClean="0"/>
                  <a:t>v</a:t>
                </a:r>
                <a:r>
                  <a:rPr lang="en-US" altLang="ja-JP" baseline="-25000" dirty="0" smtClean="0"/>
                  <a:t>2</a:t>
                </a:r>
                <a:endParaRPr lang="ja-JP" altLang="en-US" dirty="0"/>
              </a:p>
            </p:txBody>
          </p:sp>
        </p:grpSp>
      </p:grpSp>
      <p:sp>
        <p:nvSpPr>
          <p:cNvPr id="35" name="正方形/長方形 34"/>
          <p:cNvSpPr/>
          <p:nvPr/>
        </p:nvSpPr>
        <p:spPr>
          <a:xfrm>
            <a:off x="7147142" y="3499688"/>
            <a:ext cx="4754547" cy="39051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 smtClean="0">
                <a:solidFill>
                  <a:schemeClr val="tx1"/>
                </a:solidFill>
              </a:rPr>
              <a:t>☜ポイント　</a:t>
            </a:r>
            <a:r>
              <a:rPr lang="en-US" altLang="ja-JP" sz="1400" dirty="0">
                <a:solidFill>
                  <a:schemeClr val="tx1"/>
                </a:solidFill>
              </a:rPr>
              <a:t>a</a:t>
            </a:r>
            <a:r>
              <a:rPr lang="en-US" altLang="ja-JP" sz="1400" baseline="-25000" dirty="0">
                <a:solidFill>
                  <a:schemeClr val="tx1"/>
                </a:solidFill>
              </a:rPr>
              <a:t>1</a:t>
            </a:r>
            <a:r>
              <a:rPr lang="en-US" altLang="ja-JP" sz="1400" dirty="0">
                <a:solidFill>
                  <a:schemeClr val="tx1"/>
                </a:solidFill>
              </a:rPr>
              <a:t>v</a:t>
            </a:r>
            <a:r>
              <a:rPr lang="en-US" altLang="ja-JP" sz="1400" baseline="-25000" dirty="0">
                <a:solidFill>
                  <a:schemeClr val="tx1"/>
                </a:solidFill>
              </a:rPr>
              <a:t>1</a:t>
            </a:r>
            <a:r>
              <a:rPr lang="en-US" altLang="ja-JP" sz="1400" dirty="0">
                <a:solidFill>
                  <a:schemeClr val="tx1"/>
                </a:solidFill>
              </a:rPr>
              <a:t>+a</a:t>
            </a:r>
            <a:r>
              <a:rPr lang="en-US" altLang="ja-JP" sz="1400" baseline="-25000" dirty="0">
                <a:solidFill>
                  <a:schemeClr val="tx1"/>
                </a:solidFill>
              </a:rPr>
              <a:t>2</a:t>
            </a:r>
            <a:r>
              <a:rPr lang="en-US" altLang="ja-JP" sz="1400" dirty="0">
                <a:solidFill>
                  <a:schemeClr val="tx1"/>
                </a:solidFill>
              </a:rPr>
              <a:t>v</a:t>
            </a:r>
            <a:r>
              <a:rPr lang="en-US" altLang="ja-JP" sz="1400" baseline="-25000" dirty="0">
                <a:solidFill>
                  <a:schemeClr val="tx1"/>
                </a:solidFill>
              </a:rPr>
              <a:t>2</a:t>
            </a:r>
            <a:r>
              <a:rPr lang="ja-JP" altLang="en-US" sz="1400" dirty="0">
                <a:solidFill>
                  <a:schemeClr val="tx1"/>
                </a:solidFill>
              </a:rPr>
              <a:t>は、「</a:t>
            </a:r>
            <a:r>
              <a:rPr lang="en-US" altLang="ja-JP" sz="1400" dirty="0">
                <a:solidFill>
                  <a:schemeClr val="tx1"/>
                </a:solidFill>
              </a:rPr>
              <a:t>v</a:t>
            </a:r>
            <a:r>
              <a:rPr lang="en-US" altLang="ja-JP" sz="1400" baseline="-25000" dirty="0">
                <a:solidFill>
                  <a:schemeClr val="tx1"/>
                </a:solidFill>
              </a:rPr>
              <a:t>1</a:t>
            </a:r>
            <a:r>
              <a:rPr lang="ja-JP" altLang="en-US" sz="1400" dirty="0">
                <a:solidFill>
                  <a:schemeClr val="tx1"/>
                </a:solidFill>
              </a:rPr>
              <a:t>と</a:t>
            </a:r>
            <a:r>
              <a:rPr lang="en-US" altLang="ja-JP" sz="1400" dirty="0">
                <a:solidFill>
                  <a:schemeClr val="tx1"/>
                </a:solidFill>
              </a:rPr>
              <a:t>v</a:t>
            </a:r>
            <a:r>
              <a:rPr lang="en-US" altLang="ja-JP" sz="1400" baseline="-25000" dirty="0">
                <a:solidFill>
                  <a:schemeClr val="tx1"/>
                </a:solidFill>
              </a:rPr>
              <a:t>2</a:t>
            </a:r>
            <a:r>
              <a:rPr lang="ja-JP" altLang="en-US" sz="1400" dirty="0">
                <a:solidFill>
                  <a:schemeClr val="tx1"/>
                </a:solidFill>
              </a:rPr>
              <a:t>の線形結合」と</a:t>
            </a:r>
            <a:r>
              <a:rPr lang="ja-JP" altLang="en-US" sz="1400" dirty="0" smtClean="0">
                <a:solidFill>
                  <a:schemeClr val="tx1"/>
                </a:solidFill>
              </a:rPr>
              <a:t>読む．</a:t>
            </a:r>
            <a:endParaRPr lang="en-US" altLang="ja-JP" sz="1400" dirty="0">
              <a:solidFill>
                <a:schemeClr val="tx1"/>
              </a:solidFill>
            </a:endParaRPr>
          </a:p>
        </p:txBody>
      </p:sp>
      <p:pic>
        <p:nvPicPr>
          <p:cNvPr id="12" name="オーディオ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533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621"/>
    </mc:Choice>
    <mc:Fallback xmlns="">
      <p:transition spd="slow" advTm="105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6" grpId="0" animBg="1"/>
      <p:bldP spid="20" grpId="0" animBg="1"/>
      <p:bldP spid="36" grpId="0" animBg="1"/>
      <p:bldP spid="37" grpId="0"/>
      <p:bldP spid="3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dirty="0"/>
              <a:t>未知の空間を探索して地図を作る</a:t>
            </a:r>
            <a:endParaRPr kumimoji="1"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248223" y="1495658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ja-JP" altLang="en-US" sz="2000" dirty="0"/>
          </a:p>
        </p:txBody>
      </p:sp>
      <p:sp>
        <p:nvSpPr>
          <p:cNvPr id="7" name="正方形/長方形 6"/>
          <p:cNvSpPr/>
          <p:nvPr/>
        </p:nvSpPr>
        <p:spPr>
          <a:xfrm>
            <a:off x="5248223" y="1471357"/>
            <a:ext cx="38443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/>
              <a:t>次にやること：探索方向</a:t>
            </a:r>
            <a:r>
              <a:rPr lang="en-US" altLang="ja-JP" dirty="0"/>
              <a:t>v</a:t>
            </a:r>
            <a:r>
              <a:rPr lang="en-US" altLang="ja-JP" baseline="-25000" dirty="0"/>
              <a:t>3</a:t>
            </a:r>
            <a:r>
              <a:rPr lang="ja-JP" altLang="en-US" dirty="0"/>
              <a:t>を決める</a:t>
            </a:r>
          </a:p>
        </p:txBody>
      </p:sp>
      <p:sp>
        <p:nvSpPr>
          <p:cNvPr id="38" name="正方形/長方形 37"/>
          <p:cNvSpPr/>
          <p:nvPr/>
        </p:nvSpPr>
        <p:spPr>
          <a:xfrm>
            <a:off x="5248223" y="1998030"/>
            <a:ext cx="567495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v</a:t>
            </a:r>
            <a:r>
              <a:rPr lang="en-US" altLang="ja-JP" baseline="-25000" dirty="0" smtClean="0"/>
              <a:t>3</a:t>
            </a:r>
            <a:r>
              <a:rPr lang="ja-JP" altLang="en-US" dirty="0" smtClean="0"/>
              <a:t>が</a:t>
            </a:r>
            <a:r>
              <a:rPr lang="en-US" altLang="ja-JP" dirty="0" smtClean="0"/>
              <a:t>&lt;v</a:t>
            </a:r>
            <a:r>
              <a:rPr lang="en-US" altLang="ja-JP" baseline="-25000" dirty="0" smtClean="0"/>
              <a:t>1</a:t>
            </a:r>
            <a:r>
              <a:rPr lang="en-US" altLang="ja-JP" dirty="0" smtClean="0"/>
              <a:t>,v</a:t>
            </a:r>
            <a:r>
              <a:rPr lang="en-US" altLang="ja-JP" baseline="-25000" dirty="0" smtClean="0"/>
              <a:t>2</a:t>
            </a:r>
            <a:r>
              <a:rPr lang="en-US" altLang="ja-JP" dirty="0" smtClean="0"/>
              <a:t>&gt;</a:t>
            </a:r>
            <a:r>
              <a:rPr lang="ja-JP" altLang="en-US" dirty="0" smtClean="0"/>
              <a:t>に含まれる</a:t>
            </a:r>
            <a:r>
              <a:rPr lang="ja-JP" altLang="en-US" dirty="0" smtClean="0"/>
              <a:t>と，</a:t>
            </a:r>
            <a:r>
              <a:rPr lang="en-US" altLang="ja-JP" dirty="0" smtClean="0"/>
              <a:t>&lt;</a:t>
            </a:r>
            <a:r>
              <a:rPr lang="en-US" altLang="ja-JP" dirty="0" smtClean="0"/>
              <a:t>v</a:t>
            </a:r>
            <a:r>
              <a:rPr lang="en-US" altLang="ja-JP" baseline="-25000" dirty="0" smtClean="0"/>
              <a:t>1</a:t>
            </a:r>
            <a:r>
              <a:rPr lang="en-US" altLang="ja-JP" dirty="0" smtClean="0"/>
              <a:t>,v</a:t>
            </a:r>
            <a:r>
              <a:rPr lang="en-US" altLang="ja-JP" baseline="-25000" dirty="0" smtClean="0"/>
              <a:t>2</a:t>
            </a:r>
            <a:r>
              <a:rPr lang="en-US" altLang="ja-JP" dirty="0" smtClean="0"/>
              <a:t>,v</a:t>
            </a:r>
            <a:r>
              <a:rPr lang="en-US" altLang="ja-JP" baseline="-25000" dirty="0" smtClean="0"/>
              <a:t>3</a:t>
            </a:r>
            <a:r>
              <a:rPr lang="en-US" altLang="ja-JP" dirty="0" smtClean="0"/>
              <a:t>&gt;</a:t>
            </a:r>
            <a:r>
              <a:rPr lang="ja-JP" altLang="en-US" dirty="0" smtClean="0"/>
              <a:t>は平面に</a:t>
            </a:r>
            <a:r>
              <a:rPr lang="ja-JP" altLang="en-US" dirty="0" smtClean="0"/>
              <a:t>なる．</a:t>
            </a:r>
            <a:endParaRPr lang="en-US" altLang="ja-JP" dirty="0" smtClean="0"/>
          </a:p>
          <a:p>
            <a:endParaRPr lang="en-US" altLang="ja-JP" dirty="0" smtClean="0"/>
          </a:p>
          <a:p>
            <a:r>
              <a:rPr lang="ja-JP" altLang="en-US" dirty="0" smtClean="0"/>
              <a:t>⇒　</a:t>
            </a:r>
            <a:r>
              <a:rPr lang="en-US" altLang="ja-JP" dirty="0" smtClean="0"/>
              <a:t>v</a:t>
            </a:r>
            <a:r>
              <a:rPr lang="en-US" altLang="ja-JP" baseline="-25000" dirty="0" smtClean="0"/>
              <a:t>3</a:t>
            </a:r>
            <a:r>
              <a:rPr lang="ja-JP" altLang="en-US" dirty="0"/>
              <a:t>∉</a:t>
            </a:r>
            <a:r>
              <a:rPr lang="en-US" altLang="ja-JP" dirty="0"/>
              <a:t>&lt;v</a:t>
            </a:r>
            <a:r>
              <a:rPr lang="en-US" altLang="ja-JP" baseline="-25000" dirty="0"/>
              <a:t>1</a:t>
            </a:r>
            <a:r>
              <a:rPr lang="en-US" altLang="ja-JP" dirty="0"/>
              <a:t>,v</a:t>
            </a:r>
            <a:r>
              <a:rPr lang="en-US" altLang="ja-JP" baseline="-25000" dirty="0"/>
              <a:t>2</a:t>
            </a:r>
            <a:r>
              <a:rPr lang="en-US" altLang="ja-JP" dirty="0" smtClean="0"/>
              <a:t>&gt;</a:t>
            </a:r>
            <a:r>
              <a:rPr lang="ja-JP" altLang="en-US" dirty="0" smtClean="0"/>
              <a:t>でなければ</a:t>
            </a:r>
            <a:r>
              <a:rPr lang="ja-JP" altLang="en-US" dirty="0" smtClean="0"/>
              <a:t>ならない．</a:t>
            </a:r>
            <a:endParaRPr lang="en-US" altLang="ja-JP" dirty="0"/>
          </a:p>
        </p:txBody>
      </p:sp>
      <p:sp>
        <p:nvSpPr>
          <p:cNvPr id="35" name="正方形/長方形 34"/>
          <p:cNvSpPr/>
          <p:nvPr/>
        </p:nvSpPr>
        <p:spPr>
          <a:xfrm>
            <a:off x="5387412" y="3280194"/>
            <a:ext cx="4108212" cy="47791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chemeClr val="tx1"/>
                </a:solidFill>
              </a:rPr>
              <a:t>部分空間 </a:t>
            </a:r>
            <a:r>
              <a:rPr lang="en-US" altLang="ja-JP" dirty="0" smtClean="0">
                <a:solidFill>
                  <a:schemeClr val="tx1"/>
                </a:solidFill>
              </a:rPr>
              <a:t>&lt;v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1</a:t>
            </a:r>
            <a:r>
              <a:rPr lang="en-US" altLang="ja-JP" dirty="0" smtClean="0">
                <a:solidFill>
                  <a:schemeClr val="tx1"/>
                </a:solidFill>
              </a:rPr>
              <a:t>,v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2</a:t>
            </a:r>
            <a:r>
              <a:rPr lang="en-US" altLang="ja-JP" dirty="0" smtClean="0">
                <a:solidFill>
                  <a:schemeClr val="tx1"/>
                </a:solidFill>
              </a:rPr>
              <a:t>,v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3</a:t>
            </a:r>
            <a:r>
              <a:rPr lang="en-US" altLang="ja-JP" dirty="0" smtClean="0">
                <a:solidFill>
                  <a:schemeClr val="tx1"/>
                </a:solidFill>
              </a:rPr>
              <a:t>&gt;</a:t>
            </a:r>
            <a:r>
              <a:rPr lang="ja-JP" altLang="en-US" dirty="0" smtClean="0">
                <a:solidFill>
                  <a:schemeClr val="tx1"/>
                </a:solidFill>
              </a:rPr>
              <a:t>が</a:t>
            </a:r>
            <a:r>
              <a:rPr lang="ja-JP" altLang="en-US" dirty="0" smtClean="0">
                <a:solidFill>
                  <a:schemeClr val="tx1"/>
                </a:solidFill>
              </a:rPr>
              <a:t>決まった．</a:t>
            </a:r>
            <a:endParaRPr lang="en-US" altLang="ja-JP" dirty="0" smtClean="0">
              <a:solidFill>
                <a:schemeClr val="tx1"/>
              </a:solidFill>
            </a:endParaRPr>
          </a:p>
        </p:txBody>
      </p:sp>
      <p:sp>
        <p:nvSpPr>
          <p:cNvPr id="36" name="正方形/長方形 35"/>
          <p:cNvSpPr/>
          <p:nvPr/>
        </p:nvSpPr>
        <p:spPr>
          <a:xfrm>
            <a:off x="5387412" y="4161715"/>
            <a:ext cx="6337606" cy="191261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dirty="0">
                <a:solidFill>
                  <a:schemeClr val="tx1"/>
                </a:solidFill>
              </a:rPr>
              <a:t>これを</a:t>
            </a:r>
            <a:r>
              <a:rPr lang="ja-JP" altLang="en-US" dirty="0" smtClean="0">
                <a:solidFill>
                  <a:schemeClr val="tx1"/>
                </a:solidFill>
              </a:rPr>
              <a:t>繰り返して、任意の</a:t>
            </a:r>
            <a:r>
              <a:rPr lang="en-US" altLang="ja-JP" dirty="0" smtClean="0">
                <a:solidFill>
                  <a:schemeClr val="tx1"/>
                </a:solidFill>
              </a:rPr>
              <a:t>x</a:t>
            </a:r>
            <a:r>
              <a:rPr lang="ja-JP" altLang="en-US" dirty="0" smtClean="0">
                <a:solidFill>
                  <a:schemeClr val="tx1"/>
                </a:solidFill>
              </a:rPr>
              <a:t>∈</a:t>
            </a:r>
            <a:r>
              <a:rPr lang="en-US" altLang="ja-JP" dirty="0" smtClean="0">
                <a:solidFill>
                  <a:schemeClr val="tx1"/>
                </a:solidFill>
              </a:rPr>
              <a:t>X</a:t>
            </a:r>
            <a:r>
              <a:rPr lang="ja-JP" altLang="en-US" dirty="0" smtClean="0">
                <a:solidFill>
                  <a:schemeClr val="tx1"/>
                </a:solidFill>
              </a:rPr>
              <a:t>が線形結合</a:t>
            </a:r>
            <a:endParaRPr lang="en-US" altLang="ja-JP" dirty="0">
              <a:solidFill>
                <a:schemeClr val="tx1"/>
              </a:solidFill>
            </a:endParaRPr>
          </a:p>
          <a:p>
            <a:endParaRPr lang="en-US" altLang="ja-JP" dirty="0" smtClean="0">
              <a:solidFill>
                <a:schemeClr val="tx1"/>
              </a:solidFill>
            </a:endParaRPr>
          </a:p>
          <a:p>
            <a:r>
              <a:rPr lang="en-US" altLang="ja-JP" dirty="0" smtClean="0">
                <a:solidFill>
                  <a:schemeClr val="tx1"/>
                </a:solidFill>
              </a:rPr>
              <a:t>	a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1</a:t>
            </a:r>
            <a:r>
              <a:rPr lang="en-US" altLang="ja-JP" dirty="0" smtClean="0">
                <a:solidFill>
                  <a:schemeClr val="tx1"/>
                </a:solidFill>
              </a:rPr>
              <a:t>v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1</a:t>
            </a:r>
            <a:r>
              <a:rPr lang="en-US" altLang="ja-JP" dirty="0" smtClean="0">
                <a:solidFill>
                  <a:schemeClr val="tx1"/>
                </a:solidFill>
              </a:rPr>
              <a:t>+a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2</a:t>
            </a:r>
            <a:r>
              <a:rPr lang="en-US" altLang="ja-JP" dirty="0" smtClean="0">
                <a:solidFill>
                  <a:schemeClr val="tx1"/>
                </a:solidFill>
              </a:rPr>
              <a:t>v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2</a:t>
            </a:r>
            <a:r>
              <a:rPr lang="en-US" altLang="ja-JP" dirty="0" smtClean="0">
                <a:solidFill>
                  <a:schemeClr val="tx1"/>
                </a:solidFill>
              </a:rPr>
              <a:t>+a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3</a:t>
            </a:r>
            <a:r>
              <a:rPr lang="en-US" altLang="ja-JP" dirty="0" smtClean="0">
                <a:solidFill>
                  <a:schemeClr val="tx1"/>
                </a:solidFill>
              </a:rPr>
              <a:t>v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3</a:t>
            </a:r>
            <a:r>
              <a:rPr lang="en-US" altLang="ja-JP" dirty="0" smtClean="0">
                <a:solidFill>
                  <a:schemeClr val="tx1"/>
                </a:solidFill>
              </a:rPr>
              <a:t>+</a:t>
            </a:r>
            <a:r>
              <a:rPr lang="ja-JP" altLang="en-US" dirty="0" smtClean="0">
                <a:solidFill>
                  <a:schemeClr val="tx1"/>
                </a:solidFill>
              </a:rPr>
              <a:t>・ </a:t>
            </a:r>
            <a:r>
              <a:rPr lang="ja-JP" altLang="en-US" dirty="0">
                <a:solidFill>
                  <a:schemeClr val="tx1"/>
                </a:solidFill>
              </a:rPr>
              <a:t>・ ・ </a:t>
            </a:r>
            <a:r>
              <a:rPr lang="en-US" altLang="ja-JP" dirty="0" smtClean="0">
                <a:solidFill>
                  <a:schemeClr val="tx1"/>
                </a:solidFill>
              </a:rPr>
              <a:t>+</a:t>
            </a:r>
            <a:r>
              <a:rPr lang="en-US" altLang="ja-JP" dirty="0" err="1" smtClean="0">
                <a:solidFill>
                  <a:schemeClr val="tx1"/>
                </a:solidFill>
              </a:rPr>
              <a:t>a</a:t>
            </a:r>
            <a:r>
              <a:rPr lang="en-US" altLang="ja-JP" baseline="-25000" dirty="0" err="1" smtClean="0">
                <a:solidFill>
                  <a:schemeClr val="tx1"/>
                </a:solidFill>
              </a:rPr>
              <a:t>n</a:t>
            </a:r>
            <a:r>
              <a:rPr lang="en-US" altLang="ja-JP" dirty="0" err="1" smtClean="0">
                <a:solidFill>
                  <a:schemeClr val="tx1"/>
                </a:solidFill>
              </a:rPr>
              <a:t>v</a:t>
            </a:r>
            <a:r>
              <a:rPr lang="en-US" altLang="ja-JP" baseline="-25000" dirty="0" err="1" smtClean="0">
                <a:solidFill>
                  <a:schemeClr val="tx1"/>
                </a:solidFill>
              </a:rPr>
              <a:t>n</a:t>
            </a:r>
            <a:endParaRPr lang="en-US" altLang="ja-JP" dirty="0" smtClean="0">
              <a:solidFill>
                <a:schemeClr val="tx1"/>
              </a:solidFill>
            </a:endParaRPr>
          </a:p>
          <a:p>
            <a:endParaRPr lang="en-US" altLang="ja-JP" dirty="0" smtClean="0">
              <a:solidFill>
                <a:schemeClr val="tx1"/>
              </a:solidFill>
            </a:endParaRPr>
          </a:p>
          <a:p>
            <a:r>
              <a:rPr lang="ja-JP" altLang="en-US" dirty="0" smtClean="0">
                <a:solidFill>
                  <a:schemeClr val="tx1"/>
                </a:solidFill>
              </a:rPr>
              <a:t>で表せる、すなわち、</a:t>
            </a:r>
            <a:r>
              <a:rPr lang="en-US" altLang="ja-JP" dirty="0" smtClean="0">
                <a:solidFill>
                  <a:schemeClr val="tx1"/>
                </a:solidFill>
              </a:rPr>
              <a:t>X=&lt;v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1</a:t>
            </a:r>
            <a:r>
              <a:rPr lang="en-US" altLang="ja-JP" dirty="0" smtClean="0">
                <a:solidFill>
                  <a:schemeClr val="tx1"/>
                </a:solidFill>
              </a:rPr>
              <a:t>,v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2</a:t>
            </a:r>
            <a:r>
              <a:rPr lang="en-US" altLang="ja-JP" dirty="0" smtClean="0">
                <a:solidFill>
                  <a:schemeClr val="tx1"/>
                </a:solidFill>
              </a:rPr>
              <a:t>,v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3</a:t>
            </a:r>
            <a:r>
              <a:rPr lang="en-US" altLang="ja-JP" dirty="0" smtClean="0">
                <a:solidFill>
                  <a:schemeClr val="tx1"/>
                </a:solidFill>
              </a:rPr>
              <a:t>,..,v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n</a:t>
            </a:r>
            <a:r>
              <a:rPr lang="en-US" altLang="ja-JP" dirty="0" smtClean="0">
                <a:solidFill>
                  <a:schemeClr val="tx1"/>
                </a:solidFill>
              </a:rPr>
              <a:t>&gt;</a:t>
            </a:r>
            <a:r>
              <a:rPr lang="ja-JP" altLang="en-US" dirty="0" smtClean="0">
                <a:solidFill>
                  <a:schemeClr val="tx1"/>
                </a:solidFill>
              </a:rPr>
              <a:t>ならば，</a:t>
            </a:r>
            <a:r>
              <a:rPr lang="en-US" altLang="ja-JP" dirty="0" smtClean="0">
                <a:solidFill>
                  <a:schemeClr val="tx1"/>
                </a:solidFill>
              </a:rPr>
              <a:t>{</a:t>
            </a:r>
            <a:r>
              <a:rPr lang="en-US" altLang="ja-JP" dirty="0">
                <a:solidFill>
                  <a:schemeClr val="tx1"/>
                </a:solidFill>
              </a:rPr>
              <a:t>v</a:t>
            </a:r>
            <a:r>
              <a:rPr lang="en-US" altLang="ja-JP" baseline="-25000" dirty="0">
                <a:solidFill>
                  <a:schemeClr val="tx1"/>
                </a:solidFill>
              </a:rPr>
              <a:t>1</a:t>
            </a:r>
            <a:r>
              <a:rPr lang="en-US" altLang="ja-JP" dirty="0">
                <a:solidFill>
                  <a:schemeClr val="tx1"/>
                </a:solidFill>
              </a:rPr>
              <a:t>,v</a:t>
            </a:r>
            <a:r>
              <a:rPr lang="en-US" altLang="ja-JP" baseline="-25000" dirty="0">
                <a:solidFill>
                  <a:schemeClr val="tx1"/>
                </a:solidFill>
              </a:rPr>
              <a:t>2</a:t>
            </a:r>
            <a:r>
              <a:rPr lang="en-US" altLang="ja-JP" dirty="0">
                <a:solidFill>
                  <a:schemeClr val="tx1"/>
                </a:solidFill>
              </a:rPr>
              <a:t>,v</a:t>
            </a:r>
            <a:r>
              <a:rPr lang="en-US" altLang="ja-JP" baseline="-25000" dirty="0">
                <a:solidFill>
                  <a:schemeClr val="tx1"/>
                </a:solidFill>
              </a:rPr>
              <a:t>3</a:t>
            </a:r>
            <a:r>
              <a:rPr lang="en-US" altLang="ja-JP" dirty="0">
                <a:solidFill>
                  <a:schemeClr val="tx1"/>
                </a:solidFill>
              </a:rPr>
              <a:t>,..,v</a:t>
            </a:r>
            <a:r>
              <a:rPr lang="en-US" altLang="ja-JP" baseline="-25000" dirty="0">
                <a:solidFill>
                  <a:schemeClr val="tx1"/>
                </a:solidFill>
              </a:rPr>
              <a:t>n</a:t>
            </a:r>
            <a:r>
              <a:rPr lang="en-US" altLang="ja-JP" dirty="0">
                <a:solidFill>
                  <a:schemeClr val="tx1"/>
                </a:solidFill>
              </a:rPr>
              <a:t>}</a:t>
            </a:r>
            <a:r>
              <a:rPr lang="ja-JP" altLang="en-US" dirty="0">
                <a:solidFill>
                  <a:schemeClr val="tx1"/>
                </a:solidFill>
              </a:rPr>
              <a:t>を</a:t>
            </a:r>
            <a:r>
              <a:rPr lang="en-US" altLang="ja-JP" dirty="0">
                <a:solidFill>
                  <a:schemeClr val="tx1"/>
                </a:solidFill>
              </a:rPr>
              <a:t>X</a:t>
            </a:r>
            <a:r>
              <a:rPr lang="ja-JP" altLang="en-US" dirty="0">
                <a:solidFill>
                  <a:schemeClr val="tx1"/>
                </a:solidFill>
              </a:rPr>
              <a:t>の基底と</a:t>
            </a:r>
            <a:r>
              <a:rPr lang="ja-JP" altLang="en-US" dirty="0" smtClean="0">
                <a:solidFill>
                  <a:schemeClr val="tx1"/>
                </a:solidFill>
              </a:rPr>
              <a:t>いい，</a:t>
            </a:r>
            <a:r>
              <a:rPr lang="en-US" altLang="ja-JP" dirty="0" smtClean="0">
                <a:solidFill>
                  <a:schemeClr val="tx1"/>
                </a:solidFill>
              </a:rPr>
              <a:t>n</a:t>
            </a:r>
            <a:r>
              <a:rPr lang="ja-JP" altLang="en-US" dirty="0">
                <a:solidFill>
                  <a:schemeClr val="tx1"/>
                </a:solidFill>
              </a:rPr>
              <a:t>を</a:t>
            </a:r>
            <a:r>
              <a:rPr lang="en-US" altLang="ja-JP" dirty="0">
                <a:solidFill>
                  <a:schemeClr val="tx1"/>
                </a:solidFill>
              </a:rPr>
              <a:t>X</a:t>
            </a:r>
            <a:r>
              <a:rPr lang="ja-JP" altLang="en-US" dirty="0">
                <a:solidFill>
                  <a:schemeClr val="tx1"/>
                </a:solidFill>
              </a:rPr>
              <a:t>の</a:t>
            </a:r>
            <a:r>
              <a:rPr lang="ja-JP" altLang="en-US" dirty="0" smtClean="0">
                <a:solidFill>
                  <a:schemeClr val="tx1"/>
                </a:solidFill>
              </a:rPr>
              <a:t>次元</a:t>
            </a:r>
            <a:r>
              <a:rPr lang="en-US" altLang="ja-JP" dirty="0" err="1" smtClean="0">
                <a:solidFill>
                  <a:schemeClr val="tx1"/>
                </a:solidFill>
              </a:rPr>
              <a:t>dimX</a:t>
            </a:r>
            <a:r>
              <a:rPr lang="ja-JP" altLang="en-US" dirty="0" smtClean="0">
                <a:solidFill>
                  <a:schemeClr val="tx1"/>
                </a:solidFill>
              </a:rPr>
              <a:t>と</a:t>
            </a:r>
            <a:r>
              <a:rPr lang="ja-JP" altLang="en-US" dirty="0" smtClean="0">
                <a:solidFill>
                  <a:schemeClr val="tx1"/>
                </a:solidFill>
              </a:rPr>
              <a:t>いう．</a:t>
            </a:r>
            <a:endParaRPr lang="ja-JP" altLang="en-US" dirty="0">
              <a:solidFill>
                <a:schemeClr val="tx1"/>
              </a:solidFill>
            </a:endParaRPr>
          </a:p>
        </p:txBody>
      </p:sp>
      <p:grpSp>
        <p:nvGrpSpPr>
          <p:cNvPr id="18" name="グループ化 17"/>
          <p:cNvGrpSpPr/>
          <p:nvPr/>
        </p:nvGrpSpPr>
        <p:grpSpPr>
          <a:xfrm>
            <a:off x="762380" y="2360023"/>
            <a:ext cx="4362994" cy="3884023"/>
            <a:chOff x="762380" y="2360023"/>
            <a:chExt cx="4362994" cy="3884023"/>
          </a:xfrm>
        </p:grpSpPr>
        <p:grpSp>
          <p:nvGrpSpPr>
            <p:cNvPr id="8" name="グループ化 7"/>
            <p:cNvGrpSpPr/>
            <p:nvPr/>
          </p:nvGrpSpPr>
          <p:grpSpPr>
            <a:xfrm>
              <a:off x="762380" y="2360023"/>
              <a:ext cx="4362994" cy="3884023"/>
              <a:chOff x="762380" y="2360023"/>
              <a:chExt cx="4362994" cy="3884023"/>
            </a:xfrm>
          </p:grpSpPr>
          <p:sp>
            <p:nvSpPr>
              <p:cNvPr id="16" name="正方形/長方形 15"/>
              <p:cNvSpPr/>
              <p:nvPr/>
            </p:nvSpPr>
            <p:spPr>
              <a:xfrm>
                <a:off x="1261711" y="3156794"/>
                <a:ext cx="3389115" cy="2409597"/>
              </a:xfrm>
              <a:custGeom>
                <a:avLst/>
                <a:gdLst>
                  <a:gd name="connsiteX0" fmla="*/ 0 w 2270527"/>
                  <a:gd name="connsiteY0" fmla="*/ 0 h 2551639"/>
                  <a:gd name="connsiteX1" fmla="*/ 2270527 w 2270527"/>
                  <a:gd name="connsiteY1" fmla="*/ 0 h 2551639"/>
                  <a:gd name="connsiteX2" fmla="*/ 2270527 w 2270527"/>
                  <a:gd name="connsiteY2" fmla="*/ 2551639 h 2551639"/>
                  <a:gd name="connsiteX3" fmla="*/ 0 w 2270527"/>
                  <a:gd name="connsiteY3" fmla="*/ 2551639 h 2551639"/>
                  <a:gd name="connsiteX4" fmla="*/ 0 w 2270527"/>
                  <a:gd name="connsiteY4" fmla="*/ 0 h 2551639"/>
                  <a:gd name="connsiteX0" fmla="*/ 0 w 2954107"/>
                  <a:gd name="connsiteY0" fmla="*/ 0 h 2649294"/>
                  <a:gd name="connsiteX1" fmla="*/ 2954107 w 2954107"/>
                  <a:gd name="connsiteY1" fmla="*/ 97655 h 2649294"/>
                  <a:gd name="connsiteX2" fmla="*/ 2954107 w 2954107"/>
                  <a:gd name="connsiteY2" fmla="*/ 2649294 h 2649294"/>
                  <a:gd name="connsiteX3" fmla="*/ 683580 w 2954107"/>
                  <a:gd name="connsiteY3" fmla="*/ 2649294 h 2649294"/>
                  <a:gd name="connsiteX4" fmla="*/ 0 w 2954107"/>
                  <a:gd name="connsiteY4" fmla="*/ 0 h 2649294"/>
                  <a:gd name="connsiteX0" fmla="*/ 337353 w 3291460"/>
                  <a:gd name="connsiteY0" fmla="*/ 0 h 2649294"/>
                  <a:gd name="connsiteX1" fmla="*/ 3291460 w 3291460"/>
                  <a:gd name="connsiteY1" fmla="*/ 97655 h 2649294"/>
                  <a:gd name="connsiteX2" fmla="*/ 3291460 w 3291460"/>
                  <a:gd name="connsiteY2" fmla="*/ 2649294 h 2649294"/>
                  <a:gd name="connsiteX3" fmla="*/ 0 w 3291460"/>
                  <a:gd name="connsiteY3" fmla="*/ 1939080 h 2649294"/>
                  <a:gd name="connsiteX4" fmla="*/ 337353 w 3291460"/>
                  <a:gd name="connsiteY4" fmla="*/ 0 h 2649294"/>
                  <a:gd name="connsiteX0" fmla="*/ 337353 w 3389115"/>
                  <a:gd name="connsiteY0" fmla="*/ 0 h 2649294"/>
                  <a:gd name="connsiteX1" fmla="*/ 3389115 w 3389115"/>
                  <a:gd name="connsiteY1" fmla="*/ 443885 h 2649294"/>
                  <a:gd name="connsiteX2" fmla="*/ 3291460 w 3389115"/>
                  <a:gd name="connsiteY2" fmla="*/ 2649294 h 2649294"/>
                  <a:gd name="connsiteX3" fmla="*/ 0 w 3389115"/>
                  <a:gd name="connsiteY3" fmla="*/ 1939080 h 2649294"/>
                  <a:gd name="connsiteX4" fmla="*/ 337353 w 3389115"/>
                  <a:gd name="connsiteY4" fmla="*/ 0 h 2649294"/>
                  <a:gd name="connsiteX0" fmla="*/ 337353 w 3389115"/>
                  <a:gd name="connsiteY0" fmla="*/ 0 h 2400719"/>
                  <a:gd name="connsiteX1" fmla="*/ 3389115 w 3389115"/>
                  <a:gd name="connsiteY1" fmla="*/ 443885 h 2400719"/>
                  <a:gd name="connsiteX2" fmla="*/ 3096151 w 3389115"/>
                  <a:gd name="connsiteY2" fmla="*/ 2400719 h 2400719"/>
                  <a:gd name="connsiteX3" fmla="*/ 0 w 3389115"/>
                  <a:gd name="connsiteY3" fmla="*/ 1939080 h 2400719"/>
                  <a:gd name="connsiteX4" fmla="*/ 337353 w 3389115"/>
                  <a:gd name="connsiteY4" fmla="*/ 0 h 2400719"/>
                  <a:gd name="connsiteX0" fmla="*/ 337353 w 3389115"/>
                  <a:gd name="connsiteY0" fmla="*/ 0 h 2409597"/>
                  <a:gd name="connsiteX1" fmla="*/ 3389115 w 3389115"/>
                  <a:gd name="connsiteY1" fmla="*/ 443885 h 2409597"/>
                  <a:gd name="connsiteX2" fmla="*/ 3140540 w 3389115"/>
                  <a:gd name="connsiteY2" fmla="*/ 2409597 h 2409597"/>
                  <a:gd name="connsiteX3" fmla="*/ 0 w 3389115"/>
                  <a:gd name="connsiteY3" fmla="*/ 1939080 h 2409597"/>
                  <a:gd name="connsiteX4" fmla="*/ 337353 w 3389115"/>
                  <a:gd name="connsiteY4" fmla="*/ 0 h 2409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89115" h="2409597">
                    <a:moveTo>
                      <a:pt x="337353" y="0"/>
                    </a:moveTo>
                    <a:lnTo>
                      <a:pt x="3389115" y="443885"/>
                    </a:lnTo>
                    <a:lnTo>
                      <a:pt x="3140540" y="2409597"/>
                    </a:lnTo>
                    <a:lnTo>
                      <a:pt x="0" y="1939080"/>
                    </a:lnTo>
                    <a:lnTo>
                      <a:pt x="337353" y="0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15" name="グループ化 14"/>
              <p:cNvGrpSpPr/>
              <p:nvPr/>
            </p:nvGrpSpPr>
            <p:grpSpPr>
              <a:xfrm>
                <a:off x="762380" y="2360023"/>
                <a:ext cx="4362994" cy="3884023"/>
                <a:chOff x="762380" y="2360023"/>
                <a:chExt cx="4362994" cy="3884023"/>
              </a:xfrm>
            </p:grpSpPr>
            <p:sp>
              <p:nvSpPr>
                <p:cNvPr id="5" name="楕円 4"/>
                <p:cNvSpPr/>
                <p:nvPr/>
              </p:nvSpPr>
              <p:spPr>
                <a:xfrm>
                  <a:off x="762380" y="2360023"/>
                  <a:ext cx="4362994" cy="3884023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" name="正方形/長方形 13"/>
                <p:cNvSpPr/>
                <p:nvPr/>
              </p:nvSpPr>
              <p:spPr>
                <a:xfrm>
                  <a:off x="1161818" y="3183336"/>
                  <a:ext cx="33374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dirty="0"/>
                    <a:t>X</a:t>
                  </a:r>
                  <a:endParaRPr lang="ja-JP" altLang="en-US" dirty="0"/>
                </a:p>
              </p:txBody>
            </p:sp>
          </p:grpSp>
        </p:grpSp>
        <p:grpSp>
          <p:nvGrpSpPr>
            <p:cNvPr id="3" name="グループ化 2"/>
            <p:cNvGrpSpPr/>
            <p:nvPr/>
          </p:nvGrpSpPr>
          <p:grpSpPr>
            <a:xfrm>
              <a:off x="1328691" y="3552668"/>
              <a:ext cx="3394229" cy="1428214"/>
              <a:chOff x="1328691" y="3552668"/>
              <a:chExt cx="3394229" cy="1428214"/>
            </a:xfrm>
          </p:grpSpPr>
          <p:cxnSp>
            <p:nvCxnSpPr>
              <p:cNvPr id="29" name="直線コネクタ 28"/>
              <p:cNvCxnSpPr/>
              <p:nvPr/>
            </p:nvCxnSpPr>
            <p:spPr>
              <a:xfrm flipV="1">
                <a:off x="1328691" y="3552668"/>
                <a:ext cx="3394229" cy="142821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グループ化 32"/>
              <p:cNvGrpSpPr/>
              <p:nvPr/>
            </p:nvGrpSpPr>
            <p:grpSpPr>
              <a:xfrm>
                <a:off x="3023779" y="4046397"/>
                <a:ext cx="585088" cy="499862"/>
                <a:chOff x="3023779" y="4046397"/>
                <a:chExt cx="585088" cy="499862"/>
              </a:xfrm>
            </p:grpSpPr>
            <p:cxnSp>
              <p:nvCxnSpPr>
                <p:cNvPr id="22" name="直線矢印コネクタ 21"/>
                <p:cNvCxnSpPr/>
                <p:nvPr/>
              </p:nvCxnSpPr>
              <p:spPr>
                <a:xfrm flipV="1">
                  <a:off x="3023779" y="4046397"/>
                  <a:ext cx="520625" cy="230637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正方形/長方形 31"/>
                <p:cNvSpPr/>
                <p:nvPr/>
              </p:nvSpPr>
              <p:spPr>
                <a:xfrm>
                  <a:off x="3227031" y="4176927"/>
                  <a:ext cx="38183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dirty="0"/>
                    <a:t>v</a:t>
                  </a:r>
                  <a:r>
                    <a:rPr lang="en-US" altLang="ja-JP" baseline="-25000" dirty="0"/>
                    <a:t>1</a:t>
                  </a:r>
                  <a:endParaRPr lang="ja-JP" altLang="en-US" dirty="0"/>
                </a:p>
              </p:txBody>
            </p:sp>
          </p:grpSp>
        </p:grpSp>
        <p:grpSp>
          <p:nvGrpSpPr>
            <p:cNvPr id="6" name="グループ化 5"/>
            <p:cNvGrpSpPr/>
            <p:nvPr/>
          </p:nvGrpSpPr>
          <p:grpSpPr>
            <a:xfrm>
              <a:off x="1692012" y="3139522"/>
              <a:ext cx="2804235" cy="2444140"/>
              <a:chOff x="771165" y="1440871"/>
              <a:chExt cx="2804235" cy="2444140"/>
            </a:xfrm>
          </p:grpSpPr>
          <p:grpSp>
            <p:nvGrpSpPr>
              <p:cNvPr id="24" name="グループ化 23"/>
              <p:cNvGrpSpPr/>
              <p:nvPr/>
            </p:nvGrpSpPr>
            <p:grpSpPr>
              <a:xfrm rot="14593371">
                <a:off x="951213" y="1260823"/>
                <a:ext cx="2444140" cy="2804235"/>
                <a:chOff x="3614721" y="2829531"/>
                <a:chExt cx="2444140" cy="2804235"/>
              </a:xfrm>
            </p:grpSpPr>
            <p:cxnSp>
              <p:nvCxnSpPr>
                <p:cNvPr id="25" name="直線コネクタ 24"/>
                <p:cNvCxnSpPr/>
                <p:nvPr/>
              </p:nvCxnSpPr>
              <p:spPr>
                <a:xfrm rot="7006629" flipH="1" flipV="1">
                  <a:off x="3434673" y="3009579"/>
                  <a:ext cx="2804235" cy="244414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線矢印コネクタ 29"/>
                <p:cNvCxnSpPr/>
                <p:nvPr/>
              </p:nvCxnSpPr>
              <p:spPr>
                <a:xfrm flipV="1">
                  <a:off x="4974971" y="3948197"/>
                  <a:ext cx="520625" cy="230637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" name="正方形/長方形 3"/>
              <p:cNvSpPr/>
              <p:nvPr/>
            </p:nvSpPr>
            <p:spPr>
              <a:xfrm>
                <a:off x="1647737" y="1970443"/>
                <a:ext cx="45219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ja-JP" dirty="0"/>
                  <a:t>v</a:t>
                </a:r>
                <a:r>
                  <a:rPr lang="en-US" altLang="ja-JP" baseline="-25000" dirty="0"/>
                  <a:t>2</a:t>
                </a:r>
                <a:endParaRPr lang="ja-JP" altLang="en-US" dirty="0"/>
              </a:p>
            </p:txBody>
          </p:sp>
        </p:grpSp>
        <p:sp>
          <p:nvSpPr>
            <p:cNvPr id="9" name="楕円 8"/>
            <p:cNvSpPr/>
            <p:nvPr/>
          </p:nvSpPr>
          <p:spPr>
            <a:xfrm>
              <a:off x="2938851" y="4213085"/>
              <a:ext cx="128522" cy="119049"/>
            </a:xfrm>
            <a:prstGeom prst="ellips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10" name="オーディオ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grpSp>
        <p:nvGrpSpPr>
          <p:cNvPr id="13" name="グループ化 12"/>
          <p:cNvGrpSpPr/>
          <p:nvPr/>
        </p:nvGrpSpPr>
        <p:grpSpPr>
          <a:xfrm>
            <a:off x="2444866" y="2789708"/>
            <a:ext cx="1178619" cy="3143768"/>
            <a:chOff x="2444866" y="2789708"/>
            <a:chExt cx="1178619" cy="3143768"/>
          </a:xfrm>
        </p:grpSpPr>
        <p:grpSp>
          <p:nvGrpSpPr>
            <p:cNvPr id="12" name="グループ化 11"/>
            <p:cNvGrpSpPr/>
            <p:nvPr/>
          </p:nvGrpSpPr>
          <p:grpSpPr>
            <a:xfrm>
              <a:off x="2444866" y="2789708"/>
              <a:ext cx="1171432" cy="3143768"/>
              <a:chOff x="2447109" y="2775862"/>
              <a:chExt cx="1171432" cy="3143768"/>
            </a:xfrm>
          </p:grpSpPr>
          <p:grpSp>
            <p:nvGrpSpPr>
              <p:cNvPr id="20" name="グループ化 19"/>
              <p:cNvGrpSpPr/>
              <p:nvPr/>
            </p:nvGrpSpPr>
            <p:grpSpPr>
              <a:xfrm>
                <a:off x="2447109" y="2775862"/>
                <a:ext cx="1171432" cy="3143768"/>
                <a:chOff x="2447109" y="2775862"/>
                <a:chExt cx="1171432" cy="3143768"/>
              </a:xfrm>
            </p:grpSpPr>
            <p:cxnSp>
              <p:nvCxnSpPr>
                <p:cNvPr id="27" name="直線コネクタ 26"/>
                <p:cNvCxnSpPr/>
                <p:nvPr/>
              </p:nvCxnSpPr>
              <p:spPr>
                <a:xfrm flipV="1">
                  <a:off x="3030204" y="2775862"/>
                  <a:ext cx="588337" cy="148658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線コネクタ 30"/>
                <p:cNvCxnSpPr/>
                <p:nvPr/>
              </p:nvCxnSpPr>
              <p:spPr>
                <a:xfrm flipV="1">
                  <a:off x="2447109" y="5267965"/>
                  <a:ext cx="266231" cy="651665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3" name="直線矢印コネクタ 22"/>
              <p:cNvCxnSpPr/>
              <p:nvPr/>
            </p:nvCxnSpPr>
            <p:spPr>
              <a:xfrm flipV="1">
                <a:off x="3038146" y="3625394"/>
                <a:ext cx="242310" cy="625268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正方形/長方形 10"/>
            <p:cNvSpPr/>
            <p:nvPr/>
          </p:nvSpPr>
          <p:spPr>
            <a:xfrm>
              <a:off x="3241649" y="3549602"/>
              <a:ext cx="38183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/>
                <a:t>v</a:t>
              </a:r>
              <a:r>
                <a:rPr lang="en-US" altLang="ja-JP" baseline="-25000" dirty="0"/>
                <a:t>3</a:t>
              </a:r>
              <a:endParaRPr lang="ja-JP" altLang="en-US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9981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301"/>
    </mc:Choice>
    <mc:Fallback xmlns="">
      <p:transition spd="slow" advTm="62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  <p:bldP spid="38" grpId="0"/>
      <p:bldP spid="35" grpId="0" animBg="1"/>
      <p:bldP spid="3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64326" y="356417"/>
            <a:ext cx="10515600" cy="1325563"/>
          </a:xfrm>
        </p:spPr>
        <p:txBody>
          <a:bodyPr/>
          <a:lstStyle/>
          <a:p>
            <a:pPr algn="ctr"/>
            <a:r>
              <a:rPr kumimoji="1" lang="ja-JP" altLang="en-US" dirty="0" smtClean="0"/>
              <a:t>ループを削除する理由</a:t>
            </a:r>
            <a:endParaRPr kumimoji="1" lang="ja-JP" altLang="en-US" dirty="0"/>
          </a:p>
        </p:txBody>
      </p:sp>
      <p:sp>
        <p:nvSpPr>
          <p:cNvPr id="3" name="正方形/長方形 2"/>
          <p:cNvSpPr/>
          <p:nvPr/>
        </p:nvSpPr>
        <p:spPr>
          <a:xfrm>
            <a:off x="1364199" y="1507808"/>
            <a:ext cx="932121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 smtClean="0"/>
              <a:t>単に</a:t>
            </a:r>
            <a:r>
              <a:rPr lang="en-US" altLang="ja-JP" dirty="0" smtClean="0"/>
              <a:t>X=&lt;v</a:t>
            </a:r>
            <a:r>
              <a:rPr lang="en-US" altLang="ja-JP" baseline="-25000" dirty="0" smtClean="0"/>
              <a:t>1</a:t>
            </a:r>
            <a:r>
              <a:rPr lang="en-US" altLang="ja-JP" dirty="0" smtClean="0"/>
              <a:t>,v</a:t>
            </a:r>
            <a:r>
              <a:rPr lang="en-US" altLang="ja-JP" baseline="-25000" dirty="0" smtClean="0"/>
              <a:t>2</a:t>
            </a:r>
            <a:r>
              <a:rPr lang="en-US" altLang="ja-JP" dirty="0" smtClean="0"/>
              <a:t>,v</a:t>
            </a:r>
            <a:r>
              <a:rPr lang="en-US" altLang="ja-JP" baseline="-25000" dirty="0" smtClean="0"/>
              <a:t>3</a:t>
            </a:r>
            <a:r>
              <a:rPr lang="en-US" altLang="ja-JP" dirty="0" smtClean="0"/>
              <a:t>&gt;</a:t>
            </a:r>
            <a:r>
              <a:rPr lang="ja-JP" altLang="en-US" dirty="0" smtClean="0"/>
              <a:t>と与えられたとき</a:t>
            </a:r>
            <a:r>
              <a:rPr lang="ja-JP" altLang="en-US" dirty="0" smtClean="0"/>
              <a:t>は，</a:t>
            </a:r>
            <a:r>
              <a:rPr lang="en-US" altLang="ja-JP" dirty="0" err="1" smtClean="0"/>
              <a:t>dimX</a:t>
            </a:r>
            <a:r>
              <a:rPr lang="ja-JP" altLang="en-US" dirty="0" smtClean="0"/>
              <a:t>≦</a:t>
            </a:r>
            <a:r>
              <a:rPr lang="en-US" altLang="ja-JP" dirty="0" smtClean="0"/>
              <a:t>3</a:t>
            </a:r>
            <a:r>
              <a:rPr lang="ja-JP" altLang="en-US" dirty="0" smtClean="0"/>
              <a:t>であることに注意</a:t>
            </a:r>
            <a:r>
              <a:rPr lang="ja-JP" altLang="en-US" dirty="0" smtClean="0"/>
              <a:t>する．</a:t>
            </a:r>
            <a:endParaRPr lang="en-US" altLang="ja-JP" dirty="0" smtClean="0"/>
          </a:p>
          <a:p>
            <a:endParaRPr lang="en-US" altLang="ja-JP" dirty="0"/>
          </a:p>
          <a:p>
            <a:r>
              <a:rPr lang="ja-JP" altLang="en-US" dirty="0" smtClean="0"/>
              <a:t>例えば，</a:t>
            </a:r>
            <a:r>
              <a:rPr lang="en-US" altLang="ja-JP" dirty="0" err="1" smtClean="0"/>
              <a:t>dimX</a:t>
            </a:r>
            <a:r>
              <a:rPr lang="en-US" altLang="ja-JP" dirty="0" smtClean="0"/>
              <a:t>=2</a:t>
            </a:r>
            <a:r>
              <a:rPr lang="ja-JP" altLang="en-US" dirty="0" smtClean="0"/>
              <a:t>の</a:t>
            </a:r>
            <a:r>
              <a:rPr lang="ja-JP" altLang="en-US" dirty="0"/>
              <a:t>場合</a:t>
            </a:r>
            <a:r>
              <a:rPr lang="ja-JP" altLang="en-US" dirty="0" smtClean="0"/>
              <a:t>，</a:t>
            </a:r>
            <a:r>
              <a:rPr lang="en-US" altLang="ja-JP" dirty="0" smtClean="0"/>
              <a:t>&lt;</a:t>
            </a:r>
            <a:r>
              <a:rPr lang="en-US" altLang="ja-JP" dirty="0"/>
              <a:t>v</a:t>
            </a:r>
            <a:r>
              <a:rPr lang="en-US" altLang="ja-JP" baseline="-25000" dirty="0"/>
              <a:t>1</a:t>
            </a:r>
            <a:r>
              <a:rPr lang="en-US" altLang="ja-JP" dirty="0"/>
              <a:t>,v</a:t>
            </a:r>
            <a:r>
              <a:rPr lang="en-US" altLang="ja-JP" baseline="-25000" dirty="0"/>
              <a:t>2</a:t>
            </a:r>
            <a:r>
              <a:rPr lang="en-US" altLang="ja-JP" dirty="0"/>
              <a:t>,v</a:t>
            </a:r>
            <a:r>
              <a:rPr lang="en-US" altLang="ja-JP" baseline="-25000" dirty="0"/>
              <a:t>3</a:t>
            </a:r>
            <a:r>
              <a:rPr lang="en-US" altLang="ja-JP" dirty="0" smtClean="0"/>
              <a:t>&gt;</a:t>
            </a:r>
            <a:r>
              <a:rPr lang="ja-JP" altLang="en-US" dirty="0" smtClean="0"/>
              <a:t>は平面だから</a:t>
            </a:r>
            <a:r>
              <a:rPr lang="en-US" altLang="ja-JP" dirty="0" smtClean="0"/>
              <a:t>v</a:t>
            </a:r>
            <a:r>
              <a:rPr lang="en-US" altLang="ja-JP" baseline="-25000" dirty="0" smtClean="0"/>
              <a:t>1</a:t>
            </a:r>
            <a:r>
              <a:rPr lang="ja-JP" altLang="en-US" dirty="0" smtClean="0"/>
              <a:t>は線形結合</a:t>
            </a:r>
            <a:r>
              <a:rPr lang="en-US" altLang="ja-JP" dirty="0" smtClean="0"/>
              <a:t>v</a:t>
            </a:r>
            <a:r>
              <a:rPr lang="en-US" altLang="ja-JP" baseline="-25000" dirty="0" smtClean="0"/>
              <a:t>1</a:t>
            </a:r>
            <a:r>
              <a:rPr lang="en-US" altLang="ja-JP" dirty="0" smtClean="0"/>
              <a:t>=sv</a:t>
            </a:r>
            <a:r>
              <a:rPr lang="en-US" altLang="ja-JP" baseline="-25000" dirty="0" smtClean="0"/>
              <a:t>2</a:t>
            </a:r>
            <a:r>
              <a:rPr lang="en-US" altLang="ja-JP" dirty="0" smtClean="0"/>
              <a:t>+tv</a:t>
            </a:r>
            <a:r>
              <a:rPr lang="en-US" altLang="ja-JP" baseline="-25000" dirty="0" smtClean="0"/>
              <a:t>3</a:t>
            </a:r>
            <a:r>
              <a:rPr lang="ja-JP" altLang="en-US" dirty="0" smtClean="0"/>
              <a:t>と</a:t>
            </a:r>
            <a:r>
              <a:rPr lang="ja-JP" altLang="en-US" dirty="0" smtClean="0"/>
              <a:t>なる．</a:t>
            </a:r>
            <a:endParaRPr lang="en-US" altLang="ja-JP" dirty="0" smtClean="0"/>
          </a:p>
          <a:p>
            <a:endParaRPr lang="en-US" altLang="ja-JP" dirty="0"/>
          </a:p>
          <a:p>
            <a:r>
              <a:rPr lang="ja-JP" altLang="en-US" dirty="0" smtClean="0"/>
              <a:t>ある点の座標を</a:t>
            </a:r>
            <a:r>
              <a:rPr lang="en-US" altLang="ja-JP" dirty="0" smtClean="0"/>
              <a:t>x = av</a:t>
            </a:r>
            <a:r>
              <a:rPr lang="en-US" altLang="ja-JP" baseline="-25000" dirty="0" smtClean="0"/>
              <a:t>1</a:t>
            </a:r>
            <a:r>
              <a:rPr lang="en-US" altLang="ja-JP" dirty="0" smtClean="0"/>
              <a:t>+bv</a:t>
            </a:r>
            <a:r>
              <a:rPr lang="en-US" altLang="ja-JP" baseline="-25000" dirty="0" smtClean="0"/>
              <a:t>2</a:t>
            </a:r>
            <a:r>
              <a:rPr lang="en-US" altLang="ja-JP" dirty="0" smtClean="0"/>
              <a:t>+cv</a:t>
            </a:r>
            <a:r>
              <a:rPr lang="en-US" altLang="ja-JP" baseline="-25000" dirty="0" smtClean="0"/>
              <a:t>3</a:t>
            </a:r>
            <a:r>
              <a:rPr lang="ja-JP" altLang="en-US" dirty="0" smtClean="0"/>
              <a:t>と</a:t>
            </a:r>
            <a:r>
              <a:rPr lang="ja-JP" altLang="en-US" dirty="0" smtClean="0"/>
              <a:t>し，これ</a:t>
            </a:r>
            <a:r>
              <a:rPr lang="ja-JP" altLang="en-US" dirty="0" smtClean="0"/>
              <a:t>に原点に戻るルート</a:t>
            </a:r>
            <a:r>
              <a:rPr lang="en-US" altLang="ja-JP" b="1" dirty="0" smtClean="0">
                <a:solidFill>
                  <a:srgbClr val="FF0000"/>
                </a:solidFill>
              </a:rPr>
              <a:t>0=-v</a:t>
            </a:r>
            <a:r>
              <a:rPr lang="en-US" altLang="ja-JP" b="1" baseline="-25000" dirty="0" smtClean="0">
                <a:solidFill>
                  <a:srgbClr val="FF0000"/>
                </a:solidFill>
              </a:rPr>
              <a:t>1</a:t>
            </a:r>
            <a:r>
              <a:rPr lang="en-US" altLang="ja-JP" b="1" dirty="0" smtClean="0">
                <a:solidFill>
                  <a:srgbClr val="FF0000"/>
                </a:solidFill>
              </a:rPr>
              <a:t>+sv</a:t>
            </a:r>
            <a:r>
              <a:rPr lang="en-US" altLang="ja-JP" b="1" baseline="-25000" dirty="0" smtClean="0">
                <a:solidFill>
                  <a:srgbClr val="FF0000"/>
                </a:solidFill>
              </a:rPr>
              <a:t>2</a:t>
            </a:r>
            <a:r>
              <a:rPr lang="en-US" altLang="ja-JP" b="1" dirty="0" smtClean="0">
                <a:solidFill>
                  <a:srgbClr val="FF0000"/>
                </a:solidFill>
              </a:rPr>
              <a:t>+tv</a:t>
            </a:r>
            <a:r>
              <a:rPr lang="en-US" altLang="ja-JP" b="1" baseline="-25000" dirty="0" smtClean="0">
                <a:solidFill>
                  <a:srgbClr val="FF0000"/>
                </a:solidFill>
              </a:rPr>
              <a:t>3</a:t>
            </a:r>
            <a:r>
              <a:rPr lang="ja-JP" altLang="en-US" dirty="0" smtClean="0"/>
              <a:t>を足すと</a:t>
            </a:r>
            <a:endParaRPr lang="en-US" altLang="ja-JP" dirty="0" smtClean="0"/>
          </a:p>
          <a:p>
            <a:endParaRPr lang="en-US" altLang="ja-JP" dirty="0"/>
          </a:p>
          <a:p>
            <a:r>
              <a:rPr lang="en-US" altLang="ja-JP" dirty="0" smtClean="0"/>
              <a:t>x </a:t>
            </a:r>
            <a:r>
              <a:rPr lang="en-US" altLang="ja-JP" dirty="0"/>
              <a:t>= </a:t>
            </a:r>
            <a:r>
              <a:rPr lang="en-US" altLang="ja-JP" dirty="0" smtClean="0"/>
              <a:t>av</a:t>
            </a:r>
            <a:r>
              <a:rPr lang="en-US" altLang="ja-JP" baseline="-25000" dirty="0" smtClean="0"/>
              <a:t>1</a:t>
            </a:r>
            <a:r>
              <a:rPr lang="en-US" altLang="ja-JP" dirty="0" smtClean="0"/>
              <a:t>+bv</a:t>
            </a:r>
            <a:r>
              <a:rPr lang="en-US" altLang="ja-JP" baseline="-25000" dirty="0" smtClean="0"/>
              <a:t>2</a:t>
            </a:r>
            <a:r>
              <a:rPr lang="en-US" altLang="ja-JP" dirty="0" smtClean="0"/>
              <a:t>+cv</a:t>
            </a:r>
            <a:r>
              <a:rPr lang="en-US" altLang="ja-JP" baseline="-25000" dirty="0" smtClean="0"/>
              <a:t>3</a:t>
            </a:r>
            <a:r>
              <a:rPr lang="en-US" altLang="ja-JP" dirty="0" smtClean="0"/>
              <a:t>+0 = </a:t>
            </a:r>
            <a:r>
              <a:rPr lang="en-US" altLang="ja-JP" dirty="0"/>
              <a:t> </a:t>
            </a:r>
            <a:r>
              <a:rPr lang="en-US" altLang="ja-JP" dirty="0" smtClean="0"/>
              <a:t>(a-1)v</a:t>
            </a:r>
            <a:r>
              <a:rPr lang="en-US" altLang="ja-JP" baseline="-25000" dirty="0" smtClean="0"/>
              <a:t>1</a:t>
            </a:r>
            <a:r>
              <a:rPr lang="en-US" altLang="ja-JP" dirty="0" smtClean="0"/>
              <a:t>+(</a:t>
            </a:r>
            <a:r>
              <a:rPr lang="en-US" altLang="ja-JP" dirty="0" err="1" smtClean="0"/>
              <a:t>b+s</a:t>
            </a:r>
            <a:r>
              <a:rPr lang="en-US" altLang="ja-JP" dirty="0" smtClean="0"/>
              <a:t>)v</a:t>
            </a:r>
            <a:r>
              <a:rPr lang="en-US" altLang="ja-JP" baseline="-25000" dirty="0" smtClean="0"/>
              <a:t>2</a:t>
            </a:r>
            <a:r>
              <a:rPr lang="en-US" altLang="ja-JP" dirty="0" smtClean="0"/>
              <a:t>+(</a:t>
            </a:r>
            <a:r>
              <a:rPr lang="en-US" altLang="ja-JP" dirty="0" err="1" smtClean="0"/>
              <a:t>c+t</a:t>
            </a:r>
            <a:r>
              <a:rPr lang="en-US" altLang="ja-JP" dirty="0" smtClean="0"/>
              <a:t>)v</a:t>
            </a:r>
            <a:r>
              <a:rPr lang="en-US" altLang="ja-JP" baseline="-25000" dirty="0" smtClean="0"/>
              <a:t>3</a:t>
            </a:r>
            <a:r>
              <a:rPr lang="en-US" altLang="ja-JP" dirty="0"/>
              <a:t> =  </a:t>
            </a:r>
            <a:r>
              <a:rPr lang="en-US" altLang="ja-JP" dirty="0" smtClean="0"/>
              <a:t>a’v</a:t>
            </a:r>
            <a:r>
              <a:rPr lang="en-US" altLang="ja-JP" baseline="-25000" dirty="0" smtClean="0"/>
              <a:t>1</a:t>
            </a:r>
            <a:r>
              <a:rPr lang="en-US" altLang="ja-JP" dirty="0" smtClean="0"/>
              <a:t>+b’v</a:t>
            </a:r>
            <a:r>
              <a:rPr lang="en-US" altLang="ja-JP" baseline="-25000" dirty="0" smtClean="0"/>
              <a:t>2</a:t>
            </a:r>
            <a:r>
              <a:rPr lang="en-US" altLang="ja-JP" dirty="0" smtClean="0"/>
              <a:t>+c’v</a:t>
            </a:r>
            <a:r>
              <a:rPr lang="en-US" altLang="ja-JP" baseline="-25000" dirty="0" smtClean="0"/>
              <a:t>3</a:t>
            </a:r>
            <a:endParaRPr lang="en-US" altLang="ja-JP" dirty="0" smtClean="0"/>
          </a:p>
          <a:p>
            <a:endParaRPr lang="en-US" altLang="ja-JP" dirty="0" smtClean="0"/>
          </a:p>
          <a:p>
            <a:r>
              <a:rPr lang="ja-JP" altLang="en-US" dirty="0" smtClean="0"/>
              <a:t>つまり基準となるベクトルを固定して</a:t>
            </a:r>
            <a:r>
              <a:rPr lang="ja-JP" altLang="en-US" dirty="0" smtClean="0"/>
              <a:t>も，</a:t>
            </a:r>
            <a:r>
              <a:rPr lang="en-US" altLang="ja-JP" dirty="0" smtClean="0"/>
              <a:t>x</a:t>
            </a:r>
            <a:r>
              <a:rPr lang="ja-JP" altLang="en-US" dirty="0" err="1" smtClean="0"/>
              <a:t>への</a:t>
            </a:r>
            <a:r>
              <a:rPr lang="ja-JP" altLang="en-US" dirty="0" smtClean="0"/>
              <a:t>ルートが無数に存在することに</a:t>
            </a:r>
            <a:r>
              <a:rPr lang="ja-JP" altLang="en-US" dirty="0" smtClean="0"/>
              <a:t>なる．</a:t>
            </a:r>
            <a:endParaRPr lang="en-US" altLang="ja-JP" dirty="0" smtClean="0"/>
          </a:p>
          <a:p>
            <a:endParaRPr lang="en-US" altLang="ja-JP" dirty="0"/>
          </a:p>
          <a:p>
            <a:r>
              <a:rPr lang="ja-JP" altLang="en-US" dirty="0" smtClean="0"/>
              <a:t>ルートは「存在」するだけでなく「唯一」でなければ</a:t>
            </a:r>
            <a:r>
              <a:rPr lang="ja-JP" altLang="en-US" dirty="0" smtClean="0"/>
              <a:t>ならない．</a:t>
            </a:r>
            <a:endParaRPr lang="en-US" altLang="ja-JP" dirty="0" smtClean="0"/>
          </a:p>
        </p:txBody>
      </p:sp>
      <p:sp>
        <p:nvSpPr>
          <p:cNvPr id="4" name="正方形/長方形 3"/>
          <p:cNvSpPr/>
          <p:nvPr/>
        </p:nvSpPr>
        <p:spPr>
          <a:xfrm>
            <a:off x="1364199" y="4888781"/>
            <a:ext cx="10073584" cy="1164628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dirty="0" smtClean="0">
                <a:solidFill>
                  <a:schemeClr val="tx1"/>
                </a:solidFill>
              </a:rPr>
              <a:t>dim&lt;v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1</a:t>
            </a:r>
            <a:r>
              <a:rPr lang="en-US" altLang="ja-JP" dirty="0" smtClean="0">
                <a:solidFill>
                  <a:schemeClr val="tx1"/>
                </a:solidFill>
              </a:rPr>
              <a:t>,v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2</a:t>
            </a:r>
            <a:r>
              <a:rPr lang="en-US" altLang="ja-JP" dirty="0" smtClean="0">
                <a:solidFill>
                  <a:schemeClr val="tx1"/>
                </a:solidFill>
              </a:rPr>
              <a:t>,..,v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n</a:t>
            </a:r>
            <a:r>
              <a:rPr lang="en-US" altLang="ja-JP" dirty="0" smtClean="0">
                <a:solidFill>
                  <a:schemeClr val="tx1"/>
                </a:solidFill>
              </a:rPr>
              <a:t>&gt;</a:t>
            </a:r>
            <a:r>
              <a:rPr lang="en-US" altLang="ja-JP" b="1" dirty="0" smtClean="0">
                <a:solidFill>
                  <a:srgbClr val="FF0000"/>
                </a:solidFill>
              </a:rPr>
              <a:t>&lt;</a:t>
            </a:r>
            <a:r>
              <a:rPr lang="en-US" altLang="ja-JP" dirty="0" smtClean="0">
                <a:solidFill>
                  <a:schemeClr val="tx1"/>
                </a:solidFill>
              </a:rPr>
              <a:t>n</a:t>
            </a:r>
            <a:r>
              <a:rPr lang="ja-JP" altLang="en-US" dirty="0" smtClean="0">
                <a:solidFill>
                  <a:schemeClr val="tx1"/>
                </a:solidFill>
              </a:rPr>
              <a:t>ならば，</a:t>
            </a:r>
            <a:r>
              <a:rPr lang="en-US" altLang="ja-JP" dirty="0" smtClean="0">
                <a:solidFill>
                  <a:schemeClr val="tx1"/>
                </a:solidFill>
              </a:rPr>
              <a:t>{</a:t>
            </a:r>
            <a:r>
              <a:rPr lang="en-US" altLang="ja-JP" dirty="0">
                <a:solidFill>
                  <a:schemeClr val="tx1"/>
                </a:solidFill>
              </a:rPr>
              <a:t>v</a:t>
            </a:r>
            <a:r>
              <a:rPr lang="en-US" altLang="ja-JP" baseline="-25000" dirty="0">
                <a:solidFill>
                  <a:schemeClr val="tx1"/>
                </a:solidFill>
              </a:rPr>
              <a:t>1</a:t>
            </a:r>
            <a:r>
              <a:rPr lang="en-US" altLang="ja-JP" dirty="0">
                <a:solidFill>
                  <a:schemeClr val="tx1"/>
                </a:solidFill>
              </a:rPr>
              <a:t>,v</a:t>
            </a:r>
            <a:r>
              <a:rPr lang="en-US" altLang="ja-JP" baseline="-25000" dirty="0">
                <a:solidFill>
                  <a:schemeClr val="tx1"/>
                </a:solidFill>
              </a:rPr>
              <a:t>2</a:t>
            </a:r>
            <a:r>
              <a:rPr lang="en-US" altLang="ja-JP" dirty="0">
                <a:solidFill>
                  <a:schemeClr val="tx1"/>
                </a:solidFill>
              </a:rPr>
              <a:t>,v</a:t>
            </a:r>
            <a:r>
              <a:rPr lang="en-US" altLang="ja-JP" baseline="-25000" dirty="0">
                <a:solidFill>
                  <a:schemeClr val="tx1"/>
                </a:solidFill>
              </a:rPr>
              <a:t>3</a:t>
            </a:r>
            <a:r>
              <a:rPr lang="en-US" altLang="ja-JP" dirty="0">
                <a:solidFill>
                  <a:schemeClr val="tx1"/>
                </a:solidFill>
              </a:rPr>
              <a:t>,..,</a:t>
            </a:r>
            <a:r>
              <a:rPr lang="en-US" altLang="ja-JP" dirty="0" smtClean="0">
                <a:solidFill>
                  <a:schemeClr val="tx1"/>
                </a:solidFill>
              </a:rPr>
              <a:t>v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n</a:t>
            </a:r>
            <a:r>
              <a:rPr lang="en-US" altLang="ja-JP" dirty="0" smtClean="0">
                <a:solidFill>
                  <a:schemeClr val="tx1"/>
                </a:solidFill>
              </a:rPr>
              <a:t>}</a:t>
            </a:r>
            <a:r>
              <a:rPr lang="ja-JP" altLang="en-US" dirty="0" smtClean="0">
                <a:solidFill>
                  <a:schemeClr val="tx1"/>
                </a:solidFill>
              </a:rPr>
              <a:t>は</a:t>
            </a:r>
            <a:r>
              <a:rPr lang="ja-JP" altLang="en-US" b="1" dirty="0" smtClean="0">
                <a:solidFill>
                  <a:srgbClr val="FF0000"/>
                </a:solidFill>
              </a:rPr>
              <a:t>線形従属</a:t>
            </a:r>
            <a:r>
              <a:rPr lang="ja-JP" altLang="en-US" dirty="0" smtClean="0">
                <a:solidFill>
                  <a:schemeClr val="tx1"/>
                </a:solidFill>
              </a:rPr>
              <a:t>（ループが存在している）と</a:t>
            </a:r>
            <a:r>
              <a:rPr lang="ja-JP" altLang="en-US" dirty="0" smtClean="0">
                <a:solidFill>
                  <a:schemeClr val="tx1"/>
                </a:solidFill>
              </a:rPr>
              <a:t>なる．</a:t>
            </a:r>
            <a:endParaRPr lang="en-US" altLang="ja-JP" dirty="0" smtClean="0">
              <a:solidFill>
                <a:schemeClr val="tx1"/>
              </a:solidFill>
            </a:endParaRPr>
          </a:p>
          <a:p>
            <a:r>
              <a:rPr lang="ja-JP" altLang="en-US" dirty="0">
                <a:solidFill>
                  <a:schemeClr val="tx1"/>
                </a:solidFill>
              </a:rPr>
              <a:t>逆</a:t>
            </a:r>
            <a:r>
              <a:rPr lang="ja-JP" altLang="en-US" dirty="0" smtClean="0">
                <a:solidFill>
                  <a:schemeClr val="tx1"/>
                </a:solidFill>
              </a:rPr>
              <a:t>に，</a:t>
            </a:r>
            <a:endParaRPr lang="en-US" altLang="ja-JP" dirty="0" smtClean="0">
              <a:solidFill>
                <a:schemeClr val="tx1"/>
              </a:solidFill>
            </a:endParaRPr>
          </a:p>
          <a:p>
            <a:r>
              <a:rPr lang="en-US" altLang="ja-JP" dirty="0">
                <a:solidFill>
                  <a:schemeClr val="tx1"/>
                </a:solidFill>
              </a:rPr>
              <a:t>dim&lt;v</a:t>
            </a:r>
            <a:r>
              <a:rPr lang="en-US" altLang="ja-JP" baseline="-25000" dirty="0">
                <a:solidFill>
                  <a:schemeClr val="tx1"/>
                </a:solidFill>
              </a:rPr>
              <a:t>1</a:t>
            </a:r>
            <a:r>
              <a:rPr lang="en-US" altLang="ja-JP" dirty="0">
                <a:solidFill>
                  <a:schemeClr val="tx1"/>
                </a:solidFill>
              </a:rPr>
              <a:t>,v</a:t>
            </a:r>
            <a:r>
              <a:rPr lang="en-US" altLang="ja-JP" baseline="-25000" dirty="0">
                <a:solidFill>
                  <a:schemeClr val="tx1"/>
                </a:solidFill>
              </a:rPr>
              <a:t>2</a:t>
            </a:r>
            <a:r>
              <a:rPr lang="en-US" altLang="ja-JP" dirty="0">
                <a:solidFill>
                  <a:schemeClr val="tx1"/>
                </a:solidFill>
              </a:rPr>
              <a:t>,..,v</a:t>
            </a:r>
            <a:r>
              <a:rPr lang="en-US" altLang="ja-JP" baseline="-25000" dirty="0">
                <a:solidFill>
                  <a:schemeClr val="tx1"/>
                </a:solidFill>
              </a:rPr>
              <a:t>n</a:t>
            </a:r>
            <a:r>
              <a:rPr lang="en-US" altLang="ja-JP" dirty="0" smtClean="0">
                <a:solidFill>
                  <a:schemeClr val="tx1"/>
                </a:solidFill>
              </a:rPr>
              <a:t>&gt;</a:t>
            </a:r>
            <a:r>
              <a:rPr lang="en-US" altLang="ja-JP" b="1" dirty="0" smtClean="0">
                <a:solidFill>
                  <a:srgbClr val="FF0000"/>
                </a:solidFill>
              </a:rPr>
              <a:t>=</a:t>
            </a:r>
            <a:r>
              <a:rPr lang="en-US" altLang="ja-JP" dirty="0" smtClean="0">
                <a:solidFill>
                  <a:schemeClr val="tx1"/>
                </a:solidFill>
              </a:rPr>
              <a:t>n</a:t>
            </a:r>
            <a:r>
              <a:rPr lang="ja-JP" altLang="en-US" dirty="0" smtClean="0">
                <a:solidFill>
                  <a:schemeClr val="tx1"/>
                </a:solidFill>
              </a:rPr>
              <a:t>ならば，</a:t>
            </a:r>
            <a:r>
              <a:rPr lang="en-US" altLang="ja-JP" dirty="0" smtClean="0">
                <a:solidFill>
                  <a:schemeClr val="tx1"/>
                </a:solidFill>
              </a:rPr>
              <a:t>{</a:t>
            </a:r>
            <a:r>
              <a:rPr lang="en-US" altLang="ja-JP" dirty="0">
                <a:solidFill>
                  <a:schemeClr val="tx1"/>
                </a:solidFill>
              </a:rPr>
              <a:t>v</a:t>
            </a:r>
            <a:r>
              <a:rPr lang="en-US" altLang="ja-JP" baseline="-25000" dirty="0">
                <a:solidFill>
                  <a:schemeClr val="tx1"/>
                </a:solidFill>
              </a:rPr>
              <a:t>1</a:t>
            </a:r>
            <a:r>
              <a:rPr lang="en-US" altLang="ja-JP" dirty="0">
                <a:solidFill>
                  <a:schemeClr val="tx1"/>
                </a:solidFill>
              </a:rPr>
              <a:t>,v</a:t>
            </a:r>
            <a:r>
              <a:rPr lang="en-US" altLang="ja-JP" baseline="-25000" dirty="0">
                <a:solidFill>
                  <a:schemeClr val="tx1"/>
                </a:solidFill>
              </a:rPr>
              <a:t>2</a:t>
            </a:r>
            <a:r>
              <a:rPr lang="en-US" altLang="ja-JP" dirty="0">
                <a:solidFill>
                  <a:schemeClr val="tx1"/>
                </a:solidFill>
              </a:rPr>
              <a:t>,v</a:t>
            </a:r>
            <a:r>
              <a:rPr lang="en-US" altLang="ja-JP" baseline="-25000" dirty="0">
                <a:solidFill>
                  <a:schemeClr val="tx1"/>
                </a:solidFill>
              </a:rPr>
              <a:t>3</a:t>
            </a:r>
            <a:r>
              <a:rPr lang="en-US" altLang="ja-JP" dirty="0">
                <a:solidFill>
                  <a:schemeClr val="tx1"/>
                </a:solidFill>
              </a:rPr>
              <a:t>,..,v</a:t>
            </a:r>
            <a:r>
              <a:rPr lang="en-US" altLang="ja-JP" baseline="-25000" dirty="0">
                <a:solidFill>
                  <a:schemeClr val="tx1"/>
                </a:solidFill>
              </a:rPr>
              <a:t>n</a:t>
            </a:r>
            <a:r>
              <a:rPr lang="en-US" altLang="ja-JP" dirty="0">
                <a:solidFill>
                  <a:schemeClr val="tx1"/>
                </a:solidFill>
              </a:rPr>
              <a:t>}</a:t>
            </a:r>
            <a:r>
              <a:rPr lang="ja-JP" altLang="en-US" dirty="0">
                <a:solidFill>
                  <a:schemeClr val="tx1"/>
                </a:solidFill>
              </a:rPr>
              <a:t>は</a:t>
            </a:r>
            <a:r>
              <a:rPr lang="ja-JP" altLang="en-US" b="1" dirty="0" smtClean="0">
                <a:solidFill>
                  <a:srgbClr val="FF0000"/>
                </a:solidFill>
              </a:rPr>
              <a:t>線形独立</a:t>
            </a:r>
            <a:r>
              <a:rPr lang="ja-JP" altLang="en-US" dirty="0" smtClean="0">
                <a:solidFill>
                  <a:schemeClr val="tx1"/>
                </a:solidFill>
              </a:rPr>
              <a:t>で</a:t>
            </a:r>
            <a:r>
              <a:rPr lang="en-US" altLang="ja-JP" dirty="0" smtClean="0">
                <a:solidFill>
                  <a:schemeClr val="tx1"/>
                </a:solidFill>
              </a:rPr>
              <a:t>X</a:t>
            </a:r>
            <a:r>
              <a:rPr lang="ja-JP" altLang="en-US" dirty="0" smtClean="0">
                <a:solidFill>
                  <a:schemeClr val="tx1"/>
                </a:solidFill>
              </a:rPr>
              <a:t>の</a:t>
            </a:r>
            <a:r>
              <a:rPr lang="ja-JP" altLang="en-US" b="1" dirty="0" smtClean="0">
                <a:solidFill>
                  <a:srgbClr val="FF0000"/>
                </a:solidFill>
              </a:rPr>
              <a:t>基底</a:t>
            </a:r>
            <a:r>
              <a:rPr lang="ja-JP" altLang="en-US" dirty="0" smtClean="0">
                <a:solidFill>
                  <a:schemeClr val="tx1"/>
                </a:solidFill>
              </a:rPr>
              <a:t>と</a:t>
            </a:r>
            <a:r>
              <a:rPr lang="ja-JP" altLang="en-US" dirty="0" smtClean="0">
                <a:solidFill>
                  <a:schemeClr val="tx1"/>
                </a:solidFill>
              </a:rPr>
              <a:t>なる．</a:t>
            </a:r>
            <a:endParaRPr lang="ja-JP" altLang="en-US" dirty="0">
              <a:solidFill>
                <a:schemeClr val="tx1"/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8655399" y="2969296"/>
            <a:ext cx="3075048" cy="39051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 smtClean="0">
                <a:solidFill>
                  <a:schemeClr val="tx1"/>
                </a:solidFill>
              </a:rPr>
              <a:t>☜ポイント</a:t>
            </a:r>
            <a:r>
              <a:rPr lang="ja-JP" altLang="en-US" sz="1400" smtClean="0">
                <a:solidFill>
                  <a:schemeClr val="tx1"/>
                </a:solidFill>
              </a:rPr>
              <a:t>　閉ループになっている</a:t>
            </a:r>
            <a:endParaRPr lang="en-US" altLang="ja-JP" sz="1400" dirty="0">
              <a:solidFill>
                <a:schemeClr val="tx1"/>
              </a:solidFill>
            </a:endParaRPr>
          </a:p>
        </p:txBody>
      </p:sp>
      <p:pic>
        <p:nvPicPr>
          <p:cNvPr id="9" name="オーディオ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23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727"/>
    </mc:Choice>
    <mc:Fallback xmlns="">
      <p:transition spd="slow" advTm="129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64326" y="356417"/>
            <a:ext cx="10515600" cy="1325563"/>
          </a:xfrm>
        </p:spPr>
        <p:txBody>
          <a:bodyPr/>
          <a:lstStyle/>
          <a:p>
            <a:pPr algn="ctr"/>
            <a:r>
              <a:rPr lang="ja-JP" altLang="en-US" dirty="0" smtClean="0"/>
              <a:t>階数と退化次数</a:t>
            </a:r>
            <a:endParaRPr kumimoji="1" lang="ja-JP" altLang="en-US" dirty="0"/>
          </a:p>
        </p:txBody>
      </p:sp>
      <p:sp>
        <p:nvSpPr>
          <p:cNvPr id="3" name="正方形/長方形 2"/>
          <p:cNvSpPr/>
          <p:nvPr/>
        </p:nvSpPr>
        <p:spPr>
          <a:xfrm>
            <a:off x="1097279" y="1425081"/>
            <a:ext cx="858665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/>
              <a:t>3</a:t>
            </a:r>
            <a:r>
              <a:rPr lang="ja-JP" altLang="en-US" dirty="0" smtClean="0"/>
              <a:t>次元</a:t>
            </a:r>
            <a:r>
              <a:rPr lang="ja-JP" altLang="en-US" dirty="0"/>
              <a:t>ベクトルの</a:t>
            </a:r>
            <a:r>
              <a:rPr lang="ja-JP" altLang="en-US" dirty="0" smtClean="0"/>
              <a:t>集合を｛</a:t>
            </a:r>
            <a:r>
              <a:rPr lang="en-US" altLang="ja-JP" dirty="0"/>
              <a:t>v</a:t>
            </a:r>
            <a:r>
              <a:rPr lang="en-US" altLang="ja-JP" baseline="-25000" dirty="0"/>
              <a:t>1</a:t>
            </a:r>
            <a:r>
              <a:rPr lang="en-US" altLang="ja-JP" dirty="0"/>
              <a:t>,v</a:t>
            </a:r>
            <a:r>
              <a:rPr lang="en-US" altLang="ja-JP" baseline="-25000" dirty="0"/>
              <a:t>2</a:t>
            </a:r>
            <a:r>
              <a:rPr lang="en-US" altLang="ja-JP" dirty="0"/>
              <a:t>,v</a:t>
            </a:r>
            <a:r>
              <a:rPr lang="en-US" altLang="ja-JP" baseline="-25000" dirty="0"/>
              <a:t>3</a:t>
            </a:r>
            <a:r>
              <a:rPr lang="ja-JP" altLang="en-US" dirty="0" smtClean="0"/>
              <a:t>｝と</a:t>
            </a:r>
            <a:r>
              <a:rPr lang="ja-JP" altLang="en-US" dirty="0" smtClean="0"/>
              <a:t>し，</a:t>
            </a:r>
            <a:r>
              <a:rPr lang="en-US" altLang="ja-JP" dirty="0" smtClean="0"/>
              <a:t>X</a:t>
            </a:r>
            <a:r>
              <a:rPr lang="en-US" altLang="ja-JP" dirty="0"/>
              <a:t>=&lt;v</a:t>
            </a:r>
            <a:r>
              <a:rPr lang="en-US" altLang="ja-JP" baseline="-25000" dirty="0"/>
              <a:t>1</a:t>
            </a:r>
            <a:r>
              <a:rPr lang="en-US" altLang="ja-JP" dirty="0"/>
              <a:t>,v</a:t>
            </a:r>
            <a:r>
              <a:rPr lang="en-US" altLang="ja-JP" baseline="-25000" dirty="0"/>
              <a:t>2</a:t>
            </a:r>
            <a:r>
              <a:rPr lang="en-US" altLang="ja-JP" dirty="0"/>
              <a:t>,v</a:t>
            </a:r>
            <a:r>
              <a:rPr lang="en-US" altLang="ja-JP" baseline="-25000" dirty="0"/>
              <a:t>3</a:t>
            </a:r>
            <a:r>
              <a:rPr lang="en-US" altLang="ja-JP" dirty="0"/>
              <a:t>&gt;</a:t>
            </a:r>
            <a:r>
              <a:rPr lang="ja-JP" altLang="en-US" dirty="0" smtClean="0"/>
              <a:t>と</a:t>
            </a:r>
            <a:r>
              <a:rPr lang="ja-JP" altLang="en-US" dirty="0" smtClean="0"/>
              <a:t>する．</a:t>
            </a:r>
            <a:endParaRPr lang="en-US" altLang="ja-JP" dirty="0" smtClean="0"/>
          </a:p>
          <a:p>
            <a:endParaRPr lang="en-US" altLang="ja-JP" dirty="0" smtClean="0"/>
          </a:p>
          <a:p>
            <a:r>
              <a:rPr lang="ja-JP" altLang="en-US" dirty="0" smtClean="0"/>
              <a:t>ここ</a:t>
            </a:r>
            <a:r>
              <a:rPr lang="ja-JP" altLang="en-US" dirty="0" smtClean="0"/>
              <a:t>で，</a:t>
            </a:r>
            <a:r>
              <a:rPr lang="en-US" altLang="ja-JP" dirty="0" smtClean="0"/>
              <a:t>3x3</a:t>
            </a:r>
            <a:r>
              <a:rPr lang="ja-JP" altLang="en-US" dirty="0" smtClean="0"/>
              <a:t>行列 </a:t>
            </a:r>
            <a:r>
              <a:rPr lang="en-US" altLang="ja-JP" dirty="0" smtClean="0"/>
              <a:t>[v</a:t>
            </a:r>
            <a:r>
              <a:rPr lang="en-US" altLang="ja-JP" baseline="-25000" dirty="0" smtClean="0"/>
              <a:t>1</a:t>
            </a:r>
            <a:r>
              <a:rPr lang="en-US" altLang="ja-JP" dirty="0" smtClean="0"/>
              <a:t>|v</a:t>
            </a:r>
            <a:r>
              <a:rPr lang="en-US" altLang="ja-JP" baseline="-25000" dirty="0" smtClean="0"/>
              <a:t>2</a:t>
            </a:r>
            <a:r>
              <a:rPr lang="en-US" altLang="ja-JP" dirty="0" smtClean="0"/>
              <a:t>|v</a:t>
            </a:r>
            <a:r>
              <a:rPr lang="en-US" altLang="ja-JP" baseline="-25000" dirty="0" smtClean="0"/>
              <a:t>3</a:t>
            </a:r>
            <a:r>
              <a:rPr lang="en-US" altLang="ja-JP" dirty="0" smtClean="0"/>
              <a:t>]</a:t>
            </a:r>
            <a:r>
              <a:rPr lang="ja-JP" altLang="en-US" dirty="0" smtClean="0"/>
              <a:t>の階数の計算とは何をしていたのかを</a:t>
            </a:r>
            <a:r>
              <a:rPr lang="ja-JP" altLang="en-US" dirty="0" smtClean="0"/>
              <a:t>考えてみる．</a:t>
            </a:r>
            <a:endParaRPr lang="en-US" altLang="ja-JP" dirty="0" smtClean="0"/>
          </a:p>
          <a:p>
            <a:endParaRPr lang="en-US" altLang="ja-JP" dirty="0"/>
          </a:p>
          <a:p>
            <a:r>
              <a:rPr lang="ja-JP" altLang="en-US" dirty="0"/>
              <a:t>行列の階段化</a:t>
            </a:r>
            <a:r>
              <a:rPr lang="ja-JP" altLang="en-US" dirty="0" smtClean="0"/>
              <a:t>：</a:t>
            </a:r>
            <a:r>
              <a:rPr lang="en-US" altLang="ja-JP" dirty="0" smtClean="0"/>
              <a:t>	</a:t>
            </a:r>
            <a:r>
              <a:rPr lang="ja-JP" altLang="en-US" dirty="0" smtClean="0"/>
              <a:t>例えば，</a:t>
            </a:r>
            <a:r>
              <a:rPr lang="en-US" altLang="ja-JP" dirty="0" smtClean="0"/>
              <a:t>v</a:t>
            </a:r>
            <a:r>
              <a:rPr lang="en-US" altLang="ja-JP" baseline="-25000" dirty="0" smtClean="0"/>
              <a:t>3</a:t>
            </a:r>
            <a:r>
              <a:rPr lang="ja-JP" altLang="en-US" dirty="0" smtClean="0"/>
              <a:t>は</a:t>
            </a:r>
            <a:r>
              <a:rPr lang="en-US" altLang="ja-JP" dirty="0" smtClean="0"/>
              <a:t>v</a:t>
            </a:r>
            <a:r>
              <a:rPr lang="en-US" altLang="ja-JP" baseline="-25000" dirty="0" smtClean="0"/>
              <a:t>1</a:t>
            </a:r>
            <a:r>
              <a:rPr lang="ja-JP" altLang="en-US" dirty="0" smtClean="0"/>
              <a:t>と</a:t>
            </a:r>
            <a:r>
              <a:rPr lang="en-US" altLang="ja-JP" dirty="0" smtClean="0"/>
              <a:t>v</a:t>
            </a:r>
            <a:r>
              <a:rPr lang="en-US" altLang="ja-JP" baseline="-25000" dirty="0" smtClean="0"/>
              <a:t>2</a:t>
            </a:r>
            <a:r>
              <a:rPr lang="ja-JP" altLang="en-US" dirty="0" smtClean="0"/>
              <a:t>の線形結合で消せるかを</a:t>
            </a:r>
            <a:r>
              <a:rPr lang="ja-JP" altLang="en-US" dirty="0" smtClean="0"/>
              <a:t>調べる．</a:t>
            </a:r>
            <a:endParaRPr lang="en-US" altLang="ja-JP" dirty="0" smtClean="0"/>
          </a:p>
          <a:p>
            <a:endParaRPr lang="en-US" altLang="ja-JP" dirty="0"/>
          </a:p>
          <a:p>
            <a:r>
              <a:rPr lang="en-US" altLang="ja-JP" dirty="0" smtClean="0"/>
              <a:t>		</a:t>
            </a:r>
            <a:r>
              <a:rPr lang="ja-JP" altLang="en-US" dirty="0" smtClean="0"/>
              <a:t>消せる列ベクトルは消してこれを反復</a:t>
            </a:r>
            <a:r>
              <a:rPr lang="ja-JP" altLang="en-US" dirty="0" smtClean="0"/>
              <a:t>する．</a:t>
            </a:r>
            <a:endParaRPr lang="en-US" altLang="ja-JP" dirty="0" smtClean="0"/>
          </a:p>
        </p:txBody>
      </p:sp>
      <p:sp>
        <p:nvSpPr>
          <p:cNvPr id="4" name="正方形/長方形 3"/>
          <p:cNvSpPr/>
          <p:nvPr/>
        </p:nvSpPr>
        <p:spPr>
          <a:xfrm>
            <a:off x="1204015" y="3654663"/>
            <a:ext cx="8148992" cy="47791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dirty="0" smtClean="0">
                <a:solidFill>
                  <a:schemeClr val="tx1"/>
                </a:solidFill>
              </a:rPr>
              <a:t>列ベクトルからループを消して必要最小限のベクトルを残す操作をして</a:t>
            </a:r>
            <a:r>
              <a:rPr lang="ja-JP" altLang="en-US" dirty="0" smtClean="0">
                <a:solidFill>
                  <a:schemeClr val="tx1"/>
                </a:solidFill>
              </a:rPr>
              <a:t>いる．</a:t>
            </a:r>
            <a:endParaRPr lang="en-US" altLang="ja-JP" dirty="0" smtClean="0">
              <a:solidFill>
                <a:schemeClr val="tx1"/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1204014" y="4298644"/>
            <a:ext cx="7696146" cy="47791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dirty="0" smtClean="0">
                <a:solidFill>
                  <a:schemeClr val="tx1"/>
                </a:solidFill>
              </a:rPr>
              <a:t>消されたベクトルの数＝ループの数＝</a:t>
            </a:r>
            <a:r>
              <a:rPr lang="ja-JP" altLang="en-US" b="1" dirty="0" smtClean="0">
                <a:solidFill>
                  <a:srgbClr val="FF0000"/>
                </a:solidFill>
              </a:rPr>
              <a:t>退化次数</a:t>
            </a:r>
            <a:r>
              <a:rPr lang="ja-JP" altLang="en-US" dirty="0" smtClean="0">
                <a:solidFill>
                  <a:schemeClr val="tx1"/>
                </a:solidFill>
              </a:rPr>
              <a:t>＝</a:t>
            </a:r>
            <a:r>
              <a:rPr lang="ja-JP" altLang="en-US" dirty="0">
                <a:solidFill>
                  <a:schemeClr val="tx1"/>
                </a:solidFill>
              </a:rPr>
              <a:t> </a:t>
            </a:r>
            <a:r>
              <a:rPr lang="en-US" altLang="ja-JP" dirty="0" smtClean="0">
                <a:solidFill>
                  <a:schemeClr val="tx1"/>
                </a:solidFill>
              </a:rPr>
              <a:t>null[v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1</a:t>
            </a:r>
            <a:r>
              <a:rPr lang="en-US" altLang="ja-JP" dirty="0" smtClean="0">
                <a:solidFill>
                  <a:schemeClr val="tx1"/>
                </a:solidFill>
              </a:rPr>
              <a:t>|v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2</a:t>
            </a:r>
            <a:r>
              <a:rPr lang="en-US" altLang="ja-JP" dirty="0" smtClean="0">
                <a:solidFill>
                  <a:schemeClr val="tx1"/>
                </a:solidFill>
              </a:rPr>
              <a:t>|v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3</a:t>
            </a:r>
            <a:r>
              <a:rPr lang="en-US" altLang="ja-JP" dirty="0">
                <a:solidFill>
                  <a:schemeClr val="tx1"/>
                </a:solidFill>
              </a:rPr>
              <a:t>]</a:t>
            </a:r>
            <a:endParaRPr lang="en-US" altLang="ja-JP" dirty="0" smtClean="0">
              <a:solidFill>
                <a:schemeClr val="tx1"/>
              </a:solidFill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1204014" y="4963705"/>
            <a:ext cx="8148992" cy="47791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dirty="0" smtClean="0">
                <a:solidFill>
                  <a:schemeClr val="tx1"/>
                </a:solidFill>
              </a:rPr>
              <a:t>残ったベクトルの数＝基底の数＝</a:t>
            </a:r>
            <a:r>
              <a:rPr lang="ja-JP" altLang="en-US" b="1" dirty="0" smtClean="0">
                <a:solidFill>
                  <a:srgbClr val="FF0000"/>
                </a:solidFill>
              </a:rPr>
              <a:t>階数</a:t>
            </a:r>
            <a:r>
              <a:rPr lang="ja-JP" altLang="en-US" dirty="0" smtClean="0">
                <a:solidFill>
                  <a:schemeClr val="tx1"/>
                </a:solidFill>
              </a:rPr>
              <a:t>＝ </a:t>
            </a:r>
            <a:r>
              <a:rPr lang="en-US" altLang="ja-JP" dirty="0" smtClean="0">
                <a:solidFill>
                  <a:schemeClr val="tx1"/>
                </a:solidFill>
              </a:rPr>
              <a:t>rank[v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1</a:t>
            </a:r>
            <a:r>
              <a:rPr lang="en-US" altLang="ja-JP" dirty="0" smtClean="0">
                <a:solidFill>
                  <a:schemeClr val="tx1"/>
                </a:solidFill>
              </a:rPr>
              <a:t>|v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2</a:t>
            </a:r>
            <a:r>
              <a:rPr lang="en-US" altLang="ja-JP" dirty="0" smtClean="0">
                <a:solidFill>
                  <a:schemeClr val="tx1"/>
                </a:solidFill>
              </a:rPr>
              <a:t>|v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3</a:t>
            </a:r>
            <a:r>
              <a:rPr lang="en-US" altLang="ja-JP" dirty="0" smtClean="0">
                <a:solidFill>
                  <a:schemeClr val="tx1"/>
                </a:solidFill>
              </a:rPr>
              <a:t>]</a:t>
            </a:r>
            <a:r>
              <a:rPr lang="ja-JP" altLang="en-US" dirty="0">
                <a:solidFill>
                  <a:schemeClr val="tx1"/>
                </a:solidFill>
              </a:rPr>
              <a:t> </a:t>
            </a:r>
            <a:r>
              <a:rPr lang="ja-JP" altLang="en-US" dirty="0" smtClean="0">
                <a:solidFill>
                  <a:schemeClr val="tx1"/>
                </a:solidFill>
              </a:rPr>
              <a:t>＝</a:t>
            </a:r>
            <a:r>
              <a:rPr lang="en-US" altLang="ja-JP" dirty="0" smtClean="0">
                <a:solidFill>
                  <a:schemeClr val="tx1"/>
                </a:solidFill>
              </a:rPr>
              <a:t>dim</a:t>
            </a:r>
            <a:r>
              <a:rPr lang="en-US" altLang="ja-JP" dirty="0">
                <a:solidFill>
                  <a:schemeClr val="tx1"/>
                </a:solidFill>
              </a:rPr>
              <a:t>&lt;v</a:t>
            </a:r>
            <a:r>
              <a:rPr lang="en-US" altLang="ja-JP" baseline="-25000" dirty="0">
                <a:solidFill>
                  <a:schemeClr val="tx1"/>
                </a:solidFill>
              </a:rPr>
              <a:t>1</a:t>
            </a:r>
            <a:r>
              <a:rPr lang="en-US" altLang="ja-JP" dirty="0">
                <a:solidFill>
                  <a:schemeClr val="tx1"/>
                </a:solidFill>
              </a:rPr>
              <a:t>,v</a:t>
            </a:r>
            <a:r>
              <a:rPr lang="en-US" altLang="ja-JP" baseline="-25000" dirty="0">
                <a:solidFill>
                  <a:schemeClr val="tx1"/>
                </a:solidFill>
              </a:rPr>
              <a:t>2</a:t>
            </a:r>
            <a:r>
              <a:rPr lang="en-US" altLang="ja-JP" dirty="0">
                <a:solidFill>
                  <a:schemeClr val="tx1"/>
                </a:solidFill>
              </a:rPr>
              <a:t>,v</a:t>
            </a:r>
            <a:r>
              <a:rPr lang="en-US" altLang="ja-JP" baseline="-25000" dirty="0">
                <a:solidFill>
                  <a:schemeClr val="tx1"/>
                </a:solidFill>
              </a:rPr>
              <a:t>3</a:t>
            </a:r>
            <a:r>
              <a:rPr lang="en-US" altLang="ja-JP" dirty="0" smtClean="0">
                <a:solidFill>
                  <a:schemeClr val="tx1"/>
                </a:solidFill>
              </a:rPr>
              <a:t>&gt;</a:t>
            </a:r>
            <a:r>
              <a:rPr lang="ja-JP" altLang="en-US" dirty="0" smtClean="0">
                <a:solidFill>
                  <a:schemeClr val="tx1"/>
                </a:solidFill>
              </a:rPr>
              <a:t>≦</a:t>
            </a:r>
            <a:r>
              <a:rPr lang="en-US" altLang="ja-JP" dirty="0" smtClean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1204013" y="5628766"/>
            <a:ext cx="8479917" cy="47791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b="1" dirty="0" smtClean="0">
                <a:solidFill>
                  <a:srgbClr val="FF0000"/>
                </a:solidFill>
              </a:rPr>
              <a:t>次元公式</a:t>
            </a:r>
            <a:r>
              <a:rPr lang="ja-JP" altLang="en-US" dirty="0" smtClean="0">
                <a:solidFill>
                  <a:schemeClr val="tx1"/>
                </a:solidFill>
              </a:rPr>
              <a:t>：消された</a:t>
            </a:r>
            <a:r>
              <a:rPr lang="ja-JP" altLang="en-US" dirty="0">
                <a:solidFill>
                  <a:schemeClr val="tx1"/>
                </a:solidFill>
              </a:rPr>
              <a:t>ベクトルの</a:t>
            </a:r>
            <a:r>
              <a:rPr lang="ja-JP" altLang="en-US" dirty="0" smtClean="0">
                <a:solidFill>
                  <a:schemeClr val="tx1"/>
                </a:solidFill>
              </a:rPr>
              <a:t>数＋</a:t>
            </a:r>
            <a:r>
              <a:rPr lang="ja-JP" altLang="en-US" dirty="0">
                <a:solidFill>
                  <a:schemeClr val="tx1"/>
                </a:solidFill>
              </a:rPr>
              <a:t>残ったベクトルの</a:t>
            </a:r>
            <a:r>
              <a:rPr lang="ja-JP" altLang="en-US" dirty="0" smtClean="0">
                <a:solidFill>
                  <a:schemeClr val="tx1"/>
                </a:solidFill>
              </a:rPr>
              <a:t>数＝</a:t>
            </a:r>
            <a:r>
              <a:rPr lang="ja-JP" altLang="en-US" b="1" dirty="0">
                <a:solidFill>
                  <a:srgbClr val="FF0000"/>
                </a:solidFill>
              </a:rPr>
              <a:t>退化</a:t>
            </a:r>
            <a:r>
              <a:rPr lang="ja-JP" altLang="en-US" b="1" dirty="0" smtClean="0">
                <a:solidFill>
                  <a:srgbClr val="FF0000"/>
                </a:solidFill>
              </a:rPr>
              <a:t>次数＋階数＝ｎ</a:t>
            </a:r>
            <a:endParaRPr lang="en-US" altLang="ja-JP" b="1" dirty="0" smtClean="0">
              <a:solidFill>
                <a:srgbClr val="FF0000"/>
              </a:solidFill>
            </a:endParaRPr>
          </a:p>
        </p:txBody>
      </p:sp>
      <p:pic>
        <p:nvPicPr>
          <p:cNvPr id="14" name="オーディオ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035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300"/>
    </mc:Choice>
    <mc:Fallback xmlns="">
      <p:transition spd="slow" advTm="99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64326" y="356417"/>
            <a:ext cx="10515600" cy="1325563"/>
          </a:xfrm>
        </p:spPr>
        <p:txBody>
          <a:bodyPr/>
          <a:lstStyle/>
          <a:p>
            <a:pPr algn="ctr"/>
            <a:r>
              <a:rPr lang="ja-JP" altLang="en-US" dirty="0" smtClean="0"/>
              <a:t>線形独立性と斉次方程式</a:t>
            </a:r>
            <a:endParaRPr kumimoji="1" lang="ja-JP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正方形/長方形 2"/>
              <p:cNvSpPr/>
              <p:nvPr/>
            </p:nvSpPr>
            <p:spPr>
              <a:xfrm>
                <a:off x="1149435" y="1418724"/>
                <a:ext cx="11207932" cy="39214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ja-JP" dirty="0" smtClean="0"/>
                  <a:t>n</a:t>
                </a:r>
                <a:r>
                  <a:rPr lang="ja-JP" altLang="en-US" dirty="0" smtClean="0"/>
                  <a:t>次元ベクトルの集合を｛</a:t>
                </a:r>
                <a:r>
                  <a:rPr lang="en-US" altLang="ja-JP" dirty="0" smtClean="0"/>
                  <a:t>v</a:t>
                </a:r>
                <a:r>
                  <a:rPr lang="en-US" altLang="ja-JP" baseline="-25000" dirty="0" smtClean="0"/>
                  <a:t>1</a:t>
                </a:r>
                <a:r>
                  <a:rPr lang="en-US" altLang="ja-JP" dirty="0" smtClean="0"/>
                  <a:t>,v</a:t>
                </a:r>
                <a:r>
                  <a:rPr lang="en-US" altLang="ja-JP" baseline="-25000" dirty="0" smtClean="0"/>
                  <a:t>2</a:t>
                </a:r>
                <a:r>
                  <a:rPr lang="en-US" altLang="ja-JP" dirty="0" smtClean="0"/>
                  <a:t>,…,</a:t>
                </a:r>
                <a:r>
                  <a:rPr lang="en-US" altLang="ja-JP" dirty="0" err="1" smtClean="0"/>
                  <a:t>v</a:t>
                </a:r>
                <a:r>
                  <a:rPr lang="en-US" altLang="ja-JP" baseline="-25000" dirty="0" err="1" smtClean="0"/>
                  <a:t>n</a:t>
                </a:r>
                <a:r>
                  <a:rPr lang="ja-JP" altLang="en-US" dirty="0" smtClean="0"/>
                  <a:t>｝と</a:t>
                </a:r>
                <a:r>
                  <a:rPr lang="ja-JP" altLang="en-US" dirty="0" smtClean="0"/>
                  <a:t>する．</a:t>
                </a:r>
                <a:endParaRPr lang="en-US" altLang="ja-JP" dirty="0" smtClean="0"/>
              </a:p>
              <a:p>
                <a:endParaRPr lang="en-US" altLang="ja-JP" dirty="0" smtClean="0"/>
              </a:p>
              <a:p>
                <a:r>
                  <a:rPr lang="ja-JP" altLang="en-US" dirty="0" smtClean="0"/>
                  <a:t>これらが線形独立であるとは「線形結合が</a:t>
                </a:r>
                <a:r>
                  <a:rPr lang="en-US" altLang="ja-JP" dirty="0" smtClean="0"/>
                  <a:t>0</a:t>
                </a:r>
                <a:r>
                  <a:rPr lang="ja-JP" altLang="en-US" dirty="0" smtClean="0"/>
                  <a:t>となるループがない」ことを意味する</a:t>
                </a:r>
                <a:r>
                  <a:rPr lang="ja-JP" altLang="en-US" dirty="0" smtClean="0"/>
                  <a:t>から，</a:t>
                </a:r>
                <a:r>
                  <a:rPr lang="ja-JP" altLang="en-US" dirty="0" smtClean="0"/>
                  <a:t>　</a:t>
                </a:r>
                <a:endParaRPr lang="en-US" altLang="ja-JP" dirty="0" smtClean="0"/>
              </a:p>
              <a:p>
                <a:r>
                  <a:rPr lang="ja-JP" altLang="en-US" dirty="0" smtClean="0"/>
                  <a:t>　　　　　　　</a:t>
                </a:r>
                <a:endParaRPr lang="en-US" altLang="ja-JP" dirty="0"/>
              </a:p>
              <a:p>
                <a:r>
                  <a:rPr lang="en-US" altLang="ja-JP" dirty="0" smtClean="0"/>
                  <a:t>0 = a</a:t>
                </a:r>
                <a:r>
                  <a:rPr lang="en-US" altLang="ja-JP" baseline="-25000" dirty="0" smtClean="0"/>
                  <a:t>1</a:t>
                </a:r>
                <a:r>
                  <a:rPr lang="en-US" altLang="ja-JP" dirty="0" smtClean="0"/>
                  <a:t>v</a:t>
                </a:r>
                <a:r>
                  <a:rPr lang="en-US" altLang="ja-JP" baseline="-25000" dirty="0" smtClean="0"/>
                  <a:t>1</a:t>
                </a:r>
                <a:r>
                  <a:rPr lang="en-US" altLang="ja-JP" dirty="0" smtClean="0"/>
                  <a:t>+a</a:t>
                </a:r>
                <a:r>
                  <a:rPr lang="en-US" altLang="ja-JP" baseline="-25000" dirty="0" smtClean="0"/>
                  <a:t>2</a:t>
                </a:r>
                <a:r>
                  <a:rPr lang="en-US" altLang="ja-JP" dirty="0" smtClean="0"/>
                  <a:t>v</a:t>
                </a:r>
                <a:r>
                  <a:rPr lang="en-US" altLang="ja-JP" baseline="-25000" dirty="0" smtClean="0"/>
                  <a:t>2</a:t>
                </a:r>
                <a:r>
                  <a:rPr lang="en-US" altLang="ja-JP" dirty="0" smtClean="0"/>
                  <a:t>+a</a:t>
                </a:r>
                <a:r>
                  <a:rPr lang="en-US" altLang="ja-JP" baseline="-25000" dirty="0" smtClean="0"/>
                  <a:t>3</a:t>
                </a:r>
                <a:r>
                  <a:rPr lang="en-US" altLang="ja-JP" dirty="0" smtClean="0"/>
                  <a:t>v</a:t>
                </a:r>
                <a:r>
                  <a:rPr lang="en-US" altLang="ja-JP" baseline="-25000" dirty="0" smtClean="0"/>
                  <a:t>3</a:t>
                </a:r>
                <a:r>
                  <a:rPr lang="en-US" altLang="ja-JP" dirty="0" smtClean="0"/>
                  <a:t>+…+</a:t>
                </a:r>
                <a:r>
                  <a:rPr lang="en-US" altLang="ja-JP" dirty="0" err="1" smtClean="0"/>
                  <a:t>a</a:t>
                </a:r>
                <a:r>
                  <a:rPr lang="en-US" altLang="ja-JP" baseline="-25000" dirty="0" err="1" smtClean="0"/>
                  <a:t>n</a:t>
                </a:r>
                <a:r>
                  <a:rPr lang="en-US" altLang="ja-JP" dirty="0" err="1" smtClean="0"/>
                  <a:t>v</a:t>
                </a:r>
                <a:r>
                  <a:rPr lang="en-US" altLang="ja-JP" baseline="-25000" dirty="0" err="1" smtClean="0"/>
                  <a:t>n</a:t>
                </a:r>
                <a:r>
                  <a:rPr lang="en-US" altLang="ja-JP" baseline="-25000" dirty="0" smtClean="0"/>
                  <a:t> </a:t>
                </a:r>
                <a:r>
                  <a:rPr lang="ja-JP" altLang="en-US" dirty="0" smtClean="0"/>
                  <a:t>ならば </a:t>
                </a:r>
                <a:r>
                  <a:rPr lang="en-US" altLang="ja-JP" dirty="0" smtClean="0"/>
                  <a:t>a</a:t>
                </a:r>
                <a:r>
                  <a:rPr lang="en-US" altLang="ja-JP" baseline="-25000" dirty="0" smtClean="0"/>
                  <a:t>1</a:t>
                </a:r>
                <a:r>
                  <a:rPr lang="en-US" altLang="ja-JP" dirty="0" smtClean="0"/>
                  <a:t>=a</a:t>
                </a:r>
                <a:r>
                  <a:rPr lang="en-US" altLang="ja-JP" baseline="-25000" dirty="0" smtClean="0"/>
                  <a:t>2</a:t>
                </a:r>
                <a:r>
                  <a:rPr lang="en-US" altLang="ja-JP" dirty="0" smtClean="0"/>
                  <a:t>=…=a</a:t>
                </a:r>
                <a:r>
                  <a:rPr lang="en-US" altLang="ja-JP" baseline="-25000" dirty="0" smtClean="0"/>
                  <a:t>n</a:t>
                </a:r>
                <a:r>
                  <a:rPr lang="en-US" altLang="ja-JP" dirty="0" smtClean="0"/>
                  <a:t>=</a:t>
                </a:r>
                <a:r>
                  <a:rPr lang="en-US" altLang="ja-JP" dirty="0"/>
                  <a:t>0</a:t>
                </a:r>
              </a:p>
              <a:p>
                <a:endParaRPr lang="en-US" altLang="ja-JP" dirty="0" smtClean="0"/>
              </a:p>
              <a:p>
                <a:r>
                  <a:rPr lang="ja-JP" altLang="en-US" dirty="0" smtClean="0"/>
                  <a:t>上の式を行列で表現すると</a:t>
                </a:r>
                <a:endParaRPr lang="en-US" altLang="ja-JP" dirty="0" smtClean="0"/>
              </a:p>
              <a:p>
                <a:endParaRPr lang="en-US" altLang="ja-JP" dirty="0"/>
              </a:p>
              <a:p>
                <a:r>
                  <a:rPr lang="en-US" altLang="ja-JP" dirty="0" smtClean="0"/>
                  <a:t>[v</a:t>
                </a:r>
                <a:r>
                  <a:rPr lang="en-US" altLang="ja-JP" baseline="-25000" dirty="0" smtClean="0"/>
                  <a:t>1</a:t>
                </a:r>
                <a:r>
                  <a:rPr lang="en-US" altLang="ja-JP" dirty="0" smtClean="0"/>
                  <a:t>|v</a:t>
                </a:r>
                <a:r>
                  <a:rPr lang="en-US" altLang="ja-JP" baseline="-25000" dirty="0" smtClean="0"/>
                  <a:t>2</a:t>
                </a:r>
                <a:r>
                  <a:rPr lang="en-US" altLang="ja-JP" dirty="0" smtClean="0"/>
                  <a:t>|…|</a:t>
                </a:r>
                <a:r>
                  <a:rPr lang="en-US" altLang="ja-JP" dirty="0" err="1" smtClean="0"/>
                  <a:t>v</a:t>
                </a:r>
                <a:r>
                  <a:rPr lang="en-US" altLang="ja-JP" baseline="-25000" dirty="0" err="1" smtClean="0"/>
                  <a:t>n</a:t>
                </a:r>
                <a:r>
                  <a:rPr lang="en-US" altLang="ja-JP" dirty="0" smtClean="0"/>
                  <a:t>]</a:t>
                </a:r>
                <a:r>
                  <a:rPr lang="en-US" altLang="ja-JP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sz="12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ja-JP" alt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2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ja-JP" altLang="en-US" sz="120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ja-JP" altLang="en-US" sz="1200" i="1">
                                  <a:latin typeface="Cambria Math" panose="02040503050406030204" pitchFamily="18" charset="0"/>
                                </a:rPr>
                                <m:t>・</m:t>
                              </m:r>
                            </m:e>
                          </m:mr>
                          <m:mr>
                            <m:e>
                              <m:r>
                                <a:rPr lang="ja-JP" altLang="en-US" sz="1200" i="1">
                                  <a:latin typeface="Cambria Math" panose="02040503050406030204" pitchFamily="18" charset="0"/>
                                </a:rPr>
                                <m:t>・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ja-JP" alt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2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ja-JP" sz="120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ja-JP" dirty="0" smtClean="0"/>
                  <a:t>=</a:t>
                </a:r>
                <a:r>
                  <a:rPr lang="en-US" altLang="ja-JP" dirty="0"/>
                  <a:t> </a:t>
                </a:r>
                <a:r>
                  <a:rPr lang="en-US" altLang="ja-JP" dirty="0" smtClean="0"/>
                  <a:t>Ax</a:t>
                </a:r>
                <a:r>
                  <a:rPr lang="en-US" altLang="ja-JP" dirty="0"/>
                  <a:t> </a:t>
                </a:r>
                <a:r>
                  <a:rPr lang="en-US" altLang="ja-JP" dirty="0" smtClean="0"/>
                  <a:t>=0</a:t>
                </a:r>
                <a:r>
                  <a:rPr lang="ja-JP" altLang="en-US" dirty="0" smtClean="0"/>
                  <a:t>ならば</a:t>
                </a:r>
                <a:r>
                  <a:rPr lang="en-US" altLang="ja-JP" dirty="0"/>
                  <a:t>x =</a:t>
                </a:r>
                <a:r>
                  <a:rPr lang="en-US" altLang="ja-JP" dirty="0" smtClean="0"/>
                  <a:t>0</a:t>
                </a:r>
              </a:p>
              <a:p>
                <a:endParaRPr lang="en-US" altLang="ja-JP" baseline="30000" dirty="0"/>
              </a:p>
              <a:p>
                <a:endParaRPr lang="en-US" altLang="ja-JP" baseline="30000" dirty="0"/>
              </a:p>
              <a:p>
                <a:r>
                  <a:rPr lang="ja-JP" altLang="en-US" dirty="0" smtClean="0"/>
                  <a:t>よって</a:t>
                </a:r>
                <a:r>
                  <a:rPr lang="ja-JP" altLang="en-US" dirty="0"/>
                  <a:t>，</a:t>
                </a:r>
                <a:endParaRPr lang="en-US" altLang="ja-JP" dirty="0" smtClean="0"/>
              </a:p>
              <a:p>
                <a:endParaRPr lang="en-US" altLang="ja-JP" dirty="0"/>
              </a:p>
            </p:txBody>
          </p:sp>
        </mc:Choice>
        <mc:Fallback>
          <p:sp>
            <p:nvSpPr>
              <p:cNvPr id="3" name="正方形/長方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435" y="1418724"/>
                <a:ext cx="11207932" cy="3921458"/>
              </a:xfrm>
              <a:prstGeom prst="rect">
                <a:avLst/>
              </a:prstGeom>
              <a:blipFill>
                <a:blip r:embed="rId5"/>
                <a:stretch>
                  <a:fillRect l="-490" t="-9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正方形/長方形 3"/>
          <p:cNvSpPr/>
          <p:nvPr/>
        </p:nvSpPr>
        <p:spPr>
          <a:xfrm>
            <a:off x="1149435" y="5340182"/>
            <a:ext cx="7654931" cy="548413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dirty="0">
                <a:solidFill>
                  <a:schemeClr val="tx1"/>
                </a:solidFill>
              </a:rPr>
              <a:t>A</a:t>
            </a:r>
            <a:r>
              <a:rPr lang="ja-JP" altLang="en-US" dirty="0">
                <a:solidFill>
                  <a:schemeClr val="tx1"/>
                </a:solidFill>
              </a:rPr>
              <a:t>が</a:t>
            </a:r>
            <a:r>
              <a:rPr lang="ja-JP" altLang="en-US" b="1" dirty="0">
                <a:solidFill>
                  <a:srgbClr val="FF0000"/>
                </a:solidFill>
              </a:rPr>
              <a:t>フルランク</a:t>
            </a:r>
            <a:r>
              <a:rPr lang="en-US" altLang="ja-JP" dirty="0">
                <a:solidFill>
                  <a:schemeClr val="tx1"/>
                </a:solidFill>
              </a:rPr>
              <a:t>(</a:t>
            </a:r>
            <a:r>
              <a:rPr lang="en-US" altLang="ja-JP" dirty="0" err="1">
                <a:solidFill>
                  <a:schemeClr val="tx1"/>
                </a:solidFill>
              </a:rPr>
              <a:t>rankA</a:t>
            </a:r>
            <a:r>
              <a:rPr lang="en-US" altLang="ja-JP" dirty="0">
                <a:solidFill>
                  <a:schemeClr val="tx1"/>
                </a:solidFill>
              </a:rPr>
              <a:t>=n)</a:t>
            </a:r>
            <a:r>
              <a:rPr lang="ja-JP" altLang="en-US" dirty="0">
                <a:solidFill>
                  <a:schemeClr val="tx1"/>
                </a:solidFill>
              </a:rPr>
              <a:t>なら斉次</a:t>
            </a:r>
            <a:r>
              <a:rPr lang="ja-JP" altLang="en-US" dirty="0" smtClean="0">
                <a:solidFill>
                  <a:schemeClr val="tx1"/>
                </a:solidFill>
              </a:rPr>
              <a:t>方程式</a:t>
            </a:r>
            <a:r>
              <a:rPr lang="en-US" altLang="ja-JP" dirty="0" smtClean="0">
                <a:solidFill>
                  <a:schemeClr val="tx1"/>
                </a:solidFill>
              </a:rPr>
              <a:t> </a:t>
            </a:r>
            <a:r>
              <a:rPr lang="en-US" altLang="ja-JP" b="1" dirty="0" smtClean="0">
                <a:solidFill>
                  <a:srgbClr val="FF0000"/>
                </a:solidFill>
              </a:rPr>
              <a:t>Ax=0</a:t>
            </a:r>
            <a:r>
              <a:rPr lang="ja-JP" altLang="en-US" b="1" dirty="0" smtClean="0">
                <a:solidFill>
                  <a:srgbClr val="FF0000"/>
                </a:solidFill>
              </a:rPr>
              <a:t>は自明解</a:t>
            </a:r>
            <a:r>
              <a:rPr lang="en-US" altLang="ja-JP" b="1" dirty="0" smtClean="0">
                <a:solidFill>
                  <a:srgbClr val="FF0000"/>
                </a:solidFill>
              </a:rPr>
              <a:t>{0}</a:t>
            </a:r>
            <a:r>
              <a:rPr lang="ja-JP" altLang="en-US" b="1" dirty="0" smtClean="0">
                <a:solidFill>
                  <a:srgbClr val="FF0000"/>
                </a:solidFill>
              </a:rPr>
              <a:t>のみ</a:t>
            </a:r>
            <a:r>
              <a:rPr lang="ja-JP" altLang="en-US" dirty="0" smtClean="0">
                <a:solidFill>
                  <a:schemeClr val="tx1"/>
                </a:solidFill>
              </a:rPr>
              <a:t>を</a:t>
            </a:r>
            <a:r>
              <a:rPr lang="ja-JP" altLang="en-US" dirty="0" smtClean="0">
                <a:solidFill>
                  <a:schemeClr val="tx1"/>
                </a:solidFill>
              </a:rPr>
              <a:t>持つ．</a:t>
            </a:r>
            <a:endParaRPr lang="en-US" altLang="ja-JP" dirty="0">
              <a:solidFill>
                <a:schemeClr val="tx1"/>
              </a:solidFill>
            </a:endParaRPr>
          </a:p>
        </p:txBody>
      </p:sp>
      <p:pic>
        <p:nvPicPr>
          <p:cNvPr id="5" name="オーディオ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80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93"/>
    </mc:Choice>
    <mc:Fallback xmlns="">
      <p:transition spd="slow" advTm="57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64325" y="382543"/>
            <a:ext cx="10515600" cy="1325563"/>
          </a:xfrm>
        </p:spPr>
        <p:txBody>
          <a:bodyPr/>
          <a:lstStyle/>
          <a:p>
            <a:pPr algn="ctr"/>
            <a:r>
              <a:rPr lang="ja-JP" altLang="en-US" dirty="0" smtClean="0"/>
              <a:t>まとめ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992681" y="1434643"/>
            <a:ext cx="47288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 smtClean="0"/>
              <a:t>以下はすべては同値で</a:t>
            </a:r>
            <a:r>
              <a:rPr lang="ja-JP" altLang="en-US" dirty="0" smtClean="0"/>
              <a:t>ある．</a:t>
            </a:r>
            <a:endParaRPr lang="en-US" altLang="ja-JP" dirty="0"/>
          </a:p>
        </p:txBody>
      </p:sp>
      <p:sp>
        <p:nvSpPr>
          <p:cNvPr id="7" name="正方形/長方形 6"/>
          <p:cNvSpPr/>
          <p:nvPr/>
        </p:nvSpPr>
        <p:spPr>
          <a:xfrm>
            <a:off x="2068286" y="4398794"/>
            <a:ext cx="3061063" cy="39051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400" dirty="0" smtClean="0">
                <a:solidFill>
                  <a:schemeClr val="tx1"/>
                </a:solidFill>
              </a:rPr>
              <a:t>☜ポイント　列ベクトル空間という</a:t>
            </a:r>
            <a:endParaRPr lang="en-US" altLang="ja-JP" sz="1400" dirty="0" smtClean="0">
              <a:solidFill>
                <a:schemeClr val="tx1"/>
              </a:solidFill>
            </a:endParaRPr>
          </a:p>
        </p:txBody>
      </p:sp>
      <p:grpSp>
        <p:nvGrpSpPr>
          <p:cNvPr id="15" name="グループ化 14"/>
          <p:cNvGrpSpPr/>
          <p:nvPr/>
        </p:nvGrpSpPr>
        <p:grpSpPr>
          <a:xfrm>
            <a:off x="992680" y="3088830"/>
            <a:ext cx="10387245" cy="418012"/>
            <a:chOff x="992680" y="3088830"/>
            <a:chExt cx="10387245" cy="418012"/>
          </a:xfrm>
        </p:grpSpPr>
        <p:sp>
          <p:nvSpPr>
            <p:cNvPr id="3" name="正方形/長方形 2"/>
            <p:cNvSpPr/>
            <p:nvPr/>
          </p:nvSpPr>
          <p:spPr>
            <a:xfrm>
              <a:off x="992680" y="3117114"/>
              <a:ext cx="1038724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dirty="0" smtClean="0"/>
                <a:t>行列</a:t>
              </a:r>
              <a:r>
                <a:rPr lang="en-US" altLang="ja-JP" dirty="0" smtClean="0"/>
                <a:t>A</a:t>
              </a:r>
              <a:r>
                <a:rPr lang="ja-JP" altLang="en-US" dirty="0" smtClean="0"/>
                <a:t>はフルランク</a:t>
              </a:r>
              <a:r>
                <a:rPr lang="en-US" altLang="ja-JP" dirty="0"/>
                <a:t>	</a:t>
              </a:r>
              <a:r>
                <a:rPr lang="en-US" altLang="ja-JP" dirty="0" smtClean="0"/>
                <a:t>			</a:t>
              </a:r>
              <a:r>
                <a:rPr lang="en-US" altLang="ja-JP" dirty="0" err="1" smtClean="0"/>
                <a:t>rankA</a:t>
              </a:r>
              <a:r>
                <a:rPr lang="en-US" altLang="ja-JP" dirty="0" smtClean="0"/>
                <a:t>=n		</a:t>
              </a:r>
              <a:r>
                <a:rPr lang="en-US" altLang="ja-JP" dirty="0" err="1" smtClean="0"/>
                <a:t>nullA</a:t>
              </a:r>
              <a:r>
                <a:rPr lang="en-US" altLang="ja-JP" dirty="0" smtClean="0"/>
                <a:t>=0	</a:t>
              </a:r>
              <a:endParaRPr lang="en-US" altLang="ja-JP" dirty="0"/>
            </a:p>
          </p:txBody>
        </p:sp>
        <p:sp>
          <p:nvSpPr>
            <p:cNvPr id="10" name="左右矢印 9"/>
            <p:cNvSpPr/>
            <p:nvPr/>
          </p:nvSpPr>
          <p:spPr>
            <a:xfrm>
              <a:off x="5129349" y="3088830"/>
              <a:ext cx="1175657" cy="418012"/>
            </a:xfrm>
            <a:prstGeom prst="left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4" name="グループ化 13"/>
          <p:cNvGrpSpPr/>
          <p:nvPr/>
        </p:nvGrpSpPr>
        <p:grpSpPr>
          <a:xfrm>
            <a:off x="992680" y="2346496"/>
            <a:ext cx="10387245" cy="423091"/>
            <a:chOff x="992680" y="2342796"/>
            <a:chExt cx="10387245" cy="423091"/>
          </a:xfrm>
        </p:grpSpPr>
        <p:sp>
          <p:nvSpPr>
            <p:cNvPr id="9" name="正方形/長方形 8"/>
            <p:cNvSpPr/>
            <p:nvPr/>
          </p:nvSpPr>
          <p:spPr>
            <a:xfrm>
              <a:off x="992680" y="2342796"/>
              <a:ext cx="1038724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dirty="0" err="1" smtClean="0"/>
                <a:t>nxn</a:t>
              </a:r>
              <a:r>
                <a:rPr lang="ja-JP" altLang="en-US" dirty="0" smtClean="0"/>
                <a:t>行列</a:t>
              </a:r>
              <a:r>
                <a:rPr lang="en-US" altLang="ja-JP" dirty="0" smtClean="0"/>
                <a:t>A=[v</a:t>
              </a:r>
              <a:r>
                <a:rPr lang="en-US" altLang="ja-JP" baseline="-25000" dirty="0" smtClean="0"/>
                <a:t>1</a:t>
              </a:r>
              <a:r>
                <a:rPr lang="en-US" altLang="ja-JP" dirty="0" smtClean="0"/>
                <a:t>|v</a:t>
              </a:r>
              <a:r>
                <a:rPr lang="en-US" altLang="ja-JP" baseline="-25000" dirty="0" smtClean="0"/>
                <a:t>2</a:t>
              </a:r>
              <a:r>
                <a:rPr lang="en-US" altLang="ja-JP" dirty="0"/>
                <a:t>|…|</a:t>
              </a:r>
              <a:r>
                <a:rPr lang="en-US" altLang="ja-JP" dirty="0" err="1"/>
                <a:t>v</a:t>
              </a:r>
              <a:r>
                <a:rPr lang="en-US" altLang="ja-JP" baseline="-25000" dirty="0" err="1"/>
                <a:t>n</a:t>
              </a:r>
              <a:r>
                <a:rPr lang="en-US" altLang="ja-JP" dirty="0"/>
                <a:t>] </a:t>
              </a:r>
              <a:r>
                <a:rPr lang="ja-JP" altLang="en-US" dirty="0" smtClean="0"/>
                <a:t>は</a:t>
              </a:r>
              <a:r>
                <a:rPr lang="ja-JP" altLang="en-US" dirty="0"/>
                <a:t>正則</a:t>
              </a:r>
              <a:r>
                <a:rPr lang="en-US" altLang="ja-JP" dirty="0"/>
                <a:t>	</a:t>
              </a:r>
              <a:r>
                <a:rPr lang="en-US" altLang="ja-JP" dirty="0" smtClean="0"/>
                <a:t>		A</a:t>
              </a:r>
              <a:r>
                <a:rPr lang="en-US" altLang="ja-JP" baseline="30000" dirty="0" smtClean="0"/>
                <a:t>-1</a:t>
              </a:r>
              <a:r>
                <a:rPr lang="ja-JP" altLang="en-US" dirty="0" smtClean="0"/>
                <a:t>が存在する</a:t>
              </a:r>
              <a:r>
                <a:rPr lang="en-US" altLang="ja-JP" dirty="0"/>
                <a:t>	</a:t>
              </a:r>
              <a:r>
                <a:rPr lang="en-US" altLang="ja-JP" dirty="0" err="1" smtClean="0"/>
                <a:t>detA</a:t>
              </a:r>
              <a:r>
                <a:rPr lang="ja-JP" altLang="en-US" dirty="0" smtClean="0"/>
                <a:t>≠</a:t>
              </a:r>
              <a:r>
                <a:rPr lang="en-US" altLang="ja-JP" dirty="0" smtClean="0"/>
                <a:t>0	</a:t>
              </a:r>
              <a:endParaRPr lang="en-US" altLang="ja-JP" dirty="0"/>
            </a:p>
          </p:txBody>
        </p:sp>
        <p:sp>
          <p:nvSpPr>
            <p:cNvPr id="11" name="左右矢印 10"/>
            <p:cNvSpPr/>
            <p:nvPr/>
          </p:nvSpPr>
          <p:spPr>
            <a:xfrm>
              <a:off x="5129349" y="2347875"/>
              <a:ext cx="1175657" cy="418012"/>
            </a:xfrm>
            <a:prstGeom prst="left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992680" y="3887530"/>
            <a:ext cx="8908965" cy="418012"/>
            <a:chOff x="992680" y="3887530"/>
            <a:chExt cx="8908965" cy="418012"/>
          </a:xfrm>
        </p:grpSpPr>
        <p:sp>
          <p:nvSpPr>
            <p:cNvPr id="5" name="正方形/長方形 4"/>
            <p:cNvSpPr/>
            <p:nvPr/>
          </p:nvSpPr>
          <p:spPr>
            <a:xfrm>
              <a:off x="992680" y="3927087"/>
              <a:ext cx="890896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b="1" dirty="0" smtClean="0">
                  <a:solidFill>
                    <a:srgbClr val="FF0000"/>
                  </a:solidFill>
                </a:rPr>
                <a:t>&lt;v</a:t>
              </a:r>
              <a:r>
                <a:rPr lang="en-US" altLang="ja-JP" b="1" baseline="-25000" dirty="0" smtClean="0">
                  <a:solidFill>
                    <a:srgbClr val="FF0000"/>
                  </a:solidFill>
                </a:rPr>
                <a:t>1</a:t>
              </a:r>
              <a:r>
                <a:rPr lang="en-US" altLang="ja-JP" b="1" dirty="0" smtClean="0">
                  <a:solidFill>
                    <a:srgbClr val="FF0000"/>
                  </a:solidFill>
                </a:rPr>
                <a:t>,v</a:t>
              </a:r>
              <a:r>
                <a:rPr lang="en-US" altLang="ja-JP" b="1" baseline="-25000" dirty="0" smtClean="0">
                  <a:solidFill>
                    <a:srgbClr val="FF0000"/>
                  </a:solidFill>
                </a:rPr>
                <a:t>2</a:t>
              </a:r>
              <a:r>
                <a:rPr lang="en-US" altLang="ja-JP" b="1" dirty="0" smtClean="0">
                  <a:solidFill>
                    <a:srgbClr val="FF0000"/>
                  </a:solidFill>
                </a:rPr>
                <a:t>,…,</a:t>
              </a:r>
              <a:r>
                <a:rPr lang="en-US" altLang="ja-JP" b="1" dirty="0" err="1" smtClean="0">
                  <a:solidFill>
                    <a:srgbClr val="FF0000"/>
                  </a:solidFill>
                </a:rPr>
                <a:t>v</a:t>
              </a:r>
              <a:r>
                <a:rPr lang="en-US" altLang="ja-JP" b="1" baseline="-25000" dirty="0" err="1" smtClean="0">
                  <a:solidFill>
                    <a:srgbClr val="FF0000"/>
                  </a:solidFill>
                </a:rPr>
                <a:t>n</a:t>
              </a:r>
              <a:r>
                <a:rPr lang="en-US" altLang="ja-JP" b="1" dirty="0" smtClean="0">
                  <a:solidFill>
                    <a:srgbClr val="FF0000"/>
                  </a:solidFill>
                </a:rPr>
                <a:t>&gt;</a:t>
              </a:r>
              <a:r>
                <a:rPr lang="ja-JP" altLang="en-US" dirty="0" smtClean="0"/>
                <a:t>の次元は</a:t>
              </a:r>
              <a:r>
                <a:rPr lang="en-US" altLang="ja-JP" dirty="0" smtClean="0"/>
                <a:t>n				dim&lt;v</a:t>
              </a:r>
              <a:r>
                <a:rPr lang="en-US" altLang="ja-JP" baseline="-25000" dirty="0" smtClean="0"/>
                <a:t>1</a:t>
              </a:r>
              <a:r>
                <a:rPr lang="en-US" altLang="ja-JP" dirty="0" smtClean="0"/>
                <a:t>,v</a:t>
              </a:r>
              <a:r>
                <a:rPr lang="en-US" altLang="ja-JP" baseline="-25000" dirty="0" smtClean="0"/>
                <a:t>2</a:t>
              </a:r>
              <a:r>
                <a:rPr lang="en-US" altLang="ja-JP" dirty="0"/>
                <a:t>,…,</a:t>
              </a:r>
              <a:r>
                <a:rPr lang="en-US" altLang="ja-JP" dirty="0" err="1"/>
                <a:t>v</a:t>
              </a:r>
              <a:r>
                <a:rPr lang="en-US" altLang="ja-JP" baseline="-25000" dirty="0" err="1"/>
                <a:t>n</a:t>
              </a:r>
              <a:r>
                <a:rPr lang="en-US" altLang="ja-JP" dirty="0" smtClean="0"/>
                <a:t>&gt;=n	</a:t>
              </a:r>
              <a:endParaRPr lang="en-US" altLang="ja-JP" dirty="0"/>
            </a:p>
          </p:txBody>
        </p:sp>
        <p:sp>
          <p:nvSpPr>
            <p:cNvPr id="12" name="左右矢印 11"/>
            <p:cNvSpPr/>
            <p:nvPr/>
          </p:nvSpPr>
          <p:spPr>
            <a:xfrm>
              <a:off x="5129349" y="3887530"/>
              <a:ext cx="1175657" cy="418012"/>
            </a:xfrm>
            <a:prstGeom prst="left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7" name="グループ化 16"/>
          <p:cNvGrpSpPr/>
          <p:nvPr/>
        </p:nvGrpSpPr>
        <p:grpSpPr>
          <a:xfrm>
            <a:off x="992680" y="5000101"/>
            <a:ext cx="9309559" cy="418012"/>
            <a:chOff x="992680" y="5000101"/>
            <a:chExt cx="9309559" cy="418012"/>
          </a:xfrm>
        </p:grpSpPr>
        <p:sp>
          <p:nvSpPr>
            <p:cNvPr id="6" name="正方形/長方形 5"/>
            <p:cNvSpPr/>
            <p:nvPr/>
          </p:nvSpPr>
          <p:spPr>
            <a:xfrm>
              <a:off x="992680" y="5048781"/>
              <a:ext cx="930955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dirty="0" smtClean="0"/>
                <a:t>斉次方程式</a:t>
              </a:r>
              <a:r>
                <a:rPr lang="en-US" altLang="ja-JP" dirty="0"/>
                <a:t>Ax=0</a:t>
              </a:r>
              <a:r>
                <a:rPr lang="ja-JP" altLang="en-US" dirty="0" smtClean="0"/>
                <a:t>は自明解のみ</a:t>
              </a:r>
              <a:r>
                <a:rPr lang="en-US" altLang="ja-JP" dirty="0" smtClean="0"/>
                <a:t>			{x</a:t>
              </a:r>
              <a:r>
                <a:rPr lang="ja-JP" altLang="en-US" dirty="0"/>
                <a:t>∈</a:t>
              </a:r>
              <a:r>
                <a:rPr lang="en-US" altLang="ja-JP" dirty="0"/>
                <a:t>R</a:t>
              </a:r>
              <a:r>
                <a:rPr lang="en-US" altLang="ja-JP" baseline="30000" dirty="0"/>
                <a:t>n </a:t>
              </a:r>
              <a:r>
                <a:rPr lang="en-US" altLang="ja-JP" dirty="0"/>
                <a:t>: </a:t>
              </a:r>
              <a:r>
                <a:rPr lang="en-US" altLang="ja-JP" dirty="0" smtClean="0"/>
                <a:t>Ax=0} = {0}</a:t>
              </a:r>
              <a:endParaRPr lang="en-US" altLang="ja-JP" dirty="0"/>
            </a:p>
          </p:txBody>
        </p:sp>
        <p:sp>
          <p:nvSpPr>
            <p:cNvPr id="13" name="左右矢印 12"/>
            <p:cNvSpPr/>
            <p:nvPr/>
          </p:nvSpPr>
          <p:spPr>
            <a:xfrm>
              <a:off x="5129349" y="5000101"/>
              <a:ext cx="1175657" cy="418012"/>
            </a:xfrm>
            <a:prstGeom prst="left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20" name="オーディオ 1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795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755"/>
    </mc:Choice>
    <mc:Fallback xmlns="">
      <p:transition spd="slow" advTm="79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8" grpId="0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12.2|6.9|7.1|13.2|5.9|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0.8|4.3|16.2|6.9|11.6|8.8|6.9|33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2|3.1|22.2|1.1|5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5.4|16.4|16.9|7.5|21|7.7|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8.8|15.6|9.5|7.1|8.7|16.4|13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4.7|8.9|17.3|3.7|3.4|1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5.8|13.2|14.2|4.4|13.7"/>
</p:tagLst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663</TotalTime>
  <Words>925</Words>
  <Application>Microsoft Office PowerPoint</Application>
  <PresentationFormat>ワイド画面</PresentationFormat>
  <Paragraphs>91</Paragraphs>
  <Slides>8</Slides>
  <Notes>0</Notes>
  <HiddenSlides>0</HiddenSlides>
  <MMClips>8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8</vt:i4>
      </vt:variant>
    </vt:vector>
  </HeadingPairs>
  <TitlesOfParts>
    <vt:vector size="13" baseType="lpstr">
      <vt:lpstr>游ゴシック</vt:lpstr>
      <vt:lpstr>游ゴシック Light</vt:lpstr>
      <vt:lpstr>Arial</vt:lpstr>
      <vt:lpstr>Cambria Math</vt:lpstr>
      <vt:lpstr>Office テーマ</vt:lpstr>
      <vt:lpstr>PowerPoint プレゼンテーション</vt:lpstr>
      <vt:lpstr>未知の空間を探索して地図を作る</vt:lpstr>
      <vt:lpstr>未知の空間を探索して地図を作る</vt:lpstr>
      <vt:lpstr>未知の空間を探索して地図を作る</vt:lpstr>
      <vt:lpstr>ループを削除する理由</vt:lpstr>
      <vt:lpstr>階数と退化次数</vt:lpstr>
      <vt:lpstr>線形独立性と斉次方程式</vt:lpstr>
      <vt:lpstr>まとめ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今回のポイント（１）</dc:title>
  <dc:creator>徳永隆治</dc:creator>
  <cp:lastModifiedBy>徳永隆治</cp:lastModifiedBy>
  <cp:revision>61</cp:revision>
  <dcterms:created xsi:type="dcterms:W3CDTF">2020-04-08T04:01:53Z</dcterms:created>
  <dcterms:modified xsi:type="dcterms:W3CDTF">2020-08-30T04:13:10Z</dcterms:modified>
  <cp:contentStatus/>
</cp:coreProperties>
</file>