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3" r:id="rId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6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3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4488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285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305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2336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985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37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127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048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7620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464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14CF-79CC-4D5E-8E8D-3248A0D55381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314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F14CF-79CC-4D5E-8E8D-3248A0D55381}" type="datetimeFigureOut">
              <a:rPr kumimoji="1" lang="ja-JP" altLang="en-US" smtClean="0"/>
              <a:t>2020/8/30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59BF6-5F77-4D4B-9A61-54D72660A7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27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/>
        </p:nvSpPr>
        <p:spPr>
          <a:xfrm>
            <a:off x="1361585" y="1965959"/>
            <a:ext cx="9144000" cy="10300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dirty="0" smtClean="0"/>
              <a:t>1.</a:t>
            </a:r>
            <a:r>
              <a:rPr lang="en-US" altLang="ja-JP" dirty="0"/>
              <a:t>1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実数とコーシー列</a:t>
            </a:r>
            <a:endParaRPr kumimoji="1" lang="ja-JP" altLang="en-US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35321" y="3843120"/>
            <a:ext cx="938174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000" dirty="0" smtClean="0">
                <a:latin typeface="+mn-ea"/>
              </a:rPr>
              <a:t>キーワード　</a:t>
            </a:r>
            <a:endParaRPr lang="en-US" altLang="ja-JP" sz="2000" dirty="0" smtClean="0">
              <a:latin typeface="+mn-ea"/>
            </a:endParaRPr>
          </a:p>
          <a:p>
            <a:pPr>
              <a:defRPr/>
            </a:pPr>
            <a:r>
              <a:rPr lang="ja-JP" altLang="en-US" sz="2000" dirty="0" smtClean="0">
                <a:latin typeface="+mn-ea"/>
              </a:rPr>
              <a:t>実数・有理数・無理数・可算・非可算・距離空間・コーシー列・完備性・閉包</a:t>
            </a:r>
            <a:endParaRPr lang="ja-JP" altLang="en-US" sz="2000" dirty="0">
              <a:latin typeface="+mn-ea"/>
            </a:endParaRPr>
          </a:p>
        </p:txBody>
      </p:sp>
      <p:pic>
        <p:nvPicPr>
          <p:cNvPr id="7" name="オーディ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2143063"/>
      </p:ext>
    </p:extLst>
  </p:cSld>
  <p:clrMapOvr>
    <a:masterClrMapping/>
  </p:clrMapOvr>
  <p:transition spd="slow" advTm="256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3429000" y="152400"/>
            <a:ext cx="533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hangingPunct="1"/>
            <a:r>
              <a:rPr lang="ja-JP" altLang="en-US" sz="4000" dirty="0">
                <a:latin typeface="+mn-ea"/>
                <a:ea typeface="+mn-ea"/>
              </a:rPr>
              <a:t>実数の成り立ち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2057399" y="1513813"/>
            <a:ext cx="815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有理数１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既約</a:t>
            </a:r>
            <a:r>
              <a:rPr lang="ja-JP" altLang="en-US" sz="2000" dirty="0">
                <a:latin typeface="+mn-ea"/>
              </a:rPr>
              <a:t>な分数（</a:t>
            </a:r>
            <a:r>
              <a:rPr lang="en-US" altLang="ja-JP" sz="2000" dirty="0">
                <a:latin typeface="+mn-ea"/>
              </a:rPr>
              <a:t>n/m</a:t>
            </a:r>
            <a:r>
              <a:rPr lang="ja-JP" altLang="en-US" sz="2000" dirty="0">
                <a:latin typeface="+mn-ea"/>
              </a:rPr>
              <a:t>）で表現できる実数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2057399" y="1971013"/>
            <a:ext cx="7315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無理数１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既約</a:t>
            </a:r>
            <a:r>
              <a:rPr lang="ja-JP" altLang="en-US" sz="2000" dirty="0">
                <a:latin typeface="+mn-ea"/>
              </a:rPr>
              <a:t>な分数で表現できない実数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2057399" y="1072488"/>
            <a:ext cx="815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実数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実数</a:t>
            </a:r>
            <a:r>
              <a:rPr lang="ja-JP" altLang="en-US" sz="2000" dirty="0">
                <a:latin typeface="+mn-ea"/>
              </a:rPr>
              <a:t>は、有理数と無理数からなる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2057399" y="3891888"/>
            <a:ext cx="8458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質問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デジタル</a:t>
            </a:r>
            <a:r>
              <a:rPr lang="ja-JP" altLang="en-US" sz="2000" dirty="0">
                <a:latin typeface="+mn-ea"/>
              </a:rPr>
              <a:t>計算機の中に無理数は存在</a:t>
            </a:r>
            <a:r>
              <a:rPr lang="ja-JP" altLang="en-US" sz="2000" dirty="0" smtClean="0">
                <a:latin typeface="+mn-ea"/>
              </a:rPr>
              <a:t>するか</a:t>
            </a:r>
            <a:r>
              <a:rPr lang="ja-JP" altLang="en-US" sz="2000" dirty="0">
                <a:latin typeface="+mn-ea"/>
              </a:rPr>
              <a:t>？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2057399" y="5339688"/>
            <a:ext cx="8458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 smtClean="0">
                <a:latin typeface="+mn-ea"/>
              </a:rPr>
              <a:t>疑問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デジタル</a:t>
            </a:r>
            <a:r>
              <a:rPr lang="ja-JP" altLang="en-US" sz="2000" dirty="0">
                <a:latin typeface="+mn-ea"/>
              </a:rPr>
              <a:t>計算機は、無理数をいかにして扱うのか？</a:t>
            </a: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2057399" y="2504413"/>
            <a:ext cx="8458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質問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小数</a:t>
            </a:r>
            <a:r>
              <a:rPr lang="ja-JP" altLang="en-US" sz="2000" dirty="0">
                <a:latin typeface="+mn-ea"/>
              </a:rPr>
              <a:t>表現を前提として、有理数と無理数を再定義せよ</a:t>
            </a: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2057399" y="2961613"/>
            <a:ext cx="815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有理数２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循環</a:t>
            </a:r>
            <a:r>
              <a:rPr lang="ja-JP" altLang="en-US" sz="2000" dirty="0">
                <a:latin typeface="+mn-ea"/>
              </a:rPr>
              <a:t>する小数</a:t>
            </a: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2057399" y="3418813"/>
            <a:ext cx="4724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無理数２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循環</a:t>
            </a:r>
            <a:r>
              <a:rPr lang="ja-JP" altLang="en-US" sz="2000" dirty="0">
                <a:latin typeface="+mn-ea"/>
              </a:rPr>
              <a:t>しない小数</a:t>
            </a:r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2057399" y="4409413"/>
            <a:ext cx="77358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有理数３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有限のビット長で</a:t>
            </a:r>
            <a:r>
              <a:rPr lang="ja-JP" altLang="en-US" sz="2000" dirty="0">
                <a:latin typeface="+mn-ea"/>
              </a:rPr>
              <a:t>記述できる可能性がある実数</a:t>
            </a:r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2057399" y="4866613"/>
            <a:ext cx="8077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無理数３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有限のビット長で</a:t>
            </a:r>
            <a:r>
              <a:rPr lang="ja-JP" altLang="en-US" sz="2000" dirty="0">
                <a:latin typeface="+mn-ea"/>
              </a:rPr>
              <a:t>は記述できない実数</a:t>
            </a:r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2057399" y="5949288"/>
            <a:ext cx="7663218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sz="2000" dirty="0" smtClean="0">
                <a:latin typeface="+mn-ea"/>
                <a:ea typeface="+mn-ea"/>
              </a:rPr>
              <a:t>なぜ有理数</a:t>
            </a:r>
            <a:r>
              <a:rPr lang="ja-JP" altLang="en-US" sz="2000" dirty="0">
                <a:latin typeface="+mn-ea"/>
                <a:ea typeface="+mn-ea"/>
              </a:rPr>
              <a:t>で無理数を扱えるのだろうか？　</a:t>
            </a:r>
            <a:r>
              <a:rPr lang="ja-JP" altLang="en-US" sz="2000" dirty="0" smtClean="0">
                <a:latin typeface="+mn-ea"/>
                <a:ea typeface="+mn-ea"/>
              </a:rPr>
              <a:t>調べてみよう！</a:t>
            </a:r>
            <a:endParaRPr lang="ja-JP" altLang="en-US" sz="2000" dirty="0">
              <a:latin typeface="+mn-ea"/>
              <a:ea typeface="+mn-ea"/>
            </a:endParaRPr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2582055"/>
      </p:ext>
    </p:extLst>
  </p:cSld>
  <p:clrMapOvr>
    <a:masterClrMapping/>
  </p:clrMapOvr>
  <p:transition spd="slow" advTm="93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8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1923" grpId="0" autoUpdateAnimBg="0"/>
      <p:bldP spid="81924" grpId="0" autoUpdateAnimBg="0"/>
      <p:bldP spid="81925" grpId="0" autoUpdateAnimBg="0"/>
      <p:bldP spid="81926" grpId="0" autoUpdateAnimBg="0"/>
      <p:bldP spid="81927" grpId="0" autoUpdateAnimBg="0"/>
      <p:bldP spid="81928" grpId="0" autoUpdateAnimBg="0"/>
      <p:bldP spid="81929" grpId="0" autoUpdateAnimBg="0"/>
      <p:bldP spid="81930" grpId="0" autoUpdateAnimBg="0"/>
      <p:bldP spid="81931" grpId="0" autoUpdateAnimBg="0"/>
      <p:bldP spid="81932" grpId="0" autoUpdateAnimBg="0"/>
      <p:bldP spid="81933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479130" y="116031"/>
            <a:ext cx="24701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sz="4000" dirty="0">
                <a:latin typeface="+mn-ea"/>
                <a:ea typeface="+mn-ea"/>
              </a:rPr>
              <a:t>可算集合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623060" y="1004888"/>
            <a:ext cx="815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有限集合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元</a:t>
            </a:r>
            <a:r>
              <a:rPr lang="ja-JP" altLang="en-US" sz="2000" dirty="0">
                <a:latin typeface="+mn-ea"/>
              </a:rPr>
              <a:t>の総数が有限である集合</a:t>
            </a:r>
            <a:endParaRPr lang="ja-JP" altLang="en-US" sz="2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1623060" y="3062288"/>
            <a:ext cx="6553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 smtClean="0">
                <a:latin typeface="+mn-ea"/>
              </a:rPr>
              <a:t>命題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単位閉</a:t>
            </a:r>
            <a:r>
              <a:rPr lang="ja-JP" altLang="en-US" sz="2000" dirty="0">
                <a:latin typeface="+mn-ea"/>
              </a:rPr>
              <a:t>区間</a:t>
            </a:r>
            <a:r>
              <a:rPr lang="en-US" altLang="ja-JP" sz="2000" dirty="0">
                <a:latin typeface="+mn-ea"/>
              </a:rPr>
              <a:t>[0,1]</a:t>
            </a:r>
            <a:r>
              <a:rPr lang="ja-JP" altLang="en-US" sz="2000" dirty="0">
                <a:latin typeface="+mn-ea"/>
              </a:rPr>
              <a:t>上の有理数は可算集合</a:t>
            </a:r>
          </a:p>
        </p:txBody>
      </p:sp>
      <p:grpSp>
        <p:nvGrpSpPr>
          <p:cNvPr id="68648" name="Group 40"/>
          <p:cNvGrpSpPr>
            <a:grpSpLocks/>
          </p:cNvGrpSpPr>
          <p:nvPr/>
        </p:nvGrpSpPr>
        <p:grpSpPr bwMode="auto">
          <a:xfrm>
            <a:off x="2251710" y="4178343"/>
            <a:ext cx="1096963" cy="1152525"/>
            <a:chOff x="684" y="3100"/>
            <a:chExt cx="691" cy="726"/>
          </a:xfrm>
        </p:grpSpPr>
        <p:grpSp>
          <p:nvGrpSpPr>
            <p:cNvPr id="15404" name="Group 27"/>
            <p:cNvGrpSpPr>
              <a:grpSpLocks/>
            </p:cNvGrpSpPr>
            <p:nvPr/>
          </p:nvGrpSpPr>
          <p:grpSpPr bwMode="auto">
            <a:xfrm>
              <a:off x="816" y="3380"/>
              <a:ext cx="398" cy="446"/>
              <a:chOff x="816" y="2587"/>
              <a:chExt cx="398" cy="446"/>
            </a:xfrm>
          </p:grpSpPr>
          <p:sp>
            <p:nvSpPr>
              <p:cNvPr id="15406" name="Rectangle 7"/>
              <p:cNvSpPr>
                <a:spLocks noChangeArrowheads="1"/>
              </p:cNvSpPr>
              <p:nvPr/>
            </p:nvSpPr>
            <p:spPr bwMode="auto">
              <a:xfrm>
                <a:off x="816" y="2587"/>
                <a:ext cx="210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sz="2000" u="sng">
                    <a:latin typeface="+mn-ea"/>
                    <a:ea typeface="+mn-ea"/>
                  </a:rPr>
                  <a:t>0</a:t>
                </a:r>
              </a:p>
              <a:p>
                <a:pPr eaLnBrk="1" hangingPunct="1"/>
                <a:r>
                  <a:rPr lang="en-US" altLang="ja-JP" sz="2000">
                    <a:latin typeface="+mn-ea"/>
                    <a:ea typeface="+mn-ea"/>
                  </a:rPr>
                  <a:t>1</a:t>
                </a:r>
              </a:p>
            </p:txBody>
          </p:sp>
          <p:sp>
            <p:nvSpPr>
              <p:cNvPr id="15407" name="Rectangle 8"/>
              <p:cNvSpPr>
                <a:spLocks noChangeArrowheads="1"/>
              </p:cNvSpPr>
              <p:nvPr/>
            </p:nvSpPr>
            <p:spPr bwMode="auto">
              <a:xfrm>
                <a:off x="1004" y="2587"/>
                <a:ext cx="210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sz="2000" u="sng">
                    <a:latin typeface="+mn-ea"/>
                    <a:ea typeface="+mn-ea"/>
                  </a:rPr>
                  <a:t>1</a:t>
                </a:r>
              </a:p>
              <a:p>
                <a:pPr eaLnBrk="1" hangingPunct="1"/>
                <a:r>
                  <a:rPr lang="en-US" altLang="ja-JP" sz="2000">
                    <a:latin typeface="+mn-ea"/>
                    <a:ea typeface="+mn-ea"/>
                  </a:rPr>
                  <a:t>1</a:t>
                </a:r>
              </a:p>
            </p:txBody>
          </p:sp>
        </p:grpSp>
        <p:sp>
          <p:nvSpPr>
            <p:cNvPr id="15405" name="Rectangle 12"/>
            <p:cNvSpPr>
              <a:spLocks noChangeArrowheads="1"/>
            </p:cNvSpPr>
            <p:nvPr/>
          </p:nvSpPr>
          <p:spPr bwMode="auto">
            <a:xfrm>
              <a:off x="684" y="3100"/>
              <a:ext cx="69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sz="2000" dirty="0" smtClean="0">
                  <a:latin typeface="+mn-ea"/>
                  <a:ea typeface="+mn-ea"/>
                </a:rPr>
                <a:t>　分母</a:t>
              </a:r>
              <a:r>
                <a:rPr lang="en-US" altLang="ja-JP" sz="2000" dirty="0" smtClean="0">
                  <a:latin typeface="+mn-ea"/>
                  <a:ea typeface="+mn-ea"/>
                </a:rPr>
                <a:t>1</a:t>
              </a:r>
              <a:endParaRPr lang="ja-JP" altLang="en-US" sz="2000" dirty="0">
                <a:latin typeface="+mn-ea"/>
                <a:ea typeface="+mn-ea"/>
              </a:endParaRPr>
            </a:p>
          </p:txBody>
        </p:sp>
      </p:grpSp>
      <p:grpSp>
        <p:nvGrpSpPr>
          <p:cNvPr id="68649" name="Group 41"/>
          <p:cNvGrpSpPr>
            <a:grpSpLocks/>
          </p:cNvGrpSpPr>
          <p:nvPr/>
        </p:nvGrpSpPr>
        <p:grpSpPr bwMode="auto">
          <a:xfrm>
            <a:off x="3559811" y="4184693"/>
            <a:ext cx="1169988" cy="1146175"/>
            <a:chOff x="1508" y="3104"/>
            <a:chExt cx="737" cy="722"/>
          </a:xfrm>
        </p:grpSpPr>
        <p:grpSp>
          <p:nvGrpSpPr>
            <p:cNvPr id="15399" name="Group 28"/>
            <p:cNvGrpSpPr>
              <a:grpSpLocks/>
            </p:cNvGrpSpPr>
            <p:nvPr/>
          </p:nvGrpSpPr>
          <p:grpSpPr bwMode="auto">
            <a:xfrm>
              <a:off x="1604" y="3380"/>
              <a:ext cx="594" cy="446"/>
              <a:chOff x="1604" y="2587"/>
              <a:chExt cx="594" cy="446"/>
            </a:xfrm>
          </p:grpSpPr>
          <p:sp>
            <p:nvSpPr>
              <p:cNvPr id="15401" name="Rectangle 9"/>
              <p:cNvSpPr>
                <a:spLocks noChangeArrowheads="1"/>
              </p:cNvSpPr>
              <p:nvPr/>
            </p:nvSpPr>
            <p:spPr bwMode="auto">
              <a:xfrm>
                <a:off x="1604" y="2587"/>
                <a:ext cx="210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sz="2000" u="sng">
                    <a:latin typeface="+mn-ea"/>
                    <a:ea typeface="+mn-ea"/>
                  </a:rPr>
                  <a:t>0</a:t>
                </a:r>
              </a:p>
              <a:p>
                <a:pPr eaLnBrk="1" hangingPunct="1"/>
                <a:r>
                  <a:rPr lang="en-US" altLang="ja-JP" sz="2000">
                    <a:latin typeface="+mn-ea"/>
                    <a:ea typeface="+mn-ea"/>
                  </a:rPr>
                  <a:t>2</a:t>
                </a:r>
              </a:p>
            </p:txBody>
          </p:sp>
          <p:sp>
            <p:nvSpPr>
              <p:cNvPr id="15402" name="Rectangle 10"/>
              <p:cNvSpPr>
                <a:spLocks noChangeArrowheads="1"/>
              </p:cNvSpPr>
              <p:nvPr/>
            </p:nvSpPr>
            <p:spPr bwMode="auto">
              <a:xfrm>
                <a:off x="1796" y="2587"/>
                <a:ext cx="210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sz="2000" u="sng">
                    <a:latin typeface="+mn-ea"/>
                    <a:ea typeface="+mn-ea"/>
                  </a:rPr>
                  <a:t>1</a:t>
                </a:r>
              </a:p>
              <a:p>
                <a:pPr eaLnBrk="1" hangingPunct="1"/>
                <a:r>
                  <a:rPr lang="en-US" altLang="ja-JP" sz="2000">
                    <a:latin typeface="+mn-ea"/>
                    <a:ea typeface="+mn-ea"/>
                  </a:rPr>
                  <a:t>2</a:t>
                </a:r>
              </a:p>
            </p:txBody>
          </p:sp>
          <p:sp>
            <p:nvSpPr>
              <p:cNvPr id="15403" name="Rectangle 11"/>
              <p:cNvSpPr>
                <a:spLocks noChangeArrowheads="1"/>
              </p:cNvSpPr>
              <p:nvPr/>
            </p:nvSpPr>
            <p:spPr bwMode="auto">
              <a:xfrm>
                <a:off x="1988" y="2587"/>
                <a:ext cx="210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sz="2000" u="sng">
                    <a:latin typeface="+mn-ea"/>
                    <a:ea typeface="+mn-ea"/>
                  </a:rPr>
                  <a:t>2</a:t>
                </a:r>
              </a:p>
              <a:p>
                <a:pPr eaLnBrk="1" hangingPunct="1"/>
                <a:r>
                  <a:rPr lang="en-US" altLang="ja-JP" sz="2000">
                    <a:latin typeface="+mn-ea"/>
                    <a:ea typeface="+mn-ea"/>
                  </a:rPr>
                  <a:t>2</a:t>
                </a:r>
              </a:p>
            </p:txBody>
          </p:sp>
        </p:grpSp>
        <p:sp>
          <p:nvSpPr>
            <p:cNvPr id="15400" name="Rectangle 13"/>
            <p:cNvSpPr>
              <a:spLocks noChangeArrowheads="1"/>
            </p:cNvSpPr>
            <p:nvPr/>
          </p:nvSpPr>
          <p:spPr bwMode="auto">
            <a:xfrm>
              <a:off x="1508" y="3104"/>
              <a:ext cx="73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sz="2000" dirty="0" smtClean="0">
                  <a:latin typeface="+mn-ea"/>
                  <a:ea typeface="+mn-ea"/>
                </a:rPr>
                <a:t>　</a:t>
              </a:r>
              <a:r>
                <a:rPr lang="ja-JP" altLang="en-US" sz="2000" dirty="0">
                  <a:latin typeface="+mn-ea"/>
                  <a:ea typeface="+mn-ea"/>
                </a:rPr>
                <a:t> </a:t>
              </a:r>
              <a:r>
                <a:rPr lang="ja-JP" altLang="en-US" sz="2000" dirty="0" smtClean="0">
                  <a:latin typeface="+mn-ea"/>
                  <a:ea typeface="+mn-ea"/>
                </a:rPr>
                <a:t>分母</a:t>
              </a:r>
              <a:r>
                <a:rPr lang="en-US" altLang="ja-JP" sz="2000" dirty="0" smtClean="0">
                  <a:latin typeface="+mn-ea"/>
                  <a:ea typeface="+mn-ea"/>
                </a:rPr>
                <a:t>2</a:t>
              </a:r>
              <a:endParaRPr lang="ja-JP" altLang="en-US" sz="2000" dirty="0">
                <a:latin typeface="+mn-ea"/>
                <a:ea typeface="+mn-ea"/>
              </a:endParaRPr>
            </a:p>
          </p:txBody>
        </p:sp>
      </p:grpSp>
      <p:sp>
        <p:nvSpPr>
          <p:cNvPr id="68631" name="Rectangle 23"/>
          <p:cNvSpPr>
            <a:spLocks noChangeArrowheads="1"/>
          </p:cNvSpPr>
          <p:nvPr/>
        </p:nvSpPr>
        <p:spPr bwMode="auto">
          <a:xfrm>
            <a:off x="1623060" y="2514600"/>
            <a:ext cx="101874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数えるとは？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集合</a:t>
            </a:r>
            <a:r>
              <a:rPr lang="ja-JP" altLang="en-US" sz="2000" dirty="0">
                <a:latin typeface="+mn-ea"/>
              </a:rPr>
              <a:t>の元を一列に並べて左から正の整数を１：１で割り当てる操作</a:t>
            </a:r>
          </a:p>
        </p:txBody>
      </p:sp>
      <p:grpSp>
        <p:nvGrpSpPr>
          <p:cNvPr id="68652" name="Group 44"/>
          <p:cNvGrpSpPr>
            <a:grpSpLocks/>
          </p:cNvGrpSpPr>
          <p:nvPr/>
        </p:nvGrpSpPr>
        <p:grpSpPr bwMode="auto">
          <a:xfrm>
            <a:off x="6258561" y="4184693"/>
            <a:ext cx="2435225" cy="1146175"/>
            <a:chOff x="3208" y="3104"/>
            <a:chExt cx="1534" cy="722"/>
          </a:xfrm>
        </p:grpSpPr>
        <p:grpSp>
          <p:nvGrpSpPr>
            <p:cNvPr id="15390" name="Group 43"/>
            <p:cNvGrpSpPr>
              <a:grpSpLocks/>
            </p:cNvGrpSpPr>
            <p:nvPr/>
          </p:nvGrpSpPr>
          <p:grpSpPr bwMode="auto">
            <a:xfrm>
              <a:off x="3552" y="3104"/>
              <a:ext cx="878" cy="722"/>
              <a:chOff x="3552" y="3104"/>
              <a:chExt cx="878" cy="722"/>
            </a:xfrm>
          </p:grpSpPr>
          <p:sp>
            <p:nvSpPr>
              <p:cNvPr id="15393" name="Rectangle 21"/>
              <p:cNvSpPr>
                <a:spLocks noChangeArrowheads="1"/>
              </p:cNvSpPr>
              <p:nvPr/>
            </p:nvSpPr>
            <p:spPr bwMode="auto">
              <a:xfrm>
                <a:off x="3552" y="3104"/>
                <a:ext cx="85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ja-JP" altLang="en-US" sz="2000" dirty="0" smtClean="0">
                    <a:latin typeface="+mn-ea"/>
                    <a:ea typeface="+mn-ea"/>
                  </a:rPr>
                  <a:t>　　分母</a:t>
                </a:r>
                <a:r>
                  <a:rPr lang="en-US" altLang="ja-JP" sz="2000" dirty="0" smtClean="0">
                    <a:latin typeface="+mn-ea"/>
                    <a:ea typeface="+mn-ea"/>
                  </a:rPr>
                  <a:t>n</a:t>
                </a:r>
                <a:endParaRPr lang="ja-JP" altLang="en-US" sz="2000" dirty="0">
                  <a:latin typeface="+mn-ea"/>
                  <a:ea typeface="+mn-ea"/>
                </a:endParaRPr>
              </a:p>
            </p:txBody>
          </p:sp>
          <p:grpSp>
            <p:nvGrpSpPr>
              <p:cNvPr id="15394" name="Group 30"/>
              <p:cNvGrpSpPr>
                <a:grpSpLocks/>
              </p:cNvGrpSpPr>
              <p:nvPr/>
            </p:nvGrpSpPr>
            <p:grpSpPr bwMode="auto">
              <a:xfrm>
                <a:off x="3572" y="3380"/>
                <a:ext cx="858" cy="446"/>
                <a:chOff x="3476" y="2587"/>
                <a:chExt cx="858" cy="446"/>
              </a:xfrm>
            </p:grpSpPr>
            <p:sp>
              <p:nvSpPr>
                <p:cNvPr id="15395" name="Rectangle 18"/>
                <p:cNvSpPr>
                  <a:spLocks noChangeArrowheads="1"/>
                </p:cNvSpPr>
                <p:nvPr/>
              </p:nvSpPr>
              <p:spPr bwMode="auto">
                <a:xfrm>
                  <a:off x="3476" y="2587"/>
                  <a:ext cx="210" cy="4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2000" u="sng">
                      <a:latin typeface="+mn-ea"/>
                      <a:ea typeface="+mn-ea"/>
                    </a:rPr>
                    <a:t>0</a:t>
                  </a:r>
                </a:p>
                <a:p>
                  <a:pPr eaLnBrk="1" hangingPunct="1"/>
                  <a:r>
                    <a:rPr lang="en-US" altLang="ja-JP" sz="2000">
                      <a:latin typeface="+mn-ea"/>
                      <a:ea typeface="+mn-ea"/>
                    </a:rPr>
                    <a:t>n</a:t>
                  </a:r>
                </a:p>
              </p:txBody>
            </p:sp>
            <p:sp>
              <p:nvSpPr>
                <p:cNvPr id="15396" name="Rectangle 19"/>
                <p:cNvSpPr>
                  <a:spLocks noChangeArrowheads="1"/>
                </p:cNvSpPr>
                <p:nvPr/>
              </p:nvSpPr>
              <p:spPr bwMode="auto">
                <a:xfrm>
                  <a:off x="3668" y="2587"/>
                  <a:ext cx="210" cy="4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2000" u="sng">
                      <a:latin typeface="+mn-ea"/>
                      <a:ea typeface="+mn-ea"/>
                    </a:rPr>
                    <a:t>1</a:t>
                  </a:r>
                </a:p>
                <a:p>
                  <a:pPr eaLnBrk="1" hangingPunct="1"/>
                  <a:r>
                    <a:rPr lang="en-US" altLang="ja-JP" sz="2000">
                      <a:latin typeface="+mn-ea"/>
                      <a:ea typeface="+mn-ea"/>
                    </a:rPr>
                    <a:t>n</a:t>
                  </a:r>
                </a:p>
              </p:txBody>
            </p:sp>
            <p:sp>
              <p:nvSpPr>
                <p:cNvPr id="15397" name="Rectangle 20"/>
                <p:cNvSpPr>
                  <a:spLocks noChangeArrowheads="1"/>
                </p:cNvSpPr>
                <p:nvPr/>
              </p:nvSpPr>
              <p:spPr bwMode="auto">
                <a:xfrm>
                  <a:off x="4124" y="2587"/>
                  <a:ext cx="210" cy="4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2000" u="sng">
                      <a:latin typeface="+mn-ea"/>
                      <a:ea typeface="+mn-ea"/>
                    </a:rPr>
                    <a:t>n</a:t>
                  </a:r>
                </a:p>
                <a:p>
                  <a:pPr eaLnBrk="1" hangingPunct="1"/>
                  <a:r>
                    <a:rPr lang="en-US" altLang="ja-JP" sz="2000">
                      <a:latin typeface="+mn-ea"/>
                      <a:ea typeface="+mn-ea"/>
                    </a:rPr>
                    <a:t>n</a:t>
                  </a:r>
                </a:p>
              </p:txBody>
            </p:sp>
            <p:sp>
              <p:nvSpPr>
                <p:cNvPr id="15398" name="Rectangle 22"/>
                <p:cNvSpPr>
                  <a:spLocks noChangeArrowheads="1"/>
                </p:cNvSpPr>
                <p:nvPr/>
              </p:nvSpPr>
              <p:spPr bwMode="auto">
                <a:xfrm>
                  <a:off x="3812" y="2616"/>
                  <a:ext cx="278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2000">
                      <a:latin typeface="+mn-ea"/>
                      <a:ea typeface="+mn-ea"/>
                    </a:rPr>
                    <a:t>…</a:t>
                  </a:r>
                </a:p>
              </p:txBody>
            </p:sp>
          </p:grpSp>
        </p:grpSp>
        <p:sp>
          <p:nvSpPr>
            <p:cNvPr id="15391" name="Rectangle 25"/>
            <p:cNvSpPr>
              <a:spLocks noChangeArrowheads="1"/>
            </p:cNvSpPr>
            <p:nvPr/>
          </p:nvSpPr>
          <p:spPr bwMode="auto">
            <a:xfrm>
              <a:off x="3208" y="3409"/>
              <a:ext cx="27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>
                  <a:latin typeface="+mn-ea"/>
                  <a:ea typeface="+mn-ea"/>
                </a:rPr>
                <a:t>…</a:t>
              </a:r>
            </a:p>
          </p:txBody>
        </p:sp>
        <p:sp>
          <p:nvSpPr>
            <p:cNvPr id="15392" name="Rectangle 26"/>
            <p:cNvSpPr>
              <a:spLocks noChangeArrowheads="1"/>
            </p:cNvSpPr>
            <p:nvPr/>
          </p:nvSpPr>
          <p:spPr bwMode="auto">
            <a:xfrm>
              <a:off x="4464" y="3409"/>
              <a:ext cx="27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>
                  <a:latin typeface="+mn-ea"/>
                  <a:ea typeface="+mn-ea"/>
                </a:rPr>
                <a:t>…</a:t>
              </a:r>
            </a:p>
          </p:txBody>
        </p:sp>
      </p:grpSp>
      <p:grpSp>
        <p:nvGrpSpPr>
          <p:cNvPr id="68656" name="Group 48"/>
          <p:cNvGrpSpPr>
            <a:grpSpLocks/>
          </p:cNvGrpSpPr>
          <p:nvPr/>
        </p:nvGrpSpPr>
        <p:grpSpPr bwMode="auto">
          <a:xfrm>
            <a:off x="3643946" y="4740323"/>
            <a:ext cx="1012825" cy="471488"/>
            <a:chOff x="1561" y="3429"/>
            <a:chExt cx="638" cy="297"/>
          </a:xfrm>
        </p:grpSpPr>
        <p:sp>
          <p:nvSpPr>
            <p:cNvPr id="15388" name="Text Box 32"/>
            <p:cNvSpPr txBox="1">
              <a:spLocks noChangeArrowheads="1"/>
            </p:cNvSpPr>
            <p:nvPr/>
          </p:nvSpPr>
          <p:spPr bwMode="auto">
            <a:xfrm>
              <a:off x="1561" y="3429"/>
              <a:ext cx="27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solidFill>
                    <a:srgbClr val="FF0000"/>
                  </a:solidFill>
                  <a:latin typeface="+mn-ea"/>
                  <a:ea typeface="+mn-ea"/>
                </a:rPr>
                <a:t>×</a:t>
              </a:r>
            </a:p>
          </p:txBody>
        </p:sp>
        <p:sp>
          <p:nvSpPr>
            <p:cNvPr id="15389" name="Text Box 33"/>
            <p:cNvSpPr txBox="1">
              <a:spLocks noChangeArrowheads="1"/>
            </p:cNvSpPr>
            <p:nvPr/>
          </p:nvSpPr>
          <p:spPr bwMode="auto">
            <a:xfrm>
              <a:off x="1939" y="3474"/>
              <a:ext cx="26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solidFill>
                    <a:srgbClr val="FF0000"/>
                  </a:solidFill>
                  <a:latin typeface="+mn-ea"/>
                  <a:ea typeface="+mn-ea"/>
                </a:rPr>
                <a:t>×</a:t>
              </a:r>
            </a:p>
          </p:txBody>
        </p:sp>
      </p:grpSp>
      <p:grpSp>
        <p:nvGrpSpPr>
          <p:cNvPr id="68658" name="Group 50"/>
          <p:cNvGrpSpPr>
            <a:grpSpLocks/>
          </p:cNvGrpSpPr>
          <p:nvPr/>
        </p:nvGrpSpPr>
        <p:grpSpPr bwMode="auto">
          <a:xfrm>
            <a:off x="6777673" y="4745080"/>
            <a:ext cx="1477963" cy="466725"/>
            <a:chOff x="3535" y="3432"/>
            <a:chExt cx="931" cy="294"/>
          </a:xfrm>
        </p:grpSpPr>
        <p:sp>
          <p:nvSpPr>
            <p:cNvPr id="15386" name="Text Box 35"/>
            <p:cNvSpPr txBox="1">
              <a:spLocks noChangeArrowheads="1"/>
            </p:cNvSpPr>
            <p:nvPr/>
          </p:nvSpPr>
          <p:spPr bwMode="auto">
            <a:xfrm>
              <a:off x="3535" y="3474"/>
              <a:ext cx="24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solidFill>
                    <a:srgbClr val="FF0000"/>
                  </a:solidFill>
                  <a:latin typeface="+mn-ea"/>
                  <a:ea typeface="+mn-ea"/>
                </a:rPr>
                <a:t>×</a:t>
              </a:r>
            </a:p>
          </p:txBody>
        </p:sp>
        <p:sp>
          <p:nvSpPr>
            <p:cNvPr id="15387" name="Text Box 36"/>
            <p:cNvSpPr txBox="1">
              <a:spLocks noChangeArrowheads="1"/>
            </p:cNvSpPr>
            <p:nvPr/>
          </p:nvSpPr>
          <p:spPr bwMode="auto">
            <a:xfrm>
              <a:off x="4187" y="3432"/>
              <a:ext cx="27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solidFill>
                    <a:srgbClr val="FF0000"/>
                  </a:solidFill>
                  <a:latin typeface="+mn-ea"/>
                  <a:ea typeface="+mn-ea"/>
                </a:rPr>
                <a:t>×</a:t>
              </a:r>
            </a:p>
          </p:txBody>
        </p:sp>
      </p:grpSp>
      <p:grpSp>
        <p:nvGrpSpPr>
          <p:cNvPr id="68650" name="Group 42"/>
          <p:cNvGrpSpPr>
            <a:grpSpLocks/>
          </p:cNvGrpSpPr>
          <p:nvPr/>
        </p:nvGrpSpPr>
        <p:grpSpPr bwMode="auto">
          <a:xfrm>
            <a:off x="4931410" y="4184693"/>
            <a:ext cx="1352550" cy="1146175"/>
            <a:chOff x="2372" y="3104"/>
            <a:chExt cx="852" cy="722"/>
          </a:xfrm>
        </p:grpSpPr>
        <p:sp>
          <p:nvSpPr>
            <p:cNvPr id="15379" name="Rectangle 17"/>
            <p:cNvSpPr>
              <a:spLocks noChangeArrowheads="1"/>
            </p:cNvSpPr>
            <p:nvPr/>
          </p:nvSpPr>
          <p:spPr bwMode="auto">
            <a:xfrm>
              <a:off x="2372" y="3104"/>
              <a:ext cx="85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sz="2000" dirty="0" smtClean="0">
                  <a:latin typeface="+mn-ea"/>
                  <a:ea typeface="+mn-ea"/>
                </a:rPr>
                <a:t>　　分母</a:t>
              </a:r>
              <a:r>
                <a:rPr lang="en-US" altLang="ja-JP" sz="2000" dirty="0" smtClean="0">
                  <a:latin typeface="+mn-ea"/>
                  <a:ea typeface="+mn-ea"/>
                </a:rPr>
                <a:t>3</a:t>
              </a:r>
              <a:endParaRPr lang="ja-JP" altLang="en-US" sz="2000" dirty="0">
                <a:latin typeface="+mn-ea"/>
                <a:ea typeface="+mn-ea"/>
              </a:endParaRPr>
            </a:p>
          </p:txBody>
        </p:sp>
        <p:grpSp>
          <p:nvGrpSpPr>
            <p:cNvPr id="15380" name="Group 38"/>
            <p:cNvGrpSpPr>
              <a:grpSpLocks/>
            </p:cNvGrpSpPr>
            <p:nvPr/>
          </p:nvGrpSpPr>
          <p:grpSpPr bwMode="auto">
            <a:xfrm>
              <a:off x="2448" y="3365"/>
              <a:ext cx="768" cy="461"/>
              <a:chOff x="2448" y="2572"/>
              <a:chExt cx="768" cy="461"/>
            </a:xfrm>
          </p:grpSpPr>
          <p:grpSp>
            <p:nvGrpSpPr>
              <p:cNvPr id="15381" name="Group 29"/>
              <p:cNvGrpSpPr>
                <a:grpSpLocks/>
              </p:cNvGrpSpPr>
              <p:nvPr/>
            </p:nvGrpSpPr>
            <p:grpSpPr bwMode="auto">
              <a:xfrm>
                <a:off x="2448" y="2587"/>
                <a:ext cx="594" cy="446"/>
                <a:chOff x="2468" y="2587"/>
                <a:chExt cx="594" cy="446"/>
              </a:xfrm>
            </p:grpSpPr>
            <p:sp>
              <p:nvSpPr>
                <p:cNvPr id="15383" name="Rectangle 14"/>
                <p:cNvSpPr>
                  <a:spLocks noChangeArrowheads="1"/>
                </p:cNvSpPr>
                <p:nvPr/>
              </p:nvSpPr>
              <p:spPr bwMode="auto">
                <a:xfrm>
                  <a:off x="2468" y="2587"/>
                  <a:ext cx="210" cy="4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2000" u="sng">
                      <a:latin typeface="+mn-ea"/>
                      <a:ea typeface="+mn-ea"/>
                    </a:rPr>
                    <a:t>0</a:t>
                  </a:r>
                </a:p>
                <a:p>
                  <a:pPr eaLnBrk="1" hangingPunct="1"/>
                  <a:r>
                    <a:rPr lang="en-US" altLang="ja-JP" sz="2000">
                      <a:latin typeface="+mn-ea"/>
                      <a:ea typeface="+mn-ea"/>
                    </a:rPr>
                    <a:t>3</a:t>
                  </a:r>
                </a:p>
              </p:txBody>
            </p:sp>
            <p:sp>
              <p:nvSpPr>
                <p:cNvPr id="15384" name="Rectangle 15"/>
                <p:cNvSpPr>
                  <a:spLocks noChangeArrowheads="1"/>
                </p:cNvSpPr>
                <p:nvPr/>
              </p:nvSpPr>
              <p:spPr bwMode="auto">
                <a:xfrm>
                  <a:off x="2660" y="2587"/>
                  <a:ext cx="210" cy="4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2000" u="sng">
                      <a:latin typeface="+mn-ea"/>
                      <a:ea typeface="+mn-ea"/>
                    </a:rPr>
                    <a:t>1</a:t>
                  </a:r>
                </a:p>
                <a:p>
                  <a:pPr eaLnBrk="1" hangingPunct="1"/>
                  <a:r>
                    <a:rPr lang="en-US" altLang="ja-JP" sz="2000">
                      <a:latin typeface="+mn-ea"/>
                      <a:ea typeface="+mn-ea"/>
                    </a:rPr>
                    <a:t>3</a:t>
                  </a:r>
                </a:p>
              </p:txBody>
            </p:sp>
            <p:sp>
              <p:nvSpPr>
                <p:cNvPr id="15385" name="Rectangle 16"/>
                <p:cNvSpPr>
                  <a:spLocks noChangeArrowheads="1"/>
                </p:cNvSpPr>
                <p:nvPr/>
              </p:nvSpPr>
              <p:spPr bwMode="auto">
                <a:xfrm>
                  <a:off x="2852" y="2587"/>
                  <a:ext cx="210" cy="4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游ゴシック" panose="020B0400000000000000" pitchFamily="50" charset="-128"/>
                      <a:ea typeface="游ゴシック" panose="020B0400000000000000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2000" u="sng">
                      <a:latin typeface="+mn-ea"/>
                      <a:ea typeface="+mn-ea"/>
                    </a:rPr>
                    <a:t>2</a:t>
                  </a:r>
                </a:p>
                <a:p>
                  <a:pPr eaLnBrk="1" hangingPunct="1"/>
                  <a:r>
                    <a:rPr lang="en-US" altLang="ja-JP" sz="2000">
                      <a:latin typeface="+mn-ea"/>
                      <a:ea typeface="+mn-ea"/>
                    </a:rPr>
                    <a:t>3</a:t>
                  </a:r>
                </a:p>
              </p:txBody>
            </p:sp>
          </p:grpSp>
          <p:sp>
            <p:nvSpPr>
              <p:cNvPr id="15382" name="Rectangle 37"/>
              <p:cNvSpPr>
                <a:spLocks noChangeArrowheads="1"/>
              </p:cNvSpPr>
              <p:nvPr/>
            </p:nvSpPr>
            <p:spPr bwMode="auto">
              <a:xfrm>
                <a:off x="3024" y="2572"/>
                <a:ext cx="192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ja-JP" sz="2000" u="sng">
                    <a:latin typeface="+mn-ea"/>
                    <a:ea typeface="+mn-ea"/>
                  </a:rPr>
                  <a:t>3</a:t>
                </a:r>
                <a:r>
                  <a:rPr lang="en-US" altLang="ja-JP" sz="2000">
                    <a:latin typeface="+mn-ea"/>
                    <a:ea typeface="+mn-ea"/>
                  </a:rPr>
                  <a:t>3</a:t>
                </a:r>
              </a:p>
            </p:txBody>
          </p:sp>
        </p:grpSp>
      </p:grpSp>
      <p:grpSp>
        <p:nvGrpSpPr>
          <p:cNvPr id="68657" name="Group 49"/>
          <p:cNvGrpSpPr>
            <a:grpSpLocks/>
          </p:cNvGrpSpPr>
          <p:nvPr/>
        </p:nvGrpSpPr>
        <p:grpSpPr bwMode="auto">
          <a:xfrm>
            <a:off x="4944110" y="4811755"/>
            <a:ext cx="1357313" cy="400050"/>
            <a:chOff x="2380" y="3474"/>
            <a:chExt cx="855" cy="252"/>
          </a:xfrm>
        </p:grpSpPr>
        <p:sp>
          <p:nvSpPr>
            <p:cNvPr id="15377" name="Text Box 34"/>
            <p:cNvSpPr txBox="1">
              <a:spLocks noChangeArrowheads="1"/>
            </p:cNvSpPr>
            <p:nvPr/>
          </p:nvSpPr>
          <p:spPr bwMode="auto">
            <a:xfrm>
              <a:off x="2380" y="3474"/>
              <a:ext cx="27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>
                  <a:solidFill>
                    <a:srgbClr val="FF0000"/>
                  </a:solidFill>
                  <a:latin typeface="+mn-ea"/>
                  <a:ea typeface="+mn-ea"/>
                </a:rPr>
                <a:t>×</a:t>
              </a:r>
            </a:p>
          </p:txBody>
        </p:sp>
        <p:sp>
          <p:nvSpPr>
            <p:cNvPr id="15378" name="Text Box 39"/>
            <p:cNvSpPr txBox="1">
              <a:spLocks noChangeArrowheads="1"/>
            </p:cNvSpPr>
            <p:nvPr/>
          </p:nvSpPr>
          <p:spPr bwMode="auto">
            <a:xfrm>
              <a:off x="2995" y="3474"/>
              <a:ext cx="2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2000" dirty="0">
                  <a:solidFill>
                    <a:srgbClr val="FF0000"/>
                  </a:solidFill>
                  <a:latin typeface="+mn-ea"/>
                  <a:ea typeface="+mn-ea"/>
                </a:rPr>
                <a:t>×</a:t>
              </a:r>
            </a:p>
          </p:txBody>
        </p:sp>
      </p:grpSp>
      <p:sp>
        <p:nvSpPr>
          <p:cNvPr id="68653" name="Rectangle 45"/>
          <p:cNvSpPr>
            <a:spLocks noChangeArrowheads="1"/>
          </p:cNvSpPr>
          <p:nvPr/>
        </p:nvSpPr>
        <p:spPr bwMode="auto">
          <a:xfrm>
            <a:off x="1623060" y="3589140"/>
            <a:ext cx="9804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証明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閉</a:t>
            </a:r>
            <a:r>
              <a:rPr lang="ja-JP" altLang="en-US" sz="2000" dirty="0">
                <a:latin typeface="+mn-ea"/>
              </a:rPr>
              <a:t>区間 </a:t>
            </a:r>
            <a:r>
              <a:rPr lang="en-US" altLang="ja-JP" sz="2000" dirty="0">
                <a:latin typeface="+mn-ea"/>
              </a:rPr>
              <a:t>[0,1] </a:t>
            </a:r>
            <a:r>
              <a:rPr lang="ja-JP" altLang="en-US" sz="2000" dirty="0">
                <a:latin typeface="+mn-ea"/>
              </a:rPr>
              <a:t>上の有理数</a:t>
            </a:r>
            <a:r>
              <a:rPr lang="ja-JP" altLang="en-US" sz="2000" dirty="0" smtClean="0">
                <a:latin typeface="+mn-ea"/>
              </a:rPr>
              <a:t>が、左</a:t>
            </a:r>
            <a:r>
              <a:rPr lang="ja-JP" altLang="en-US" sz="2000" dirty="0">
                <a:latin typeface="+mn-ea"/>
              </a:rPr>
              <a:t>から右へ順に並べられることを例証</a:t>
            </a:r>
            <a:r>
              <a:rPr lang="ja-JP" altLang="en-US" sz="2000" dirty="0" smtClean="0">
                <a:latin typeface="+mn-ea"/>
              </a:rPr>
              <a:t>する</a:t>
            </a:r>
            <a:r>
              <a:rPr lang="ja-JP" altLang="en-US" sz="2000" dirty="0">
                <a:latin typeface="+mn-ea"/>
              </a:rPr>
              <a:t>．</a:t>
            </a:r>
            <a:endParaRPr lang="ja-JP" altLang="en-US" sz="2000" dirty="0">
              <a:latin typeface="+mn-ea"/>
            </a:endParaRPr>
          </a:p>
        </p:txBody>
      </p:sp>
      <p:sp>
        <p:nvSpPr>
          <p:cNvPr id="68654" name="Rectangle 46"/>
          <p:cNvSpPr>
            <a:spLocks noChangeArrowheads="1"/>
          </p:cNvSpPr>
          <p:nvPr/>
        </p:nvSpPr>
        <p:spPr bwMode="auto">
          <a:xfrm>
            <a:off x="1623060" y="1462088"/>
            <a:ext cx="7010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無限集合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元</a:t>
            </a:r>
            <a:r>
              <a:rPr lang="ja-JP" altLang="en-US" sz="2000" dirty="0">
                <a:latin typeface="+mn-ea"/>
              </a:rPr>
              <a:t>の総数が有限ではない集合</a:t>
            </a:r>
            <a:endParaRPr lang="ja-JP" altLang="en-US" sz="2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68655" name="Rectangle 47"/>
          <p:cNvSpPr>
            <a:spLocks noChangeArrowheads="1"/>
          </p:cNvSpPr>
          <p:nvPr/>
        </p:nvSpPr>
        <p:spPr bwMode="auto">
          <a:xfrm>
            <a:off x="1623060" y="1946275"/>
            <a:ext cx="48013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可算集合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元</a:t>
            </a:r>
            <a:r>
              <a:rPr lang="ja-JP" altLang="en-US" sz="2000" dirty="0">
                <a:latin typeface="+mn-ea"/>
              </a:rPr>
              <a:t>が数えられる無限集合</a:t>
            </a:r>
          </a:p>
        </p:txBody>
      </p:sp>
      <p:sp>
        <p:nvSpPr>
          <p:cNvPr id="68659" name="Rectangle 51"/>
          <p:cNvSpPr>
            <a:spLocks noChangeArrowheads="1"/>
          </p:cNvSpPr>
          <p:nvPr/>
        </p:nvSpPr>
        <p:spPr bwMode="auto">
          <a:xfrm>
            <a:off x="1623060" y="5832445"/>
            <a:ext cx="8001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2000" dirty="0" smtClean="0">
                <a:latin typeface="+mn-ea"/>
                <a:ea typeface="+mn-ea"/>
              </a:rPr>
              <a:t>　左から順に正の整数を割り当てることが</a:t>
            </a:r>
            <a:r>
              <a:rPr lang="ja-JP" altLang="en-US" sz="2000" dirty="0">
                <a:latin typeface="+mn-ea"/>
                <a:ea typeface="+mn-ea"/>
              </a:rPr>
              <a:t>できる． ■</a:t>
            </a:r>
            <a:endParaRPr lang="ja-JP" altLang="en-US" sz="2000" dirty="0">
              <a:latin typeface="+mn-ea"/>
              <a:ea typeface="+mn-ea"/>
            </a:endParaRPr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2386727" y="5306281"/>
            <a:ext cx="6400621" cy="430913"/>
            <a:chOff x="2935367" y="5306281"/>
            <a:chExt cx="6400621" cy="430913"/>
          </a:xfrm>
        </p:grpSpPr>
        <p:sp>
          <p:nvSpPr>
            <p:cNvPr id="4" name="正方形/長方形 3"/>
            <p:cNvSpPr/>
            <p:nvPr/>
          </p:nvSpPr>
          <p:spPr>
            <a:xfrm>
              <a:off x="5945316" y="5367862"/>
              <a:ext cx="3390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latin typeface="+mn-ea"/>
                </a:rPr>
                <a:t>4  </a:t>
              </a:r>
              <a:r>
                <a:rPr lang="en-US" altLang="ja-JP" dirty="0">
                  <a:latin typeface="+mn-ea"/>
                </a:rPr>
                <a:t>5    ……      </a:t>
              </a:r>
              <a:r>
                <a:rPr lang="ja-JP" altLang="en-US" dirty="0" smtClean="0">
                  <a:latin typeface="+mn-ea"/>
                </a:rPr>
                <a:t>　</a:t>
              </a:r>
              <a:r>
                <a:rPr lang="en-US" altLang="ja-JP" dirty="0" smtClean="0">
                  <a:latin typeface="+mn-ea"/>
                </a:rPr>
                <a:t>m </a:t>
              </a:r>
              <a:r>
                <a:rPr lang="en-US" altLang="ja-JP" dirty="0">
                  <a:latin typeface="+mn-ea"/>
                </a:rPr>
                <a:t>……………</a:t>
              </a:r>
              <a:endParaRPr lang="ja-JP" altLang="en-US" dirty="0">
                <a:latin typeface="+mn-ea"/>
              </a:endParaRPr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2935367" y="5318575"/>
              <a:ext cx="4443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+mn-ea"/>
                </a:rPr>
                <a:t> 1 </a:t>
              </a:r>
              <a:endParaRPr lang="ja-JP" altLang="en-US" dirty="0">
                <a:latin typeface="+mn-ea"/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3328977" y="5306281"/>
              <a:ext cx="3786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+mn-ea"/>
                </a:rPr>
                <a:t>2 </a:t>
              </a:r>
              <a:endParaRPr lang="ja-JP" altLang="en-US" dirty="0">
                <a:latin typeface="+mn-ea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564369" y="5317714"/>
              <a:ext cx="3786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+mn-ea"/>
                </a:rPr>
                <a:t>3 </a:t>
              </a:r>
              <a:endParaRPr lang="ja-JP" altLang="en-US" dirty="0">
                <a:latin typeface="+mn-e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18869301"/>
      </p:ext>
    </p:extLst>
  </p:cSld>
  <p:clrMapOvr>
    <a:masterClrMapping/>
  </p:clrMapOvr>
  <p:transition spd="slow" advTm="1333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68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6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68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6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6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68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6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68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68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68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1" dur="500"/>
                                        <p:tgtEl>
                                          <p:spTgt spid="6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8612" grpId="0" autoUpdateAnimBg="0"/>
      <p:bldP spid="68613" grpId="0" autoUpdateAnimBg="0"/>
      <p:bldP spid="68631" grpId="0" autoUpdateAnimBg="0"/>
      <p:bldP spid="68653" grpId="0" autoUpdateAnimBg="0"/>
      <p:bldP spid="68654" grpId="0" autoUpdateAnimBg="0"/>
      <p:bldP spid="68655" grpId="0" autoUpdateAnimBg="0"/>
      <p:bldP spid="6865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026"/>
          <p:cNvSpPr txBox="1">
            <a:spLocks noChangeArrowheads="1"/>
          </p:cNvSpPr>
          <p:nvPr/>
        </p:nvSpPr>
        <p:spPr bwMode="auto">
          <a:xfrm>
            <a:off x="4796971" y="57359"/>
            <a:ext cx="2768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hangingPunct="1"/>
            <a:r>
              <a:rPr lang="ja-JP" altLang="en-US" sz="4000" dirty="0">
                <a:latin typeface="+mn-ea"/>
                <a:ea typeface="+mn-ea"/>
              </a:rPr>
              <a:t>非可算集合</a:t>
            </a:r>
          </a:p>
        </p:txBody>
      </p:sp>
      <p:sp>
        <p:nvSpPr>
          <p:cNvPr id="69636" name="Text Box 1028"/>
          <p:cNvSpPr txBox="1">
            <a:spLocks noChangeArrowheads="1"/>
          </p:cNvSpPr>
          <p:nvPr/>
        </p:nvSpPr>
        <p:spPr bwMode="auto">
          <a:xfrm>
            <a:off x="1981200" y="914400"/>
            <a:ext cx="7239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非可算集合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可算</a:t>
            </a:r>
            <a:r>
              <a:rPr lang="ja-JP" altLang="en-US" sz="2000" dirty="0">
                <a:latin typeface="+mn-ea"/>
              </a:rPr>
              <a:t>集合ではない無限集合</a:t>
            </a:r>
          </a:p>
        </p:txBody>
      </p:sp>
      <p:sp>
        <p:nvSpPr>
          <p:cNvPr id="69638" name="Text Box 1030"/>
          <p:cNvSpPr txBox="1">
            <a:spLocks noChangeArrowheads="1"/>
          </p:cNvSpPr>
          <p:nvPr/>
        </p:nvSpPr>
        <p:spPr bwMode="auto">
          <a:xfrm>
            <a:off x="1981200" y="1309688"/>
            <a:ext cx="815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 smtClean="0">
                <a:latin typeface="+mn-ea"/>
              </a:rPr>
              <a:t>命題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単位閉</a:t>
            </a:r>
            <a:r>
              <a:rPr lang="ja-JP" altLang="en-US" sz="2000" dirty="0">
                <a:latin typeface="+mn-ea"/>
              </a:rPr>
              <a:t>区間 </a:t>
            </a:r>
            <a:r>
              <a:rPr lang="en-US" altLang="ja-JP" sz="2000" dirty="0">
                <a:latin typeface="+mn-ea"/>
              </a:rPr>
              <a:t>[0,1] </a:t>
            </a:r>
            <a:r>
              <a:rPr lang="ja-JP" altLang="en-US" sz="2000" dirty="0">
                <a:latin typeface="+mn-ea"/>
              </a:rPr>
              <a:t>上の実数は非可算集合</a:t>
            </a:r>
          </a:p>
        </p:txBody>
      </p:sp>
      <p:sp>
        <p:nvSpPr>
          <p:cNvPr id="69670" name="Rectangle 1062"/>
          <p:cNvSpPr>
            <a:spLocks noChangeArrowheads="1"/>
          </p:cNvSpPr>
          <p:nvPr/>
        </p:nvSpPr>
        <p:spPr bwMode="auto">
          <a:xfrm>
            <a:off x="1981200" y="1690688"/>
            <a:ext cx="7848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>
                <a:latin typeface="+mn-ea"/>
              </a:rPr>
              <a:t>【</a:t>
            </a:r>
            <a:r>
              <a:rPr lang="ja-JP" altLang="en-US" sz="2000">
                <a:latin typeface="+mn-ea"/>
              </a:rPr>
              <a:t>証明</a:t>
            </a:r>
            <a:r>
              <a:rPr lang="en-US" altLang="ja-JP" sz="2000">
                <a:latin typeface="+mn-ea"/>
              </a:rPr>
              <a:t>】</a:t>
            </a:r>
          </a:p>
        </p:txBody>
      </p:sp>
      <p:sp>
        <p:nvSpPr>
          <p:cNvPr id="69671" name="Rectangle 1063"/>
          <p:cNvSpPr>
            <a:spLocks noChangeArrowheads="1"/>
          </p:cNvSpPr>
          <p:nvPr/>
        </p:nvSpPr>
        <p:spPr bwMode="auto">
          <a:xfrm>
            <a:off x="1981200" y="2174875"/>
            <a:ext cx="96744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000" dirty="0">
                <a:latin typeface="+mn-ea"/>
                <a:ea typeface="+mn-ea"/>
              </a:rPr>
              <a:t>〔</a:t>
            </a:r>
            <a:r>
              <a:rPr lang="ja-JP" altLang="en-US" sz="2000" dirty="0">
                <a:latin typeface="+mn-ea"/>
                <a:ea typeface="+mn-ea"/>
              </a:rPr>
              <a:t>仮定</a:t>
            </a:r>
            <a:r>
              <a:rPr lang="en-US" altLang="ja-JP" sz="2000" dirty="0" smtClean="0">
                <a:latin typeface="+mn-ea"/>
                <a:ea typeface="+mn-ea"/>
              </a:rPr>
              <a:t>〕</a:t>
            </a:r>
            <a:r>
              <a:rPr lang="ja-JP" altLang="en-US" sz="2000" dirty="0" smtClean="0">
                <a:latin typeface="+mn-ea"/>
                <a:ea typeface="+mn-ea"/>
              </a:rPr>
              <a:t>　単位</a:t>
            </a:r>
            <a:r>
              <a:rPr lang="ja-JP" altLang="en-US" sz="2000" dirty="0">
                <a:latin typeface="+mn-ea"/>
                <a:ea typeface="+mn-ea"/>
              </a:rPr>
              <a:t>区間上の実数</a:t>
            </a:r>
            <a:r>
              <a:rPr lang="ja-JP" altLang="en-US" sz="2000" dirty="0" smtClean="0">
                <a:latin typeface="+mn-ea"/>
                <a:ea typeface="+mn-ea"/>
              </a:rPr>
              <a:t>は、小数</a:t>
            </a:r>
            <a:r>
              <a:rPr lang="ja-JP" altLang="en-US" sz="2000" dirty="0">
                <a:latin typeface="+mn-ea"/>
                <a:ea typeface="+mn-ea"/>
              </a:rPr>
              <a:t>として上から下へ順に並べることが</a:t>
            </a:r>
            <a:r>
              <a:rPr lang="ja-JP" altLang="en-US" sz="2000" dirty="0" smtClean="0">
                <a:latin typeface="+mn-ea"/>
                <a:ea typeface="+mn-ea"/>
              </a:rPr>
              <a:t>できる．</a:t>
            </a:r>
            <a:endParaRPr lang="ja-JP" altLang="en-US" sz="2000" dirty="0">
              <a:latin typeface="+mn-ea"/>
              <a:ea typeface="+mn-ea"/>
            </a:endParaRPr>
          </a:p>
        </p:txBody>
      </p:sp>
      <p:sp>
        <p:nvSpPr>
          <p:cNvPr id="69672" name="Rectangle 1064"/>
          <p:cNvSpPr>
            <a:spLocks noChangeArrowheads="1"/>
          </p:cNvSpPr>
          <p:nvPr/>
        </p:nvSpPr>
        <p:spPr bwMode="auto">
          <a:xfrm>
            <a:off x="2139950" y="2781300"/>
            <a:ext cx="848982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000" dirty="0">
                <a:latin typeface="+mn-ea"/>
                <a:ea typeface="+mn-ea"/>
              </a:rPr>
              <a:t>0.  0  0  0  0  0  0  0  0  0  0  0  0  0  0  0  0  0  0  0  0  0  0  0  0  0  </a:t>
            </a:r>
            <a:r>
              <a:rPr lang="en-US" altLang="ja-JP" sz="2000" dirty="0" smtClean="0">
                <a:latin typeface="+mn-ea"/>
                <a:ea typeface="+mn-ea"/>
              </a:rPr>
              <a:t>……</a:t>
            </a:r>
            <a:endParaRPr lang="en-US" altLang="ja-JP" sz="2000" dirty="0">
              <a:latin typeface="+mn-ea"/>
              <a:ea typeface="+mn-ea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ja-JP" sz="2000" dirty="0">
                <a:latin typeface="+mn-ea"/>
                <a:ea typeface="+mn-ea"/>
              </a:rPr>
              <a:t>0.  0  0  0  0  0  0  0  0  0  0  0  0  0  0  0  0  0  0  a  b  c  d  e  f  g   </a:t>
            </a:r>
            <a:r>
              <a:rPr lang="en-US" altLang="ja-JP" sz="2000" dirty="0" smtClean="0">
                <a:latin typeface="+mn-ea"/>
                <a:ea typeface="+mn-ea"/>
              </a:rPr>
              <a:t>……</a:t>
            </a:r>
            <a:endParaRPr lang="en-US" altLang="ja-JP" sz="2000" dirty="0">
              <a:latin typeface="+mn-ea"/>
              <a:ea typeface="+mn-ea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ja-JP" sz="2000" dirty="0">
                <a:latin typeface="+mn-ea"/>
                <a:ea typeface="+mn-ea"/>
              </a:rPr>
              <a:t>0.  0  0  0  0  0  0  0  0  0  0  0  0  a’ b’ c’ d’ e’ f’ g’ h’ </a:t>
            </a:r>
            <a:r>
              <a:rPr lang="en-US" altLang="ja-JP" sz="2000" dirty="0" err="1">
                <a:latin typeface="+mn-ea"/>
                <a:ea typeface="+mn-ea"/>
              </a:rPr>
              <a:t>i</a:t>
            </a:r>
            <a:r>
              <a:rPr lang="en-US" altLang="ja-JP" sz="2000" dirty="0">
                <a:latin typeface="+mn-ea"/>
                <a:ea typeface="+mn-ea"/>
              </a:rPr>
              <a:t>’ j’ k’ l’ m</a:t>
            </a:r>
            <a:r>
              <a:rPr lang="en-US" altLang="ja-JP" sz="2000" dirty="0" smtClean="0">
                <a:latin typeface="+mn-ea"/>
                <a:ea typeface="+mn-ea"/>
              </a:rPr>
              <a:t>’……</a:t>
            </a:r>
            <a:endParaRPr lang="en-US" altLang="ja-JP" sz="2000" dirty="0">
              <a:latin typeface="+mn-ea"/>
              <a:ea typeface="+mn-ea"/>
            </a:endParaRPr>
          </a:p>
          <a:p>
            <a:pPr eaLnBrk="1" hangingPunct="1"/>
            <a:r>
              <a:rPr lang="en-US" altLang="ja-JP" sz="2000" dirty="0">
                <a:latin typeface="+mn-ea"/>
                <a:ea typeface="+mn-ea"/>
              </a:rPr>
              <a:t>                                     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sz="2000" dirty="0">
                <a:latin typeface="+mn-ea"/>
                <a:ea typeface="+mn-ea"/>
              </a:rPr>
              <a:t>0.  5  0  0  0  0  0  0  0  0  0  0  0  0  0  0  0  0  0  a” b” c” d” e” f” g” </a:t>
            </a:r>
            <a:r>
              <a:rPr lang="en-US" altLang="ja-JP" sz="2000" dirty="0" smtClean="0">
                <a:latin typeface="+mn-ea"/>
                <a:ea typeface="+mn-ea"/>
              </a:rPr>
              <a:t>……</a:t>
            </a:r>
            <a:endParaRPr lang="en-US" altLang="ja-JP" sz="2000" dirty="0">
              <a:latin typeface="+mn-ea"/>
              <a:ea typeface="+mn-ea"/>
            </a:endParaRPr>
          </a:p>
          <a:p>
            <a:pPr eaLnBrk="1" hangingPunct="1"/>
            <a:r>
              <a:rPr lang="en-US" altLang="ja-JP" sz="2000" dirty="0">
                <a:latin typeface="+mn-ea"/>
                <a:ea typeface="+mn-ea"/>
              </a:rPr>
              <a:t>                                     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sz="2000" dirty="0">
                <a:latin typeface="+mn-ea"/>
                <a:ea typeface="+mn-ea"/>
              </a:rPr>
              <a:t>1.  0  0  0  0  0  0  0  0  0  0  0  0  0  0  0  0  0  0  0  0  0  0  0  0  </a:t>
            </a:r>
            <a:r>
              <a:rPr lang="en-US" altLang="ja-JP" sz="2000" dirty="0" smtClean="0">
                <a:latin typeface="+mn-ea"/>
                <a:ea typeface="+mn-ea"/>
              </a:rPr>
              <a:t>0</a:t>
            </a:r>
            <a:r>
              <a:rPr lang="ja-JP" altLang="en-US" sz="2000" dirty="0" smtClean="0">
                <a:latin typeface="+mn-ea"/>
                <a:ea typeface="+mn-ea"/>
              </a:rPr>
              <a:t>　</a:t>
            </a:r>
            <a:r>
              <a:rPr lang="en-US" altLang="ja-JP" sz="2000" dirty="0" smtClean="0">
                <a:latin typeface="+mn-ea"/>
                <a:ea typeface="+mn-ea"/>
              </a:rPr>
              <a:t>……</a:t>
            </a:r>
            <a:endParaRPr lang="en-US" altLang="ja-JP" sz="2000" dirty="0">
              <a:latin typeface="+mn-ea"/>
              <a:ea typeface="+mn-ea"/>
            </a:endParaRPr>
          </a:p>
        </p:txBody>
      </p:sp>
      <p:grpSp>
        <p:nvGrpSpPr>
          <p:cNvPr id="69689" name="Group 1081"/>
          <p:cNvGrpSpPr>
            <a:grpSpLocks/>
          </p:cNvGrpSpPr>
          <p:nvPr/>
        </p:nvGrpSpPr>
        <p:grpSpPr bwMode="auto">
          <a:xfrm>
            <a:off x="2190750" y="2859089"/>
            <a:ext cx="703263" cy="3278188"/>
            <a:chOff x="420" y="1888"/>
            <a:chExt cx="443" cy="2065"/>
          </a:xfrm>
        </p:grpSpPr>
        <p:sp>
          <p:nvSpPr>
            <p:cNvPr id="16406" name="Rectangle 1066"/>
            <p:cNvSpPr>
              <a:spLocks noChangeArrowheads="1"/>
            </p:cNvSpPr>
            <p:nvPr/>
          </p:nvSpPr>
          <p:spPr bwMode="auto">
            <a:xfrm>
              <a:off x="644" y="1888"/>
              <a:ext cx="148" cy="1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16407" name="Rectangle 1073"/>
            <p:cNvSpPr>
              <a:spLocks noChangeArrowheads="1"/>
            </p:cNvSpPr>
            <p:nvPr/>
          </p:nvSpPr>
          <p:spPr bwMode="auto">
            <a:xfrm>
              <a:off x="420" y="3701"/>
              <a:ext cx="44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sz="200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0.  8</a:t>
              </a:r>
            </a:p>
          </p:txBody>
        </p:sp>
      </p:grpSp>
      <p:sp>
        <p:nvSpPr>
          <p:cNvPr id="69684" name="Rectangle 1076"/>
          <p:cNvSpPr>
            <a:spLocks noChangeArrowheads="1"/>
          </p:cNvSpPr>
          <p:nvPr/>
        </p:nvSpPr>
        <p:spPr bwMode="auto">
          <a:xfrm>
            <a:off x="3429000" y="5737225"/>
            <a:ext cx="30716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000">
                <a:solidFill>
                  <a:srgbClr val="FF0000"/>
                </a:solidFill>
                <a:latin typeface="+mn-ea"/>
                <a:ea typeface="+mn-ea"/>
              </a:rPr>
              <a:t>A  B ………………………</a:t>
            </a:r>
          </a:p>
        </p:txBody>
      </p:sp>
      <p:grpSp>
        <p:nvGrpSpPr>
          <p:cNvPr id="69690" name="Group 1082"/>
          <p:cNvGrpSpPr>
            <a:grpSpLocks/>
          </p:cNvGrpSpPr>
          <p:nvPr/>
        </p:nvGrpSpPr>
        <p:grpSpPr bwMode="auto">
          <a:xfrm>
            <a:off x="2865438" y="3327402"/>
            <a:ext cx="346074" cy="2795588"/>
            <a:chOff x="816" y="2192"/>
            <a:chExt cx="218" cy="1761"/>
          </a:xfrm>
        </p:grpSpPr>
        <p:sp>
          <p:nvSpPr>
            <p:cNvPr id="16404" name="Rectangle 1074"/>
            <p:cNvSpPr>
              <a:spLocks noChangeArrowheads="1"/>
            </p:cNvSpPr>
            <p:nvPr/>
          </p:nvSpPr>
          <p:spPr bwMode="auto">
            <a:xfrm>
              <a:off x="824" y="3701"/>
              <a:ext cx="21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sz="200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1</a:t>
              </a:r>
            </a:p>
          </p:txBody>
        </p:sp>
        <p:sp>
          <p:nvSpPr>
            <p:cNvPr id="16405" name="Rectangle 1077"/>
            <p:cNvSpPr>
              <a:spLocks noChangeArrowheads="1"/>
            </p:cNvSpPr>
            <p:nvPr/>
          </p:nvSpPr>
          <p:spPr bwMode="auto">
            <a:xfrm>
              <a:off x="816" y="2192"/>
              <a:ext cx="148" cy="1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</p:grpSp>
      <p:grpSp>
        <p:nvGrpSpPr>
          <p:cNvPr id="69691" name="Group 1083"/>
          <p:cNvGrpSpPr>
            <a:grpSpLocks/>
          </p:cNvGrpSpPr>
          <p:nvPr/>
        </p:nvGrpSpPr>
        <p:grpSpPr bwMode="auto">
          <a:xfrm>
            <a:off x="3116260" y="3786191"/>
            <a:ext cx="371475" cy="2347911"/>
            <a:chOff x="916" y="2525"/>
            <a:chExt cx="234" cy="1479"/>
          </a:xfrm>
        </p:grpSpPr>
        <p:sp>
          <p:nvSpPr>
            <p:cNvPr id="16402" name="Rectangle 1075"/>
            <p:cNvSpPr>
              <a:spLocks noChangeArrowheads="1"/>
            </p:cNvSpPr>
            <p:nvPr/>
          </p:nvSpPr>
          <p:spPr bwMode="auto">
            <a:xfrm>
              <a:off x="940" y="3752"/>
              <a:ext cx="21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sz="2000" dirty="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3</a:t>
              </a:r>
            </a:p>
          </p:txBody>
        </p:sp>
        <p:sp>
          <p:nvSpPr>
            <p:cNvPr id="16403" name="Rectangle 1078"/>
            <p:cNvSpPr>
              <a:spLocks noChangeArrowheads="1"/>
            </p:cNvSpPr>
            <p:nvPr/>
          </p:nvSpPr>
          <p:spPr bwMode="auto">
            <a:xfrm>
              <a:off x="916" y="2525"/>
              <a:ext cx="197" cy="1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</p:grpSp>
      <p:grpSp>
        <p:nvGrpSpPr>
          <p:cNvPr id="69692" name="Group 1084"/>
          <p:cNvGrpSpPr>
            <a:grpSpLocks/>
          </p:cNvGrpSpPr>
          <p:nvPr/>
        </p:nvGrpSpPr>
        <p:grpSpPr bwMode="auto">
          <a:xfrm>
            <a:off x="6874601" y="4545014"/>
            <a:ext cx="2058986" cy="1577976"/>
            <a:chOff x="3428" y="3032"/>
            <a:chExt cx="1297" cy="994"/>
          </a:xfrm>
        </p:grpSpPr>
        <p:sp>
          <p:nvSpPr>
            <p:cNvPr id="16400" name="Rectangle 1079"/>
            <p:cNvSpPr>
              <a:spLocks noChangeArrowheads="1"/>
            </p:cNvSpPr>
            <p:nvPr/>
          </p:nvSpPr>
          <p:spPr bwMode="auto">
            <a:xfrm>
              <a:off x="3428" y="3032"/>
              <a:ext cx="148" cy="1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200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sp>
          <p:nvSpPr>
            <p:cNvPr id="16401" name="Rectangle 1080"/>
            <p:cNvSpPr>
              <a:spLocks noChangeArrowheads="1"/>
            </p:cNvSpPr>
            <p:nvPr/>
          </p:nvSpPr>
          <p:spPr bwMode="auto">
            <a:xfrm>
              <a:off x="3451" y="3774"/>
              <a:ext cx="127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sz="2000">
                  <a:solidFill>
                    <a:srgbClr val="FF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A’………………</a:t>
              </a:r>
            </a:p>
          </p:txBody>
        </p:sp>
      </p:grpSp>
      <p:grpSp>
        <p:nvGrpSpPr>
          <p:cNvPr id="69694" name="Group 1086"/>
          <p:cNvGrpSpPr>
            <a:grpSpLocks/>
          </p:cNvGrpSpPr>
          <p:nvPr/>
        </p:nvGrpSpPr>
        <p:grpSpPr bwMode="auto">
          <a:xfrm>
            <a:off x="2133600" y="5715000"/>
            <a:ext cx="7848600" cy="947738"/>
            <a:chOff x="384" y="3600"/>
            <a:chExt cx="4944" cy="597"/>
          </a:xfrm>
        </p:grpSpPr>
        <p:sp>
          <p:nvSpPr>
            <p:cNvPr id="16398" name="Rectangle 1072"/>
            <p:cNvSpPr>
              <a:spLocks noChangeArrowheads="1"/>
            </p:cNvSpPr>
            <p:nvPr/>
          </p:nvSpPr>
          <p:spPr bwMode="auto">
            <a:xfrm>
              <a:off x="384" y="3945"/>
              <a:ext cx="494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ja-JP" altLang="en-US" sz="2000" dirty="0">
                  <a:latin typeface="+mn-ea"/>
                  <a:ea typeface="+mn-ea"/>
                </a:rPr>
                <a:t>この実数</a:t>
              </a:r>
              <a:r>
                <a:rPr lang="ja-JP" altLang="en-US" sz="2000" dirty="0" smtClean="0">
                  <a:latin typeface="+mn-ea"/>
                  <a:ea typeface="+mn-ea"/>
                </a:rPr>
                <a:t>は，上</a:t>
              </a:r>
              <a:r>
                <a:rPr lang="ja-JP" altLang="en-US" sz="2000" dirty="0">
                  <a:latin typeface="+mn-ea"/>
                  <a:ea typeface="+mn-ea"/>
                </a:rPr>
                <a:t>の数表（区間</a:t>
              </a:r>
              <a:r>
                <a:rPr lang="en-US" altLang="ja-JP" sz="2000" dirty="0">
                  <a:latin typeface="+mn-ea"/>
                  <a:ea typeface="+mn-ea"/>
                </a:rPr>
                <a:t>[0,1] </a:t>
              </a:r>
              <a:r>
                <a:rPr lang="ja-JP" altLang="en-US" sz="2000" dirty="0">
                  <a:latin typeface="+mn-ea"/>
                  <a:ea typeface="+mn-ea"/>
                </a:rPr>
                <a:t>上の実数）に存在</a:t>
              </a:r>
              <a:r>
                <a:rPr lang="ja-JP" altLang="en-US" sz="2000" dirty="0">
                  <a:latin typeface="+mn-ea"/>
                  <a:ea typeface="+mn-ea"/>
                </a:rPr>
                <a:t>しない． </a:t>
              </a:r>
              <a:r>
                <a:rPr lang="ja-JP" altLang="en-US" sz="2000" dirty="0">
                  <a:latin typeface="+mn-ea"/>
                  <a:ea typeface="+mn-ea"/>
                </a:rPr>
                <a:t>　■</a:t>
              </a:r>
            </a:p>
          </p:txBody>
        </p:sp>
        <p:sp>
          <p:nvSpPr>
            <p:cNvPr id="16399" name="Rectangle 1085"/>
            <p:cNvSpPr>
              <a:spLocks noChangeArrowheads="1"/>
            </p:cNvSpPr>
            <p:nvPr/>
          </p:nvSpPr>
          <p:spPr bwMode="auto">
            <a:xfrm>
              <a:off x="432" y="3600"/>
              <a:ext cx="4512" cy="24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algn="ctr" eaLnBrk="1" hangingPunct="1"/>
              <a:endParaRPr lang="ja-JP" altLang="ja-JP" sz="200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</p:grp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6186574"/>
      </p:ext>
    </p:extLst>
  </p:cSld>
  <p:clrMapOvr>
    <a:masterClrMapping/>
  </p:clrMapOvr>
  <p:transition spd="slow" advTm="116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9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9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9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9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6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69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69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9636" grpId="0" autoUpdateAnimBg="0"/>
      <p:bldP spid="69638" grpId="0" autoUpdateAnimBg="0"/>
      <p:bldP spid="69670" grpId="0" autoUpdateAnimBg="0"/>
      <p:bldP spid="69671" grpId="0" autoUpdateAnimBg="0"/>
      <p:bldP spid="69672" grpId="0" autoUpdateAnimBg="0"/>
      <p:bldP spid="6968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2"/>
          <p:cNvSpPr txBox="1">
            <a:spLocks noChangeArrowheads="1"/>
          </p:cNvSpPr>
          <p:nvPr/>
        </p:nvSpPr>
        <p:spPr bwMode="auto">
          <a:xfrm>
            <a:off x="2276856" y="1181192"/>
            <a:ext cx="8110728" cy="23083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dirty="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【</a:t>
            </a:r>
            <a:r>
              <a:rPr lang="ja-JP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距離と距離空間</a:t>
            </a:r>
            <a:r>
              <a:rPr lang="en-US" altLang="ja-JP" dirty="0">
                <a:effectLst>
                  <a:outerShdw blurRad="38100" dist="38100" dir="2700000" algn="tl">
                    <a:srgbClr val="FFFFFF"/>
                  </a:outerShdw>
                </a:effectLst>
                <a:latin typeface="+mn-ea"/>
              </a:rPr>
              <a:t>】</a:t>
            </a:r>
          </a:p>
          <a:p>
            <a:pPr algn="ctr">
              <a:defRPr/>
            </a:pPr>
            <a:endParaRPr lang="en-US" altLang="ja-JP" dirty="0">
              <a:effectLst>
                <a:outerShdw blurRad="38100" dist="38100" dir="2700000" algn="tl">
                  <a:srgbClr val="FFFFFF"/>
                </a:outerShdw>
              </a:effectLst>
              <a:latin typeface="+mn-ea"/>
            </a:endParaRPr>
          </a:p>
          <a:p>
            <a:pPr>
              <a:defRPr/>
            </a:pPr>
            <a:r>
              <a:rPr lang="ja-JP" altLang="en-US" dirty="0">
                <a:latin typeface="+mn-ea"/>
              </a:rPr>
              <a:t>集合</a:t>
            </a:r>
            <a:r>
              <a:rPr lang="en-US" altLang="ja-JP" dirty="0">
                <a:latin typeface="+mn-ea"/>
              </a:rPr>
              <a:t>X</a:t>
            </a:r>
            <a:r>
              <a:rPr lang="ja-JP" altLang="en-US" dirty="0">
                <a:latin typeface="+mn-ea"/>
              </a:rPr>
              <a:t>上の２つの元</a:t>
            </a:r>
            <a:r>
              <a:rPr lang="en-US" altLang="ja-JP" dirty="0" err="1">
                <a:latin typeface="+mn-ea"/>
              </a:rPr>
              <a:t>x,y∈X</a:t>
            </a:r>
            <a:r>
              <a:rPr lang="ja-JP" altLang="en-US" dirty="0">
                <a:latin typeface="+mn-ea"/>
              </a:rPr>
              <a:t>を実数値に対応づける写像</a:t>
            </a:r>
            <a:r>
              <a:rPr lang="en-US" altLang="ja-JP" dirty="0">
                <a:latin typeface="+mn-ea"/>
              </a:rPr>
              <a:t>d(</a:t>
            </a:r>
            <a:r>
              <a:rPr lang="en-US" altLang="ja-JP" dirty="0" err="1">
                <a:latin typeface="+mn-ea"/>
              </a:rPr>
              <a:t>x,y</a:t>
            </a:r>
            <a:r>
              <a:rPr lang="en-US" altLang="ja-JP" dirty="0">
                <a:latin typeface="+mn-ea"/>
              </a:rPr>
              <a:t>)</a:t>
            </a:r>
            <a:r>
              <a:rPr lang="ja-JP" altLang="en-US" dirty="0" smtClean="0">
                <a:latin typeface="+mn-ea"/>
              </a:rPr>
              <a:t>が，以下</a:t>
            </a:r>
            <a:r>
              <a:rPr lang="ja-JP" altLang="en-US" dirty="0">
                <a:latin typeface="+mn-ea"/>
              </a:rPr>
              <a:t>の条件を満足する</a:t>
            </a:r>
            <a:r>
              <a:rPr lang="ja-JP" altLang="en-US" dirty="0" smtClean="0">
                <a:latin typeface="+mn-ea"/>
              </a:rPr>
              <a:t>とき，</a:t>
            </a:r>
            <a:r>
              <a:rPr lang="en-US" altLang="ja-JP" dirty="0" smtClean="0">
                <a:latin typeface="+mn-ea"/>
              </a:rPr>
              <a:t>d</a:t>
            </a:r>
            <a:r>
              <a:rPr lang="ja-JP" altLang="en-US" dirty="0">
                <a:latin typeface="+mn-ea"/>
              </a:rPr>
              <a:t>を距離と</a:t>
            </a:r>
            <a:r>
              <a:rPr lang="ja-JP" altLang="en-US" dirty="0" smtClean="0">
                <a:latin typeface="+mn-ea"/>
              </a:rPr>
              <a:t>いい，集合</a:t>
            </a:r>
            <a:r>
              <a:rPr lang="en-US" altLang="ja-JP" dirty="0">
                <a:latin typeface="+mn-ea"/>
              </a:rPr>
              <a:t>X</a:t>
            </a:r>
            <a:r>
              <a:rPr lang="ja-JP" altLang="en-US" dirty="0">
                <a:latin typeface="+mn-ea"/>
              </a:rPr>
              <a:t>を距離空間と</a:t>
            </a:r>
            <a:r>
              <a:rPr lang="ja-JP" altLang="en-US" dirty="0" smtClean="0">
                <a:latin typeface="+mn-ea"/>
              </a:rPr>
              <a:t>いう．</a:t>
            </a:r>
            <a:endParaRPr lang="ja-JP" altLang="en-US" dirty="0">
              <a:latin typeface="+mn-ea"/>
            </a:endParaRPr>
          </a:p>
          <a:p>
            <a:pPr>
              <a:defRPr/>
            </a:pPr>
            <a:endParaRPr lang="ja-JP" altLang="en-US" dirty="0">
              <a:latin typeface="+mn-ea"/>
            </a:endParaRPr>
          </a:p>
          <a:p>
            <a:pPr>
              <a:defRPr/>
            </a:pPr>
            <a:endParaRPr lang="ja-JP" altLang="en-US" dirty="0">
              <a:latin typeface="+mn-ea"/>
            </a:endParaRPr>
          </a:p>
          <a:p>
            <a:pPr>
              <a:defRPr/>
            </a:pPr>
            <a:endParaRPr lang="ja-JP" altLang="en-US" dirty="0">
              <a:latin typeface="+mn-ea"/>
            </a:endParaRPr>
          </a:p>
          <a:p>
            <a:pPr>
              <a:defRPr/>
            </a:pPr>
            <a:endParaRPr lang="en-US" altLang="ja-JP" dirty="0">
              <a:latin typeface="+mn-ea"/>
            </a:endParaRPr>
          </a:p>
        </p:txBody>
      </p:sp>
      <p:grpSp>
        <p:nvGrpSpPr>
          <p:cNvPr id="172035" name="Group 3"/>
          <p:cNvGrpSpPr>
            <a:grpSpLocks/>
          </p:cNvGrpSpPr>
          <p:nvPr/>
        </p:nvGrpSpPr>
        <p:grpSpPr bwMode="auto">
          <a:xfrm>
            <a:off x="2587625" y="3980821"/>
            <a:ext cx="2514600" cy="1371600"/>
            <a:chOff x="670" y="1850"/>
            <a:chExt cx="1584" cy="864"/>
          </a:xfrm>
        </p:grpSpPr>
        <p:sp>
          <p:nvSpPr>
            <p:cNvPr id="17440" name="Oval 4"/>
            <p:cNvSpPr>
              <a:spLocks noChangeArrowheads="1"/>
            </p:cNvSpPr>
            <p:nvPr/>
          </p:nvSpPr>
          <p:spPr bwMode="auto">
            <a:xfrm>
              <a:off x="670" y="1850"/>
              <a:ext cx="1584" cy="864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1400">
                <a:latin typeface="+mn-ea"/>
                <a:ea typeface="+mn-ea"/>
              </a:endParaRPr>
            </a:p>
          </p:txBody>
        </p:sp>
        <p:sp>
          <p:nvSpPr>
            <p:cNvPr id="17441" name="Rectangle 5"/>
            <p:cNvSpPr>
              <a:spLocks noChangeArrowheads="1"/>
            </p:cNvSpPr>
            <p:nvPr/>
          </p:nvSpPr>
          <p:spPr bwMode="auto">
            <a:xfrm>
              <a:off x="1092" y="1954"/>
              <a:ext cx="41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sz="1400">
                  <a:latin typeface="+mn-ea"/>
                  <a:ea typeface="+mn-ea"/>
                </a:rPr>
                <a:t>集合</a:t>
              </a:r>
              <a:r>
                <a:rPr lang="en-US" altLang="ja-JP" sz="1400">
                  <a:latin typeface="+mn-ea"/>
                  <a:ea typeface="+mn-ea"/>
                </a:rPr>
                <a:t>X</a:t>
              </a:r>
            </a:p>
          </p:txBody>
        </p:sp>
        <p:grpSp>
          <p:nvGrpSpPr>
            <p:cNvPr id="17442" name="Group 6"/>
            <p:cNvGrpSpPr>
              <a:grpSpLocks/>
            </p:cNvGrpSpPr>
            <p:nvPr/>
          </p:nvGrpSpPr>
          <p:grpSpPr bwMode="auto">
            <a:xfrm>
              <a:off x="985" y="2019"/>
              <a:ext cx="989" cy="530"/>
              <a:chOff x="987" y="1177"/>
              <a:chExt cx="989" cy="530"/>
            </a:xfrm>
          </p:grpSpPr>
          <p:sp>
            <p:nvSpPr>
              <p:cNvPr id="17445" name="Rectangle 7"/>
              <p:cNvSpPr>
                <a:spLocks noChangeArrowheads="1"/>
              </p:cNvSpPr>
              <p:nvPr/>
            </p:nvSpPr>
            <p:spPr bwMode="auto">
              <a:xfrm>
                <a:off x="987" y="1513"/>
                <a:ext cx="317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sz="1400">
                    <a:latin typeface="+mn-ea"/>
                    <a:ea typeface="+mn-ea"/>
                  </a:rPr>
                  <a:t> </a:t>
                </a:r>
                <a:r>
                  <a:rPr lang="ja-JP" altLang="en-US" sz="1400">
                    <a:latin typeface="+mn-ea"/>
                    <a:ea typeface="+mn-ea"/>
                  </a:rPr>
                  <a:t>元</a:t>
                </a:r>
                <a:r>
                  <a:rPr lang="en-US" altLang="ja-JP" sz="1400">
                    <a:latin typeface="+mn-ea"/>
                    <a:ea typeface="+mn-ea"/>
                  </a:rPr>
                  <a:t>x</a:t>
                </a:r>
                <a:endParaRPr lang="en-US" altLang="ja-JP" sz="1400">
                  <a:solidFill>
                    <a:srgbClr val="FF0066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17446" name="Rectangle 8"/>
              <p:cNvSpPr>
                <a:spLocks noChangeArrowheads="1"/>
              </p:cNvSpPr>
              <p:nvPr/>
            </p:nvSpPr>
            <p:spPr bwMode="auto">
              <a:xfrm>
                <a:off x="1659" y="1177"/>
                <a:ext cx="317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en-US" altLang="ja-JP" sz="1400">
                    <a:latin typeface="+mn-ea"/>
                    <a:ea typeface="+mn-ea"/>
                  </a:rPr>
                  <a:t> </a:t>
                </a:r>
                <a:r>
                  <a:rPr lang="ja-JP" altLang="en-US" sz="1400">
                    <a:latin typeface="+mn-ea"/>
                    <a:ea typeface="+mn-ea"/>
                  </a:rPr>
                  <a:t>元</a:t>
                </a:r>
                <a:r>
                  <a:rPr lang="en-US" altLang="ja-JP" sz="1400">
                    <a:latin typeface="+mn-ea"/>
                    <a:ea typeface="+mn-ea"/>
                  </a:rPr>
                  <a:t>y</a:t>
                </a:r>
              </a:p>
            </p:txBody>
          </p:sp>
        </p:grpSp>
        <p:sp>
          <p:nvSpPr>
            <p:cNvPr id="17443" name="Oval 9"/>
            <p:cNvSpPr>
              <a:spLocks noChangeArrowheads="1"/>
            </p:cNvSpPr>
            <p:nvPr/>
          </p:nvSpPr>
          <p:spPr bwMode="auto">
            <a:xfrm>
              <a:off x="1313" y="2495"/>
              <a:ext cx="68" cy="61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1400">
                <a:latin typeface="+mn-ea"/>
                <a:ea typeface="+mn-ea"/>
              </a:endParaRPr>
            </a:p>
          </p:txBody>
        </p:sp>
        <p:sp>
          <p:nvSpPr>
            <p:cNvPr id="17444" name="Oval 10"/>
            <p:cNvSpPr>
              <a:spLocks noChangeArrowheads="1"/>
            </p:cNvSpPr>
            <p:nvPr/>
          </p:nvSpPr>
          <p:spPr bwMode="auto">
            <a:xfrm>
              <a:off x="1977" y="2111"/>
              <a:ext cx="68" cy="61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1400">
                <a:latin typeface="+mn-ea"/>
                <a:ea typeface="+mn-ea"/>
              </a:endParaRPr>
            </a:p>
          </p:txBody>
        </p:sp>
      </p:grpSp>
      <p:sp>
        <p:nvSpPr>
          <p:cNvPr id="172043" name="Text Box 11"/>
          <p:cNvSpPr txBox="1">
            <a:spLocks noChangeArrowheads="1"/>
          </p:cNvSpPr>
          <p:nvPr/>
        </p:nvSpPr>
        <p:spPr bwMode="auto">
          <a:xfrm>
            <a:off x="3429000" y="152400"/>
            <a:ext cx="533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hangingPunct="1"/>
            <a:r>
              <a:rPr lang="ja-JP" altLang="en-US" sz="4000" dirty="0">
                <a:latin typeface="+mn-ea"/>
                <a:ea typeface="+mn-ea"/>
              </a:rPr>
              <a:t>解析学で学ぶ距離空間</a:t>
            </a:r>
          </a:p>
        </p:txBody>
      </p:sp>
      <p:sp>
        <p:nvSpPr>
          <p:cNvPr id="172044" name="Text Box 12"/>
          <p:cNvSpPr txBox="1">
            <a:spLocks noChangeArrowheads="1"/>
          </p:cNvSpPr>
          <p:nvPr/>
        </p:nvSpPr>
        <p:spPr bwMode="auto">
          <a:xfrm>
            <a:off x="5631877" y="2410084"/>
            <a:ext cx="35782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dirty="0">
                <a:latin typeface="+mn-ea"/>
                <a:ea typeface="+mn-ea"/>
              </a:rPr>
              <a:t>２．</a:t>
            </a:r>
            <a:r>
              <a:rPr lang="en-US" altLang="ja-JP" dirty="0">
                <a:latin typeface="+mn-ea"/>
                <a:ea typeface="+mn-ea"/>
              </a:rPr>
              <a:t>d(</a:t>
            </a:r>
            <a:r>
              <a:rPr lang="en-US" altLang="ja-JP" dirty="0" err="1">
                <a:latin typeface="+mn-ea"/>
                <a:ea typeface="+mn-ea"/>
              </a:rPr>
              <a:t>x,y</a:t>
            </a:r>
            <a:r>
              <a:rPr lang="en-US" altLang="ja-JP" dirty="0">
                <a:latin typeface="+mn-ea"/>
                <a:ea typeface="+mn-ea"/>
              </a:rPr>
              <a:t>) = d(</a:t>
            </a:r>
            <a:r>
              <a:rPr lang="en-US" altLang="ja-JP" dirty="0" err="1">
                <a:latin typeface="+mn-ea"/>
                <a:ea typeface="+mn-ea"/>
              </a:rPr>
              <a:t>y,x</a:t>
            </a:r>
            <a:r>
              <a:rPr lang="en-US" altLang="ja-JP" dirty="0">
                <a:latin typeface="+mn-ea"/>
                <a:ea typeface="+mn-ea"/>
              </a:rPr>
              <a:t>) </a:t>
            </a:r>
            <a:r>
              <a:rPr lang="ja-JP" altLang="en-US" dirty="0">
                <a:latin typeface="+mn-ea"/>
                <a:ea typeface="+mn-ea"/>
              </a:rPr>
              <a:t>　</a:t>
            </a:r>
            <a:r>
              <a:rPr lang="en-US" altLang="ja-JP" dirty="0">
                <a:latin typeface="+mn-ea"/>
                <a:ea typeface="+mn-ea"/>
              </a:rPr>
              <a:t>(</a:t>
            </a:r>
            <a:r>
              <a:rPr lang="ja-JP" altLang="en-US" dirty="0">
                <a:latin typeface="+mn-ea"/>
                <a:ea typeface="+mn-ea"/>
              </a:rPr>
              <a:t>可換</a:t>
            </a:r>
            <a:r>
              <a:rPr lang="en-US" altLang="ja-JP" dirty="0">
                <a:latin typeface="+mn-ea"/>
                <a:ea typeface="+mn-ea"/>
              </a:rPr>
              <a:t>)</a:t>
            </a:r>
          </a:p>
        </p:txBody>
      </p:sp>
      <p:sp>
        <p:nvSpPr>
          <p:cNvPr id="172045" name="Text Box 13"/>
          <p:cNvSpPr txBox="1">
            <a:spLocks noChangeArrowheads="1"/>
          </p:cNvSpPr>
          <p:nvPr/>
        </p:nvSpPr>
        <p:spPr bwMode="auto">
          <a:xfrm>
            <a:off x="2518410" y="2855895"/>
            <a:ext cx="3639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dirty="0">
                <a:latin typeface="+mn-ea"/>
                <a:ea typeface="+mn-ea"/>
              </a:rPr>
              <a:t>３．</a:t>
            </a:r>
            <a:r>
              <a:rPr lang="en-US" altLang="ja-JP" dirty="0">
                <a:latin typeface="+mn-ea"/>
                <a:ea typeface="+mn-ea"/>
              </a:rPr>
              <a:t>d(</a:t>
            </a:r>
            <a:r>
              <a:rPr lang="en-US" altLang="ja-JP" dirty="0" err="1">
                <a:latin typeface="+mn-ea"/>
                <a:ea typeface="+mn-ea"/>
              </a:rPr>
              <a:t>x,y</a:t>
            </a:r>
            <a:r>
              <a:rPr lang="en-US" altLang="ja-JP" dirty="0">
                <a:latin typeface="+mn-ea"/>
                <a:ea typeface="+mn-ea"/>
              </a:rPr>
              <a:t>) = 0 </a:t>
            </a:r>
            <a:r>
              <a:rPr lang="ja-JP" altLang="en-US" dirty="0">
                <a:latin typeface="+mn-ea"/>
                <a:ea typeface="+mn-ea"/>
              </a:rPr>
              <a:t>　⇔　</a:t>
            </a:r>
            <a:r>
              <a:rPr lang="en-US" altLang="ja-JP" dirty="0">
                <a:latin typeface="+mn-ea"/>
                <a:ea typeface="+mn-ea"/>
              </a:rPr>
              <a:t>x=y</a:t>
            </a:r>
          </a:p>
        </p:txBody>
      </p:sp>
      <p:sp>
        <p:nvSpPr>
          <p:cNvPr id="172046" name="Text Box 14"/>
          <p:cNvSpPr txBox="1">
            <a:spLocks noChangeArrowheads="1"/>
          </p:cNvSpPr>
          <p:nvPr/>
        </p:nvSpPr>
        <p:spPr bwMode="auto">
          <a:xfrm>
            <a:off x="5631877" y="2847954"/>
            <a:ext cx="48525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dirty="0">
                <a:latin typeface="+mn-ea"/>
                <a:ea typeface="+mn-ea"/>
              </a:rPr>
              <a:t>４．</a:t>
            </a:r>
            <a:r>
              <a:rPr lang="en-US" altLang="ja-JP" dirty="0">
                <a:latin typeface="+mn-ea"/>
                <a:ea typeface="+mn-ea"/>
              </a:rPr>
              <a:t>d(</a:t>
            </a:r>
            <a:r>
              <a:rPr lang="en-US" altLang="ja-JP" dirty="0" err="1">
                <a:latin typeface="+mn-ea"/>
                <a:ea typeface="+mn-ea"/>
              </a:rPr>
              <a:t>x,y</a:t>
            </a:r>
            <a:r>
              <a:rPr lang="en-US" altLang="ja-JP" dirty="0">
                <a:latin typeface="+mn-ea"/>
                <a:ea typeface="+mn-ea"/>
              </a:rPr>
              <a:t>) ≦ d(</a:t>
            </a:r>
            <a:r>
              <a:rPr lang="en-US" altLang="ja-JP" dirty="0" err="1">
                <a:latin typeface="+mn-ea"/>
                <a:ea typeface="+mn-ea"/>
              </a:rPr>
              <a:t>x,z</a:t>
            </a:r>
            <a:r>
              <a:rPr lang="en-US" altLang="ja-JP" dirty="0">
                <a:latin typeface="+mn-ea"/>
                <a:ea typeface="+mn-ea"/>
              </a:rPr>
              <a:t>) + d(</a:t>
            </a:r>
            <a:r>
              <a:rPr lang="en-US" altLang="ja-JP" dirty="0" err="1">
                <a:latin typeface="+mn-ea"/>
                <a:ea typeface="+mn-ea"/>
              </a:rPr>
              <a:t>z,y</a:t>
            </a:r>
            <a:r>
              <a:rPr lang="en-US" altLang="ja-JP" dirty="0">
                <a:latin typeface="+mn-ea"/>
                <a:ea typeface="+mn-ea"/>
              </a:rPr>
              <a:t>) </a:t>
            </a:r>
            <a:r>
              <a:rPr lang="ja-JP" altLang="en-US" dirty="0">
                <a:latin typeface="+mn-ea"/>
                <a:ea typeface="+mn-ea"/>
              </a:rPr>
              <a:t>　</a:t>
            </a:r>
            <a:r>
              <a:rPr lang="en-US" altLang="ja-JP" dirty="0">
                <a:latin typeface="+mn-ea"/>
                <a:ea typeface="+mn-ea"/>
              </a:rPr>
              <a:t>(</a:t>
            </a:r>
            <a:r>
              <a:rPr lang="ja-JP" altLang="en-US" dirty="0">
                <a:latin typeface="+mn-ea"/>
                <a:ea typeface="+mn-ea"/>
              </a:rPr>
              <a:t>三角不等式</a:t>
            </a:r>
            <a:r>
              <a:rPr lang="en-US" altLang="ja-JP" dirty="0">
                <a:latin typeface="+mn-ea"/>
                <a:ea typeface="+mn-ea"/>
              </a:rPr>
              <a:t>)</a:t>
            </a:r>
          </a:p>
        </p:txBody>
      </p:sp>
      <p:grpSp>
        <p:nvGrpSpPr>
          <p:cNvPr id="172048" name="Group 16"/>
          <p:cNvGrpSpPr>
            <a:grpSpLocks/>
          </p:cNvGrpSpPr>
          <p:nvPr/>
        </p:nvGrpSpPr>
        <p:grpSpPr bwMode="auto">
          <a:xfrm>
            <a:off x="3662363" y="4285625"/>
            <a:ext cx="2582862" cy="823913"/>
            <a:chOff x="1347" y="2042"/>
            <a:chExt cx="1627" cy="519"/>
          </a:xfrm>
        </p:grpSpPr>
        <p:sp>
          <p:nvSpPr>
            <p:cNvPr id="172049" name="Rectangle 17"/>
            <p:cNvSpPr>
              <a:spLocks noChangeArrowheads="1"/>
            </p:cNvSpPr>
            <p:nvPr/>
          </p:nvSpPr>
          <p:spPr bwMode="auto">
            <a:xfrm>
              <a:off x="2542" y="2042"/>
              <a:ext cx="432" cy="432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ja-JP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+mn-ea"/>
                </a:rPr>
                <a:t>d</a:t>
              </a:r>
            </a:p>
          </p:txBody>
        </p:sp>
        <p:cxnSp>
          <p:nvCxnSpPr>
            <p:cNvPr id="17438" name="AutoShape 18"/>
            <p:cNvCxnSpPr>
              <a:cxnSpLocks noChangeShapeType="1"/>
              <a:stCxn id="17443" idx="4"/>
              <a:endCxn id="172049" idx="2"/>
            </p:cNvCxnSpPr>
            <p:nvPr/>
          </p:nvCxnSpPr>
          <p:spPr bwMode="auto">
            <a:xfrm rot="5400000" flipH="1" flipV="1">
              <a:off x="2009" y="1812"/>
              <a:ext cx="87" cy="1411"/>
            </a:xfrm>
            <a:prstGeom prst="bentConnector3">
              <a:avLst>
                <a:gd name="adj1" fmla="val -164601"/>
              </a:avLst>
            </a:prstGeom>
            <a:noFill/>
            <a:ln w="28575">
              <a:solidFill>
                <a:srgbClr val="66CCFF"/>
              </a:solidFill>
              <a:miter lim="800000"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39" name="AutoShape 19"/>
            <p:cNvCxnSpPr>
              <a:cxnSpLocks noChangeShapeType="1"/>
              <a:stCxn id="17444" idx="0"/>
              <a:endCxn id="172049" idx="0"/>
            </p:cNvCxnSpPr>
            <p:nvPr/>
          </p:nvCxnSpPr>
          <p:spPr bwMode="auto">
            <a:xfrm rot="5400000" flipH="1" flipV="1">
              <a:off x="2347" y="1706"/>
              <a:ext cx="74" cy="747"/>
            </a:xfrm>
            <a:prstGeom prst="bentConnector3">
              <a:avLst>
                <a:gd name="adj1" fmla="val 293331"/>
              </a:avLst>
            </a:prstGeom>
            <a:noFill/>
            <a:ln w="28575">
              <a:solidFill>
                <a:srgbClr val="66CCFF"/>
              </a:solidFill>
              <a:miter lim="800000"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2052" name="Group 20"/>
          <p:cNvGrpSpPr>
            <a:grpSpLocks/>
          </p:cNvGrpSpPr>
          <p:nvPr/>
        </p:nvGrpSpPr>
        <p:grpSpPr bwMode="auto">
          <a:xfrm>
            <a:off x="6778624" y="4025270"/>
            <a:ext cx="2667000" cy="536575"/>
            <a:chOff x="3312" y="1036"/>
            <a:chExt cx="1680" cy="338"/>
          </a:xfrm>
        </p:grpSpPr>
        <p:sp>
          <p:nvSpPr>
            <p:cNvPr id="17425" name="Line 21"/>
            <p:cNvSpPr>
              <a:spLocks noChangeShapeType="1"/>
            </p:cNvSpPr>
            <p:nvPr/>
          </p:nvSpPr>
          <p:spPr bwMode="auto">
            <a:xfrm flipH="1">
              <a:off x="3408" y="1180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1400">
                <a:latin typeface="+mn-ea"/>
              </a:endParaRPr>
            </a:p>
          </p:txBody>
        </p:sp>
        <p:sp>
          <p:nvSpPr>
            <p:cNvPr id="17426" name="Line 22"/>
            <p:cNvSpPr>
              <a:spLocks noChangeShapeType="1"/>
            </p:cNvSpPr>
            <p:nvPr/>
          </p:nvSpPr>
          <p:spPr bwMode="auto">
            <a:xfrm>
              <a:off x="3408" y="103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1400">
                <a:latin typeface="+mn-ea"/>
              </a:endParaRPr>
            </a:p>
          </p:txBody>
        </p:sp>
        <p:sp>
          <p:nvSpPr>
            <p:cNvPr id="17427" name="Line 23"/>
            <p:cNvSpPr>
              <a:spLocks noChangeShapeType="1"/>
            </p:cNvSpPr>
            <p:nvPr/>
          </p:nvSpPr>
          <p:spPr bwMode="auto">
            <a:xfrm>
              <a:off x="3552" y="103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1400">
                <a:latin typeface="+mn-ea"/>
              </a:endParaRPr>
            </a:p>
          </p:txBody>
        </p:sp>
        <p:sp>
          <p:nvSpPr>
            <p:cNvPr id="17428" name="Line 24"/>
            <p:cNvSpPr>
              <a:spLocks noChangeShapeType="1"/>
            </p:cNvSpPr>
            <p:nvPr/>
          </p:nvSpPr>
          <p:spPr bwMode="auto">
            <a:xfrm>
              <a:off x="3696" y="103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1400">
                <a:latin typeface="+mn-ea"/>
              </a:endParaRPr>
            </a:p>
          </p:txBody>
        </p:sp>
        <p:sp>
          <p:nvSpPr>
            <p:cNvPr id="17429" name="Line 25"/>
            <p:cNvSpPr>
              <a:spLocks noChangeShapeType="1"/>
            </p:cNvSpPr>
            <p:nvPr/>
          </p:nvSpPr>
          <p:spPr bwMode="auto">
            <a:xfrm>
              <a:off x="3840" y="103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1400">
                <a:latin typeface="+mn-ea"/>
              </a:endParaRPr>
            </a:p>
          </p:txBody>
        </p:sp>
        <p:sp>
          <p:nvSpPr>
            <p:cNvPr id="17430" name="Line 26"/>
            <p:cNvSpPr>
              <a:spLocks noChangeShapeType="1"/>
            </p:cNvSpPr>
            <p:nvPr/>
          </p:nvSpPr>
          <p:spPr bwMode="auto">
            <a:xfrm>
              <a:off x="3984" y="103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1400">
                <a:latin typeface="+mn-ea"/>
              </a:endParaRPr>
            </a:p>
          </p:txBody>
        </p:sp>
        <p:sp>
          <p:nvSpPr>
            <p:cNvPr id="17431" name="Line 27"/>
            <p:cNvSpPr>
              <a:spLocks noChangeShapeType="1"/>
            </p:cNvSpPr>
            <p:nvPr/>
          </p:nvSpPr>
          <p:spPr bwMode="auto">
            <a:xfrm>
              <a:off x="4128" y="103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1400">
                <a:latin typeface="+mn-ea"/>
              </a:endParaRPr>
            </a:p>
          </p:txBody>
        </p:sp>
        <p:sp>
          <p:nvSpPr>
            <p:cNvPr id="17432" name="Line 28"/>
            <p:cNvSpPr>
              <a:spLocks noChangeShapeType="1"/>
            </p:cNvSpPr>
            <p:nvPr/>
          </p:nvSpPr>
          <p:spPr bwMode="auto">
            <a:xfrm>
              <a:off x="4272" y="103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1400">
                <a:latin typeface="+mn-ea"/>
              </a:endParaRPr>
            </a:p>
          </p:txBody>
        </p:sp>
        <p:sp>
          <p:nvSpPr>
            <p:cNvPr id="17433" name="Line 29"/>
            <p:cNvSpPr>
              <a:spLocks noChangeShapeType="1"/>
            </p:cNvSpPr>
            <p:nvPr/>
          </p:nvSpPr>
          <p:spPr bwMode="auto">
            <a:xfrm>
              <a:off x="4416" y="103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1400">
                <a:latin typeface="+mn-ea"/>
              </a:endParaRPr>
            </a:p>
          </p:txBody>
        </p:sp>
        <p:sp>
          <p:nvSpPr>
            <p:cNvPr id="17434" name="Line 30"/>
            <p:cNvSpPr>
              <a:spLocks noChangeShapeType="1"/>
            </p:cNvSpPr>
            <p:nvPr/>
          </p:nvSpPr>
          <p:spPr bwMode="auto">
            <a:xfrm>
              <a:off x="4560" y="103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1400">
                <a:latin typeface="+mn-ea"/>
              </a:endParaRPr>
            </a:p>
          </p:txBody>
        </p:sp>
        <p:sp>
          <p:nvSpPr>
            <p:cNvPr id="17435" name="Line 31"/>
            <p:cNvSpPr>
              <a:spLocks noChangeShapeType="1"/>
            </p:cNvSpPr>
            <p:nvPr/>
          </p:nvSpPr>
          <p:spPr bwMode="auto">
            <a:xfrm>
              <a:off x="4704" y="103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1400">
                <a:latin typeface="+mn-ea"/>
              </a:endParaRPr>
            </a:p>
          </p:txBody>
        </p:sp>
        <p:sp>
          <p:nvSpPr>
            <p:cNvPr id="17436" name="Rectangle 32"/>
            <p:cNvSpPr>
              <a:spLocks noChangeArrowheads="1"/>
            </p:cNvSpPr>
            <p:nvPr/>
          </p:nvSpPr>
          <p:spPr bwMode="auto">
            <a:xfrm>
              <a:off x="3312" y="1180"/>
              <a:ext cx="161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en-US" altLang="ja-JP" sz="1400">
                  <a:latin typeface="+mn-ea"/>
                  <a:ea typeface="+mn-ea"/>
                </a:rPr>
                <a:t>-2 -1  0  1   2  3  4              R</a:t>
              </a:r>
              <a:r>
                <a:rPr lang="en-US" altLang="ja-JP" sz="1400" baseline="30000">
                  <a:latin typeface="+mn-ea"/>
                  <a:ea typeface="+mn-ea"/>
                </a:rPr>
                <a:t>1</a:t>
              </a:r>
            </a:p>
          </p:txBody>
        </p:sp>
      </p:grpSp>
      <p:grpSp>
        <p:nvGrpSpPr>
          <p:cNvPr id="172065" name="Group 33"/>
          <p:cNvGrpSpPr>
            <a:grpSpLocks/>
          </p:cNvGrpSpPr>
          <p:nvPr/>
        </p:nvGrpSpPr>
        <p:grpSpPr bwMode="auto">
          <a:xfrm>
            <a:off x="6245225" y="4177676"/>
            <a:ext cx="2438400" cy="458788"/>
            <a:chOff x="2976" y="1132"/>
            <a:chExt cx="1536" cy="289"/>
          </a:xfrm>
        </p:grpSpPr>
        <p:sp>
          <p:nvSpPr>
            <p:cNvPr id="17423" name="Oval 34"/>
            <p:cNvSpPr>
              <a:spLocks noChangeArrowheads="1"/>
            </p:cNvSpPr>
            <p:nvPr/>
          </p:nvSpPr>
          <p:spPr bwMode="auto">
            <a:xfrm>
              <a:off x="4464" y="1132"/>
              <a:ext cx="48" cy="48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endParaRPr lang="ja-JP" altLang="en-US" sz="1400">
                <a:latin typeface="+mn-ea"/>
                <a:ea typeface="+mn-ea"/>
              </a:endParaRPr>
            </a:p>
          </p:txBody>
        </p:sp>
        <p:cxnSp>
          <p:nvCxnSpPr>
            <p:cNvPr id="17424" name="AutoShape 35"/>
            <p:cNvCxnSpPr>
              <a:cxnSpLocks noChangeShapeType="1"/>
              <a:stCxn id="172049" idx="3"/>
              <a:endCxn id="17423" idx="4"/>
            </p:cNvCxnSpPr>
            <p:nvPr/>
          </p:nvCxnSpPr>
          <p:spPr bwMode="auto">
            <a:xfrm flipV="1">
              <a:off x="2976" y="1180"/>
              <a:ext cx="1512" cy="241"/>
            </a:xfrm>
            <a:prstGeom prst="bentConnector2">
              <a:avLst/>
            </a:prstGeom>
            <a:noFill/>
            <a:ln w="28575">
              <a:solidFill>
                <a:srgbClr val="FF0066"/>
              </a:solidFill>
              <a:miter lim="800000"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2068" name="Group 36"/>
          <p:cNvGrpSpPr>
            <a:grpSpLocks/>
          </p:cNvGrpSpPr>
          <p:nvPr/>
        </p:nvGrpSpPr>
        <p:grpSpPr bwMode="auto">
          <a:xfrm>
            <a:off x="2518410" y="2402862"/>
            <a:ext cx="7577138" cy="1843067"/>
            <a:chOff x="486" y="991"/>
            <a:chExt cx="4773" cy="1040"/>
          </a:xfrm>
        </p:grpSpPr>
        <p:sp>
          <p:nvSpPr>
            <p:cNvPr id="17421" name="Text Box 37"/>
            <p:cNvSpPr txBox="1">
              <a:spLocks noChangeArrowheads="1"/>
            </p:cNvSpPr>
            <p:nvPr/>
          </p:nvSpPr>
          <p:spPr bwMode="auto">
            <a:xfrm>
              <a:off x="486" y="991"/>
              <a:ext cx="1973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defRPr>
              </a:lvl9pPr>
            </a:lstStyle>
            <a:p>
              <a:pPr eaLnBrk="1" hangingPunct="1"/>
              <a:r>
                <a:rPr lang="ja-JP" altLang="en-US" dirty="0">
                  <a:latin typeface="+mn-ea"/>
                  <a:ea typeface="+mn-ea"/>
                </a:rPr>
                <a:t>１．</a:t>
              </a:r>
              <a:r>
                <a:rPr lang="en-US" altLang="ja-JP" dirty="0">
                  <a:latin typeface="+mn-ea"/>
                  <a:ea typeface="+mn-ea"/>
                </a:rPr>
                <a:t>d(</a:t>
              </a:r>
              <a:r>
                <a:rPr lang="en-US" altLang="ja-JP" dirty="0" err="1">
                  <a:latin typeface="+mn-ea"/>
                  <a:ea typeface="+mn-ea"/>
                </a:rPr>
                <a:t>x,y</a:t>
              </a:r>
              <a:r>
                <a:rPr lang="en-US" altLang="ja-JP" dirty="0">
                  <a:latin typeface="+mn-ea"/>
                  <a:ea typeface="+mn-ea"/>
                </a:rPr>
                <a:t>)≧0  (</a:t>
              </a:r>
              <a:r>
                <a:rPr lang="ja-JP" altLang="en-US" dirty="0">
                  <a:latin typeface="+mn-ea"/>
                  <a:ea typeface="+mn-ea"/>
                </a:rPr>
                <a:t>非負性</a:t>
              </a:r>
              <a:r>
                <a:rPr lang="en-US" altLang="ja-JP" dirty="0">
                  <a:latin typeface="+mn-ea"/>
                  <a:ea typeface="+mn-ea"/>
                </a:rPr>
                <a:t>)</a:t>
              </a:r>
            </a:p>
          </p:txBody>
        </p:sp>
        <p:sp>
          <p:nvSpPr>
            <p:cNvPr id="17422" name="Line 38"/>
            <p:cNvSpPr>
              <a:spLocks noChangeShapeType="1"/>
            </p:cNvSpPr>
            <p:nvPr/>
          </p:nvSpPr>
          <p:spPr bwMode="auto">
            <a:xfrm flipV="1">
              <a:off x="3698" y="2030"/>
              <a:ext cx="1561" cy="1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 type="diamond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1400">
                <a:latin typeface="+mn-ea"/>
              </a:endParaRPr>
            </a:p>
          </p:txBody>
        </p:sp>
      </p:grpSp>
      <p:pic>
        <p:nvPicPr>
          <p:cNvPr id="10" name="オーディオ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3794591"/>
      </p:ext>
    </p:extLst>
  </p:cSld>
  <p:clrMapOvr>
    <a:masterClrMapping/>
  </p:clrMapOvr>
  <p:transition spd="slow" advTm="59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2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72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2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2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72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72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72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72034" grpId="0" animBg="1" autoUpdateAnimBg="0"/>
      <p:bldP spid="172044" grpId="0" autoUpdateAnimBg="0"/>
      <p:bldP spid="172045" grpId="0" autoUpdateAnimBg="0"/>
      <p:bldP spid="172046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2352675" y="161202"/>
            <a:ext cx="7823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hangingPunct="1"/>
            <a:r>
              <a:rPr lang="ja-JP" altLang="en-US" sz="4000" dirty="0">
                <a:latin typeface="+mn-ea"/>
                <a:ea typeface="+mn-ea"/>
              </a:rPr>
              <a:t>距離空間上の</a:t>
            </a:r>
            <a:r>
              <a:rPr lang="ja-JP" altLang="en-US" sz="4000" dirty="0" smtClean="0">
                <a:latin typeface="+mn-ea"/>
                <a:ea typeface="+mn-ea"/>
              </a:rPr>
              <a:t>コーシー列</a:t>
            </a:r>
            <a:endParaRPr lang="ja-JP" altLang="en-US" sz="4000" dirty="0">
              <a:latin typeface="+mn-ea"/>
              <a:ea typeface="+mn-ea"/>
            </a:endParaRP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595437" y="1076395"/>
            <a:ext cx="93376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コーシー列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距離</a:t>
            </a:r>
            <a:r>
              <a:rPr lang="ja-JP" altLang="en-US" sz="2000" dirty="0">
                <a:latin typeface="+mn-ea"/>
              </a:rPr>
              <a:t>空間</a:t>
            </a:r>
            <a:r>
              <a:rPr lang="en-US" altLang="ja-JP" sz="2000" dirty="0">
                <a:latin typeface="+mn-ea"/>
              </a:rPr>
              <a:t>(</a:t>
            </a:r>
            <a:r>
              <a:rPr lang="en-US" altLang="ja-JP" sz="2000" dirty="0" err="1">
                <a:latin typeface="+mn-ea"/>
              </a:rPr>
              <a:t>X,d</a:t>
            </a:r>
            <a:r>
              <a:rPr lang="en-US" altLang="ja-JP" sz="2000" dirty="0">
                <a:latin typeface="+mn-ea"/>
              </a:rPr>
              <a:t>)</a:t>
            </a:r>
            <a:r>
              <a:rPr lang="ja-JP" altLang="en-US" sz="2000" dirty="0" err="1">
                <a:latin typeface="+mn-ea"/>
              </a:rPr>
              <a:t>の可算</a:t>
            </a:r>
            <a:r>
              <a:rPr lang="ja-JP" altLang="en-US" sz="2000" dirty="0">
                <a:latin typeface="+mn-ea"/>
              </a:rPr>
              <a:t>個の点列</a:t>
            </a:r>
            <a:r>
              <a:rPr lang="en-US" altLang="ja-JP" sz="2000" dirty="0">
                <a:latin typeface="+mn-ea"/>
              </a:rPr>
              <a:t>{</a:t>
            </a:r>
            <a:r>
              <a:rPr lang="en-US" altLang="ja-JP" sz="2000" dirty="0" err="1">
                <a:latin typeface="+mn-ea"/>
              </a:rPr>
              <a:t>x</a:t>
            </a:r>
            <a:r>
              <a:rPr lang="en-US" altLang="ja-JP" sz="2000" baseline="-25000" dirty="0" err="1">
                <a:latin typeface="+mn-ea"/>
              </a:rPr>
              <a:t>i</a:t>
            </a:r>
            <a:r>
              <a:rPr lang="en-US" altLang="ja-JP" sz="2000" dirty="0" err="1">
                <a:latin typeface="+mn-ea"/>
              </a:rPr>
              <a:t>∈</a:t>
            </a:r>
            <a:r>
              <a:rPr lang="en-US" altLang="ja-JP" sz="2000" dirty="0" err="1" smtClean="0">
                <a:latin typeface="+mn-ea"/>
              </a:rPr>
              <a:t>X:i</a:t>
            </a:r>
            <a:r>
              <a:rPr lang="en-US" altLang="ja-JP" sz="2000" dirty="0" smtClean="0">
                <a:latin typeface="+mn-ea"/>
              </a:rPr>
              <a:t>=0,1,2</a:t>
            </a:r>
            <a:r>
              <a:rPr lang="en-US" altLang="ja-JP" sz="2000" dirty="0">
                <a:latin typeface="+mn-ea"/>
              </a:rPr>
              <a:t>,…}</a:t>
            </a:r>
            <a:r>
              <a:rPr lang="ja-JP" altLang="en-US" sz="2000" dirty="0" smtClean="0">
                <a:latin typeface="+mn-ea"/>
              </a:rPr>
              <a:t>が，</a:t>
            </a:r>
            <a:endParaRPr lang="en-US" altLang="ja-JP" sz="2000" dirty="0" smtClean="0">
              <a:latin typeface="+mn-ea"/>
            </a:endParaRPr>
          </a:p>
          <a:p>
            <a:pPr>
              <a:defRPr/>
            </a:pPr>
            <a:endParaRPr lang="en-US" altLang="ja-JP" sz="2000" dirty="0" smtClean="0">
              <a:latin typeface="+mn-ea"/>
            </a:endParaRPr>
          </a:p>
          <a:p>
            <a:pPr>
              <a:defRPr/>
            </a:pPr>
            <a:r>
              <a:rPr lang="en-US" altLang="ja-JP" sz="2000" dirty="0">
                <a:latin typeface="+mn-ea"/>
              </a:rPr>
              <a:t>	</a:t>
            </a:r>
            <a:r>
              <a:rPr lang="en-US" altLang="ja-JP" sz="2000" dirty="0" err="1" smtClean="0">
                <a:latin typeface="+mn-ea"/>
              </a:rPr>
              <a:t>lim</a:t>
            </a:r>
            <a:r>
              <a:rPr lang="en-US" altLang="ja-JP" sz="2000" baseline="-25000" dirty="0" err="1" smtClean="0">
                <a:latin typeface="+mn-ea"/>
              </a:rPr>
              <a:t>i,j</a:t>
            </a:r>
            <a:r>
              <a:rPr lang="en-US" altLang="ja-JP" sz="2000" baseline="-25000" dirty="0">
                <a:latin typeface="+mn-ea"/>
              </a:rPr>
              <a:t>→∞</a:t>
            </a:r>
            <a:r>
              <a:rPr lang="en-US" altLang="ja-JP" sz="2000" dirty="0">
                <a:latin typeface="+mn-ea"/>
              </a:rPr>
              <a:t> d(x</a:t>
            </a:r>
            <a:r>
              <a:rPr lang="en-US" altLang="ja-JP" sz="2000" baseline="-25000" dirty="0">
                <a:latin typeface="+mn-ea"/>
              </a:rPr>
              <a:t>i</a:t>
            </a:r>
            <a:r>
              <a:rPr lang="en-US" altLang="ja-JP" sz="2000" dirty="0">
                <a:latin typeface="+mn-ea"/>
              </a:rPr>
              <a:t>, </a:t>
            </a:r>
            <a:r>
              <a:rPr lang="en-US" altLang="ja-JP" sz="2000" dirty="0" err="1">
                <a:latin typeface="+mn-ea"/>
              </a:rPr>
              <a:t>x</a:t>
            </a:r>
            <a:r>
              <a:rPr lang="en-US" altLang="ja-JP" sz="2000" baseline="-25000" dirty="0" err="1">
                <a:latin typeface="+mn-ea"/>
              </a:rPr>
              <a:t>j</a:t>
            </a:r>
            <a:r>
              <a:rPr lang="en-US" altLang="ja-JP" sz="2000" dirty="0">
                <a:latin typeface="+mn-ea"/>
              </a:rPr>
              <a:t>)</a:t>
            </a:r>
            <a:r>
              <a:rPr lang="en-US" altLang="ja-JP" sz="2000" baseline="-25000" dirty="0">
                <a:latin typeface="+mn-ea"/>
              </a:rPr>
              <a:t> </a:t>
            </a:r>
            <a:r>
              <a:rPr lang="en-US" altLang="ja-JP" sz="2000" dirty="0">
                <a:latin typeface="+mn-ea"/>
              </a:rPr>
              <a:t>→0</a:t>
            </a:r>
          </a:p>
          <a:p>
            <a:pPr>
              <a:defRPr/>
            </a:pPr>
            <a:endParaRPr lang="en-US" altLang="ja-JP" sz="2000" dirty="0" smtClean="0">
              <a:latin typeface="+mn-ea"/>
            </a:endParaRPr>
          </a:p>
          <a:p>
            <a:pPr>
              <a:defRPr/>
            </a:pPr>
            <a:r>
              <a:rPr lang="ja-JP" altLang="en-US" sz="2000" dirty="0" smtClean="0">
                <a:latin typeface="+mn-ea"/>
              </a:rPr>
              <a:t>を</a:t>
            </a:r>
            <a:r>
              <a:rPr lang="ja-JP" altLang="en-US" sz="2000" dirty="0">
                <a:latin typeface="+mn-ea"/>
              </a:rPr>
              <a:t>満足する</a:t>
            </a:r>
            <a:r>
              <a:rPr lang="ja-JP" altLang="en-US" sz="2000" dirty="0" smtClean="0">
                <a:latin typeface="+mn-ea"/>
              </a:rPr>
              <a:t>とき，これ</a:t>
            </a:r>
            <a:r>
              <a:rPr lang="ja-JP" altLang="en-US" sz="2000" dirty="0">
                <a:latin typeface="+mn-ea"/>
              </a:rPr>
              <a:t>を</a:t>
            </a:r>
            <a:r>
              <a:rPr lang="ja-JP" altLang="en-US" sz="2000" b="1" dirty="0">
                <a:solidFill>
                  <a:srgbClr val="FF0000"/>
                </a:solidFill>
                <a:latin typeface="+mn-ea"/>
              </a:rPr>
              <a:t>コーシー列</a:t>
            </a:r>
            <a:r>
              <a:rPr lang="ja-JP" altLang="en-US" sz="2000" dirty="0">
                <a:latin typeface="+mn-ea"/>
              </a:rPr>
              <a:t>と</a:t>
            </a:r>
            <a:r>
              <a:rPr lang="ja-JP" altLang="en-US" sz="2000" dirty="0" smtClean="0">
                <a:latin typeface="+mn-ea"/>
              </a:rPr>
              <a:t>いう．</a:t>
            </a:r>
            <a:endParaRPr lang="ja-JP" altLang="en-US" sz="2000" dirty="0">
              <a:latin typeface="+mn-ea"/>
            </a:endParaRPr>
          </a:p>
        </p:txBody>
      </p:sp>
      <p:sp>
        <p:nvSpPr>
          <p:cNvPr id="70690" name="Rectangle 34"/>
          <p:cNvSpPr>
            <a:spLocks noChangeArrowheads="1"/>
          </p:cNvSpPr>
          <p:nvPr/>
        </p:nvSpPr>
        <p:spPr bwMode="auto">
          <a:xfrm>
            <a:off x="1595437" y="3183305"/>
            <a:ext cx="94230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距離空間の完備性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latin typeface="+mn-ea"/>
              </a:rPr>
              <a:t>　すべて</a:t>
            </a:r>
            <a:r>
              <a:rPr lang="ja-JP" altLang="en-US" sz="2000" dirty="0">
                <a:latin typeface="+mn-ea"/>
              </a:rPr>
              <a:t>のコーシー列が収束する距離空間は</a:t>
            </a:r>
            <a:r>
              <a:rPr lang="ja-JP" altLang="en-US" sz="2000" b="1" dirty="0">
                <a:solidFill>
                  <a:srgbClr val="FF0000"/>
                </a:solidFill>
                <a:latin typeface="+mn-ea"/>
              </a:rPr>
              <a:t>完備</a:t>
            </a:r>
            <a:r>
              <a:rPr lang="ja-JP" altLang="en-US" sz="2000" dirty="0">
                <a:latin typeface="+mn-ea"/>
              </a:rPr>
              <a:t>で</a:t>
            </a:r>
            <a:r>
              <a:rPr lang="ja-JP" altLang="en-US" sz="2000" dirty="0" smtClean="0">
                <a:latin typeface="+mn-ea"/>
              </a:rPr>
              <a:t>ある．</a:t>
            </a:r>
            <a:endParaRPr lang="ja-JP" altLang="en-US" sz="2000" dirty="0">
              <a:latin typeface="+mn-ea"/>
            </a:endParaRPr>
          </a:p>
        </p:txBody>
      </p:sp>
      <p:sp>
        <p:nvSpPr>
          <p:cNvPr id="70692" name="Text Box 36"/>
          <p:cNvSpPr txBox="1">
            <a:spLocks noChangeArrowheads="1"/>
          </p:cNvSpPr>
          <p:nvPr/>
        </p:nvSpPr>
        <p:spPr bwMode="auto">
          <a:xfrm>
            <a:off x="1595437" y="3740563"/>
            <a:ext cx="825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ea"/>
              </a:rPr>
              <a:t>【</a:t>
            </a:r>
            <a:r>
              <a:rPr lang="ja-JP" altLang="en-US" sz="2000" dirty="0">
                <a:latin typeface="+mn-ea"/>
              </a:rPr>
              <a:t>例</a:t>
            </a:r>
            <a:r>
              <a:rPr lang="en-US" altLang="ja-JP" sz="2000" dirty="0" smtClean="0">
                <a:latin typeface="+mn-ea"/>
              </a:rPr>
              <a:t>】</a:t>
            </a:r>
            <a:r>
              <a:rPr lang="ja-JP" altLang="en-US" sz="2000" dirty="0" smtClean="0">
                <a:solidFill>
                  <a:schemeClr val="accent2"/>
                </a:solidFill>
                <a:latin typeface="+mn-ea"/>
              </a:rPr>
              <a:t>　</a:t>
            </a:r>
            <a:r>
              <a:rPr lang="ja-JP" altLang="en-US" sz="2000" dirty="0" smtClean="0">
                <a:latin typeface="+mn-ea"/>
              </a:rPr>
              <a:t>開</a:t>
            </a:r>
            <a:r>
              <a:rPr lang="ja-JP" altLang="en-US" sz="2000" dirty="0">
                <a:latin typeface="+mn-ea"/>
              </a:rPr>
              <a:t>円盤Ｄ＝</a:t>
            </a:r>
            <a:r>
              <a:rPr lang="en-US" altLang="ja-JP" sz="2000" dirty="0">
                <a:latin typeface="+mn-ea"/>
              </a:rPr>
              <a:t>{x : </a:t>
            </a:r>
            <a:r>
              <a:rPr lang="en-US" altLang="ja-JP" sz="2000" dirty="0">
                <a:latin typeface="+mn-ea"/>
                <a:sym typeface="Wingdings" panose="05000000000000000000" pitchFamily="2" charset="2"/>
              </a:rPr>
              <a:t>|x|&lt;r</a:t>
            </a:r>
            <a:r>
              <a:rPr lang="en-US" altLang="ja-JP" sz="2000" dirty="0">
                <a:latin typeface="+mn-ea"/>
              </a:rPr>
              <a:t>}</a:t>
            </a:r>
            <a:r>
              <a:rPr lang="ja-JP" altLang="en-US" sz="2000" dirty="0">
                <a:latin typeface="+mn-ea"/>
              </a:rPr>
              <a:t>上のコーシー列を考えて</a:t>
            </a:r>
            <a:r>
              <a:rPr lang="ja-JP" altLang="en-US" sz="2000" dirty="0" smtClean="0">
                <a:latin typeface="+mn-ea"/>
              </a:rPr>
              <a:t>みる．</a:t>
            </a:r>
            <a:endParaRPr lang="en-US" altLang="ja-JP" sz="2000" dirty="0" smtClean="0">
              <a:latin typeface="+mn-ea"/>
            </a:endParaRPr>
          </a:p>
        </p:txBody>
      </p:sp>
      <p:sp>
        <p:nvSpPr>
          <p:cNvPr id="70693" name="Oval 37"/>
          <p:cNvSpPr>
            <a:spLocks noChangeArrowheads="1"/>
          </p:cNvSpPr>
          <p:nvPr/>
        </p:nvSpPr>
        <p:spPr bwMode="auto">
          <a:xfrm>
            <a:off x="2279650" y="4619259"/>
            <a:ext cx="2057400" cy="18288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endParaRPr lang="ja-JP" altLang="en-US" b="1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pSp>
        <p:nvGrpSpPr>
          <p:cNvPr id="70705" name="Group 49"/>
          <p:cNvGrpSpPr>
            <a:grpSpLocks/>
          </p:cNvGrpSpPr>
          <p:nvPr/>
        </p:nvGrpSpPr>
        <p:grpSpPr bwMode="auto">
          <a:xfrm>
            <a:off x="2397127" y="4390661"/>
            <a:ext cx="7627938" cy="935038"/>
            <a:chOff x="794" y="2304"/>
            <a:chExt cx="4805" cy="589"/>
          </a:xfrm>
        </p:grpSpPr>
        <p:grpSp>
          <p:nvGrpSpPr>
            <p:cNvPr id="18448" name="Group 42"/>
            <p:cNvGrpSpPr>
              <a:grpSpLocks/>
            </p:cNvGrpSpPr>
            <p:nvPr/>
          </p:nvGrpSpPr>
          <p:grpSpPr bwMode="auto">
            <a:xfrm>
              <a:off x="794" y="2748"/>
              <a:ext cx="846" cy="145"/>
              <a:chOff x="794" y="2748"/>
              <a:chExt cx="846" cy="145"/>
            </a:xfrm>
          </p:grpSpPr>
          <p:sp>
            <p:nvSpPr>
              <p:cNvPr id="18452" name="Oval 40"/>
              <p:cNvSpPr>
                <a:spLocks noChangeArrowheads="1"/>
              </p:cNvSpPr>
              <p:nvPr/>
            </p:nvSpPr>
            <p:spPr bwMode="auto">
              <a:xfrm>
                <a:off x="1584" y="27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 b="1">
                  <a:latin typeface="+mn-ea"/>
                  <a:ea typeface="+mn-ea"/>
                </a:endParaRPr>
              </a:p>
            </p:txBody>
          </p:sp>
          <p:sp>
            <p:nvSpPr>
              <p:cNvPr id="18453" name="Text Box 41"/>
              <p:cNvSpPr txBox="1">
                <a:spLocks noChangeArrowheads="1"/>
              </p:cNvSpPr>
              <p:nvPr/>
            </p:nvSpPr>
            <p:spPr bwMode="auto">
              <a:xfrm>
                <a:off x="794" y="2748"/>
                <a:ext cx="846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ja-JP" altLang="en-US" sz="900" b="1" dirty="0">
                    <a:latin typeface="+mn-ea"/>
                    <a:ea typeface="+mn-ea"/>
                  </a:rPr>
                  <a:t>・ ・ ・ ・ ・ ・ ・ ・</a:t>
                </a:r>
              </a:p>
            </p:txBody>
          </p:sp>
        </p:grpSp>
        <p:grpSp>
          <p:nvGrpSpPr>
            <p:cNvPr id="18449" name="Group 45"/>
            <p:cNvGrpSpPr>
              <a:grpSpLocks/>
            </p:cNvGrpSpPr>
            <p:nvPr/>
          </p:nvGrpSpPr>
          <p:grpSpPr bwMode="auto">
            <a:xfrm>
              <a:off x="1680" y="2304"/>
              <a:ext cx="3919" cy="480"/>
              <a:chOff x="1680" y="2304"/>
              <a:chExt cx="3919" cy="480"/>
            </a:xfrm>
          </p:grpSpPr>
          <p:sp>
            <p:nvSpPr>
              <p:cNvPr id="18450" name="Line 43"/>
              <p:cNvSpPr>
                <a:spLocks noChangeShapeType="1"/>
              </p:cNvSpPr>
              <p:nvPr/>
            </p:nvSpPr>
            <p:spPr bwMode="auto">
              <a:xfrm flipV="1">
                <a:off x="1680" y="2437"/>
                <a:ext cx="517" cy="3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8451" name="Rectangle 44"/>
              <p:cNvSpPr>
                <a:spLocks noChangeArrowheads="1"/>
              </p:cNvSpPr>
              <p:nvPr/>
            </p:nvSpPr>
            <p:spPr bwMode="auto">
              <a:xfrm>
                <a:off x="2273" y="2304"/>
                <a:ext cx="332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ja-JP" altLang="en-US" sz="2000" b="1" dirty="0">
                    <a:solidFill>
                      <a:srgbClr val="FF0000"/>
                    </a:solidFill>
                    <a:latin typeface="+mn-ea"/>
                    <a:ea typeface="+mn-ea"/>
                  </a:rPr>
                  <a:t>内側の点</a:t>
                </a:r>
                <a:r>
                  <a:rPr lang="ja-JP" altLang="en-US" sz="2000" dirty="0">
                    <a:latin typeface="+mn-ea"/>
                    <a:ea typeface="+mn-ea"/>
                  </a:rPr>
                  <a:t>を極限とするコーシー列は収束</a:t>
                </a:r>
                <a:r>
                  <a:rPr lang="ja-JP" altLang="en-US" sz="2000" dirty="0" smtClean="0">
                    <a:latin typeface="+mn-ea"/>
                    <a:ea typeface="+mn-ea"/>
                  </a:rPr>
                  <a:t>する．</a:t>
                </a:r>
                <a:endParaRPr lang="ja-JP" altLang="en-US" sz="2000" dirty="0">
                  <a:latin typeface="+mn-ea"/>
                  <a:ea typeface="+mn-ea"/>
                </a:endParaRPr>
              </a:p>
            </p:txBody>
          </p:sp>
        </p:grpSp>
      </p:grpSp>
      <p:grpSp>
        <p:nvGrpSpPr>
          <p:cNvPr id="70706" name="Group 50"/>
          <p:cNvGrpSpPr>
            <a:grpSpLocks/>
          </p:cNvGrpSpPr>
          <p:nvPr/>
        </p:nvGrpSpPr>
        <p:grpSpPr bwMode="auto">
          <a:xfrm>
            <a:off x="2768763" y="5041536"/>
            <a:ext cx="8021564" cy="1074738"/>
            <a:chOff x="769" y="2208"/>
            <a:chExt cx="4762" cy="677"/>
          </a:xfrm>
        </p:grpSpPr>
        <p:grpSp>
          <p:nvGrpSpPr>
            <p:cNvPr id="18442" name="Group 51"/>
            <p:cNvGrpSpPr>
              <a:grpSpLocks/>
            </p:cNvGrpSpPr>
            <p:nvPr/>
          </p:nvGrpSpPr>
          <p:grpSpPr bwMode="auto">
            <a:xfrm>
              <a:off x="769" y="2730"/>
              <a:ext cx="872" cy="155"/>
              <a:chOff x="769" y="2730"/>
              <a:chExt cx="872" cy="155"/>
            </a:xfrm>
          </p:grpSpPr>
          <p:sp>
            <p:nvSpPr>
              <p:cNvPr id="18446" name="Oval 52"/>
              <p:cNvSpPr>
                <a:spLocks noChangeArrowheads="1"/>
              </p:cNvSpPr>
              <p:nvPr/>
            </p:nvSpPr>
            <p:spPr bwMode="auto">
              <a:xfrm>
                <a:off x="1584" y="27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endParaRPr lang="ja-JP" altLang="en-US" sz="2000" b="1">
                  <a:latin typeface="+mn-ea"/>
                  <a:ea typeface="+mn-ea"/>
                </a:endParaRPr>
              </a:p>
            </p:txBody>
          </p:sp>
          <p:sp>
            <p:nvSpPr>
              <p:cNvPr id="18447" name="Text Box 53"/>
              <p:cNvSpPr txBox="1">
                <a:spLocks noChangeArrowheads="1"/>
              </p:cNvSpPr>
              <p:nvPr/>
            </p:nvSpPr>
            <p:spPr bwMode="auto">
              <a:xfrm>
                <a:off x="769" y="2730"/>
                <a:ext cx="872" cy="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ja-JP" altLang="en-US" sz="1000" b="1" dirty="0">
                    <a:latin typeface="+mn-ea"/>
                    <a:ea typeface="+mn-ea"/>
                  </a:rPr>
                  <a:t>・ ・ ・ ・ ・ ・ ・ ・</a:t>
                </a:r>
              </a:p>
            </p:txBody>
          </p:sp>
        </p:grpSp>
        <p:grpSp>
          <p:nvGrpSpPr>
            <p:cNvPr id="18443" name="Group 54"/>
            <p:cNvGrpSpPr>
              <a:grpSpLocks/>
            </p:cNvGrpSpPr>
            <p:nvPr/>
          </p:nvGrpSpPr>
          <p:grpSpPr bwMode="auto">
            <a:xfrm>
              <a:off x="1680" y="2208"/>
              <a:ext cx="3851" cy="576"/>
              <a:chOff x="1680" y="2208"/>
              <a:chExt cx="3851" cy="576"/>
            </a:xfrm>
          </p:grpSpPr>
          <p:sp>
            <p:nvSpPr>
              <p:cNvPr id="18444" name="Line 55"/>
              <p:cNvSpPr>
                <a:spLocks noChangeShapeType="1"/>
              </p:cNvSpPr>
              <p:nvPr/>
            </p:nvSpPr>
            <p:spPr bwMode="auto">
              <a:xfrm flipV="1">
                <a:off x="1680" y="2514"/>
                <a:ext cx="480" cy="2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sz="2000">
                  <a:latin typeface="+mn-ea"/>
                </a:endParaRPr>
              </a:p>
            </p:txBody>
          </p:sp>
          <p:sp>
            <p:nvSpPr>
              <p:cNvPr id="18445" name="Rectangle 56"/>
              <p:cNvSpPr>
                <a:spLocks noChangeArrowheads="1"/>
              </p:cNvSpPr>
              <p:nvPr/>
            </p:nvSpPr>
            <p:spPr bwMode="auto">
              <a:xfrm>
                <a:off x="2175" y="2208"/>
                <a:ext cx="3356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defRPr>
                </a:lvl9pPr>
              </a:lstStyle>
              <a:p>
                <a:pPr eaLnBrk="1" hangingPunct="1"/>
                <a:r>
                  <a:rPr lang="ja-JP" altLang="en-US" sz="2000" b="1" dirty="0">
                    <a:solidFill>
                      <a:srgbClr val="FF0000"/>
                    </a:solidFill>
                    <a:latin typeface="+mn-ea"/>
                    <a:ea typeface="+mn-ea"/>
                  </a:rPr>
                  <a:t>境界の点</a:t>
                </a:r>
                <a:r>
                  <a:rPr lang="ja-JP" altLang="en-US" sz="2000" dirty="0">
                    <a:latin typeface="+mn-ea"/>
                    <a:ea typeface="+mn-ea"/>
                  </a:rPr>
                  <a:t>を極限とするコーシー列</a:t>
                </a:r>
                <a:r>
                  <a:rPr lang="ja-JP" altLang="en-US" sz="2000" dirty="0" smtClean="0">
                    <a:latin typeface="+mn-ea"/>
                    <a:ea typeface="+mn-ea"/>
                  </a:rPr>
                  <a:t>は，境界点</a:t>
                </a:r>
                <a:r>
                  <a:rPr lang="ja-JP" altLang="en-US" sz="2000" dirty="0">
                    <a:latin typeface="+mn-ea"/>
                    <a:ea typeface="+mn-ea"/>
                  </a:rPr>
                  <a:t>がＤに含まれていないので収束</a:t>
                </a:r>
                <a:r>
                  <a:rPr lang="ja-JP" altLang="en-US" sz="2000" dirty="0" smtClean="0">
                    <a:latin typeface="+mn-ea"/>
                    <a:ea typeface="+mn-ea"/>
                  </a:rPr>
                  <a:t>しない．</a:t>
                </a:r>
                <a:endParaRPr lang="ja-JP" altLang="en-US" sz="2000" dirty="0">
                  <a:latin typeface="+mn-ea"/>
                  <a:ea typeface="+mn-ea"/>
                </a:endParaRPr>
              </a:p>
            </p:txBody>
          </p:sp>
        </p:grpSp>
      </p:grp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1595437" y="2722516"/>
            <a:ext cx="86756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000" dirty="0" smtClean="0">
                <a:latin typeface="+mn-ea"/>
              </a:rPr>
              <a:t>先端</a:t>
            </a:r>
            <a:r>
              <a:rPr lang="ja-JP" altLang="en-US" sz="2000" dirty="0">
                <a:latin typeface="+mn-ea"/>
              </a:rPr>
              <a:t>へ行くほど、点の間隔が無限</a:t>
            </a:r>
            <a:r>
              <a:rPr lang="ja-JP" altLang="en-US" sz="2000" dirty="0" smtClean="0">
                <a:latin typeface="+mn-ea"/>
              </a:rPr>
              <a:t>に密集する点列</a:t>
            </a:r>
            <a:r>
              <a:rPr lang="ja-JP" altLang="en-US" sz="2000" dirty="0">
                <a:latin typeface="+mn-ea"/>
              </a:rPr>
              <a:t>をイメージすれば</a:t>
            </a:r>
            <a:r>
              <a:rPr lang="ja-JP" altLang="en-US" sz="2000" dirty="0" smtClean="0">
                <a:latin typeface="+mn-ea"/>
              </a:rPr>
              <a:t>いい．</a:t>
            </a:r>
            <a:endParaRPr lang="ja-JP" altLang="en-US" sz="2000" dirty="0">
              <a:latin typeface="+mn-ea"/>
            </a:endParaRP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5251877"/>
      </p:ext>
    </p:extLst>
  </p:cSld>
  <p:clrMapOvr>
    <a:masterClrMapping/>
  </p:clrMapOvr>
  <p:transition spd="slow" advTm="699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0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0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0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0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0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0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0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0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0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0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0659" grpId="0" autoUpdateAnimBg="0"/>
      <p:bldP spid="70690" grpId="0" autoUpdateAnimBg="0"/>
      <p:bldP spid="70692" grpId="0" autoUpdateAnimBg="0"/>
      <p:bldP spid="2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ext Box 2"/>
          <p:cNvSpPr txBox="1">
            <a:spLocks noChangeArrowheads="1"/>
          </p:cNvSpPr>
          <p:nvPr/>
        </p:nvSpPr>
        <p:spPr bwMode="auto">
          <a:xfrm>
            <a:off x="3073400" y="152400"/>
            <a:ext cx="5613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hangingPunct="1"/>
            <a:r>
              <a:rPr lang="ja-JP" altLang="en-US" sz="4000" dirty="0" smtClean="0">
                <a:latin typeface="+mn-ea"/>
                <a:ea typeface="+mn-ea"/>
              </a:rPr>
              <a:t>稠密</a:t>
            </a:r>
            <a:r>
              <a:rPr lang="ja-JP" altLang="en-US" sz="4000" dirty="0">
                <a:latin typeface="+mn-ea"/>
                <a:ea typeface="+mn-ea"/>
              </a:rPr>
              <a:t>な部分集合</a:t>
            </a:r>
          </a:p>
        </p:txBody>
      </p:sp>
      <p:sp>
        <p:nvSpPr>
          <p:cNvPr id="210947" name="Text Box 3"/>
          <p:cNvSpPr txBox="1">
            <a:spLocks noChangeArrowheads="1"/>
          </p:cNvSpPr>
          <p:nvPr/>
        </p:nvSpPr>
        <p:spPr bwMode="auto">
          <a:xfrm>
            <a:off x="1522412" y="1054101"/>
            <a:ext cx="9093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dirty="0">
                <a:latin typeface="+mn-ea"/>
              </a:rPr>
              <a:t>【</a:t>
            </a:r>
            <a:r>
              <a:rPr lang="ja-JP" altLang="en-US" dirty="0">
                <a:latin typeface="+mn-ea"/>
              </a:rPr>
              <a:t>完備化</a:t>
            </a:r>
            <a:r>
              <a:rPr lang="en-US" altLang="ja-JP" dirty="0" smtClean="0">
                <a:latin typeface="+mn-ea"/>
              </a:rPr>
              <a:t>】</a:t>
            </a:r>
            <a:r>
              <a:rPr lang="ja-JP" altLang="en-US" dirty="0" smtClean="0">
                <a:latin typeface="+mn-ea"/>
              </a:rPr>
              <a:t>　大きさ</a:t>
            </a:r>
            <a:r>
              <a:rPr lang="ja-JP" altLang="en-US" dirty="0">
                <a:latin typeface="+mn-ea"/>
              </a:rPr>
              <a:t>の決まった集合（有界集合）</a:t>
            </a:r>
            <a:r>
              <a:rPr lang="en-US" altLang="ja-JP" dirty="0">
                <a:latin typeface="+mn-ea"/>
              </a:rPr>
              <a:t>X</a:t>
            </a:r>
            <a:r>
              <a:rPr lang="ja-JP" altLang="en-US" dirty="0">
                <a:latin typeface="+mn-ea"/>
              </a:rPr>
              <a:t>上であるコーシー列に収束すべき極限が存在しない場合</a:t>
            </a:r>
            <a:r>
              <a:rPr lang="ja-JP" altLang="en-US" dirty="0" smtClean="0">
                <a:latin typeface="+mn-ea"/>
              </a:rPr>
              <a:t>は，その</a:t>
            </a:r>
            <a:r>
              <a:rPr lang="ja-JP" altLang="en-US" dirty="0">
                <a:latin typeface="+mn-ea"/>
              </a:rPr>
              <a:t>点を加えることで収束させることが</a:t>
            </a:r>
            <a:r>
              <a:rPr lang="ja-JP" altLang="en-US" dirty="0" smtClean="0">
                <a:latin typeface="+mn-ea"/>
              </a:rPr>
              <a:t>できる．この</a:t>
            </a:r>
            <a:r>
              <a:rPr lang="ja-JP" altLang="en-US" dirty="0" smtClean="0">
                <a:latin typeface="+mn-ea"/>
              </a:rPr>
              <a:t>操作を</a:t>
            </a:r>
            <a:r>
              <a:rPr lang="ja-JP" altLang="en-US" dirty="0">
                <a:latin typeface="+mn-ea"/>
              </a:rPr>
              <a:t>集合の完備化といい，その結果を集合</a:t>
            </a:r>
            <a:r>
              <a:rPr lang="en-US" altLang="ja-JP" dirty="0">
                <a:latin typeface="+mn-ea"/>
              </a:rPr>
              <a:t>X</a:t>
            </a:r>
            <a:r>
              <a:rPr lang="ja-JP" altLang="en-US" dirty="0" err="1">
                <a:latin typeface="+mn-ea"/>
              </a:rPr>
              <a:t>の閉</a:t>
            </a:r>
            <a:r>
              <a:rPr lang="ja-JP" altLang="en-US" dirty="0">
                <a:latin typeface="+mn-ea"/>
              </a:rPr>
              <a:t>包と</a:t>
            </a:r>
            <a:r>
              <a:rPr lang="ja-JP" altLang="en-US" dirty="0" smtClean="0">
                <a:latin typeface="+mn-ea"/>
              </a:rPr>
              <a:t>いう．</a:t>
            </a:r>
            <a:endParaRPr lang="ja-JP" altLang="en-US" dirty="0">
              <a:latin typeface="+mn-ea"/>
            </a:endParaRPr>
          </a:p>
        </p:txBody>
      </p:sp>
      <p:sp>
        <p:nvSpPr>
          <p:cNvPr id="210950" name="Text Box 6"/>
          <p:cNvSpPr txBox="1">
            <a:spLocks noChangeArrowheads="1"/>
          </p:cNvSpPr>
          <p:nvPr/>
        </p:nvSpPr>
        <p:spPr bwMode="auto">
          <a:xfrm>
            <a:off x="1522412" y="2862264"/>
            <a:ext cx="88534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dirty="0">
                <a:latin typeface="+mn-ea"/>
              </a:rPr>
              <a:t>【</a:t>
            </a:r>
            <a:r>
              <a:rPr lang="ja-JP" altLang="en-US" dirty="0">
                <a:latin typeface="+mn-ea"/>
              </a:rPr>
              <a:t>稠密</a:t>
            </a:r>
            <a:r>
              <a:rPr lang="en-US" altLang="ja-JP" dirty="0" smtClean="0">
                <a:latin typeface="+mn-ea"/>
              </a:rPr>
              <a:t>】</a:t>
            </a:r>
            <a:r>
              <a:rPr lang="ja-JP" altLang="en-US" dirty="0" smtClean="0">
                <a:latin typeface="+mn-ea"/>
              </a:rPr>
              <a:t>　集合</a:t>
            </a:r>
            <a:r>
              <a:rPr lang="en-US" altLang="ja-JP" dirty="0">
                <a:latin typeface="+mn-ea"/>
              </a:rPr>
              <a:t>A</a:t>
            </a:r>
            <a:r>
              <a:rPr lang="ja-JP" altLang="en-US" dirty="0">
                <a:latin typeface="+mn-ea"/>
              </a:rPr>
              <a:t>の部分集合</a:t>
            </a:r>
            <a:r>
              <a:rPr lang="en-US" altLang="ja-JP" dirty="0">
                <a:latin typeface="+mn-ea"/>
              </a:rPr>
              <a:t>B</a:t>
            </a:r>
            <a:r>
              <a:rPr lang="ja-JP" altLang="en-US" dirty="0" err="1">
                <a:latin typeface="+mn-ea"/>
              </a:rPr>
              <a:t>の閉</a:t>
            </a:r>
            <a:r>
              <a:rPr lang="ja-JP" altLang="en-US" dirty="0">
                <a:latin typeface="+mn-ea"/>
              </a:rPr>
              <a:t>包が，</a:t>
            </a:r>
            <a:r>
              <a:rPr lang="en-US" altLang="ja-JP" dirty="0">
                <a:latin typeface="+mn-ea"/>
              </a:rPr>
              <a:t>A</a:t>
            </a:r>
            <a:r>
              <a:rPr lang="ja-JP" altLang="en-US" dirty="0">
                <a:latin typeface="+mn-ea"/>
              </a:rPr>
              <a:t>に一致するならば</a:t>
            </a:r>
            <a:r>
              <a:rPr lang="en-US" altLang="ja-JP" dirty="0">
                <a:latin typeface="+mn-ea"/>
              </a:rPr>
              <a:t>B</a:t>
            </a:r>
            <a:r>
              <a:rPr lang="ja-JP" altLang="en-US" dirty="0">
                <a:latin typeface="+mn-ea"/>
              </a:rPr>
              <a:t>は、稠密であるという．</a:t>
            </a:r>
          </a:p>
        </p:txBody>
      </p:sp>
      <p:sp>
        <p:nvSpPr>
          <p:cNvPr id="210954" name="Text Box 10"/>
          <p:cNvSpPr txBox="1">
            <a:spLocks noChangeArrowheads="1"/>
          </p:cNvSpPr>
          <p:nvPr/>
        </p:nvSpPr>
        <p:spPr bwMode="auto">
          <a:xfrm>
            <a:off x="1522412" y="3524251"/>
            <a:ext cx="9191398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r>
              <a:rPr lang="en-US" altLang="ja-JP" dirty="0" smtClean="0">
                <a:latin typeface="+mn-ea"/>
                <a:ea typeface="+mn-ea"/>
              </a:rPr>
              <a:t>【</a:t>
            </a:r>
            <a:r>
              <a:rPr lang="ja-JP" altLang="en-US" dirty="0" smtClean="0">
                <a:latin typeface="+mn-ea"/>
                <a:ea typeface="+mn-ea"/>
              </a:rPr>
              <a:t>命題</a:t>
            </a:r>
            <a:r>
              <a:rPr lang="en-US" altLang="ja-JP" dirty="0" smtClean="0">
                <a:latin typeface="+mn-ea"/>
                <a:ea typeface="+mn-ea"/>
              </a:rPr>
              <a:t>】</a:t>
            </a:r>
            <a:r>
              <a:rPr lang="ja-JP" altLang="en-US" dirty="0" smtClean="0">
                <a:solidFill>
                  <a:srgbClr val="FF0000"/>
                </a:solidFill>
                <a:latin typeface="+mn-ea"/>
                <a:ea typeface="+mn-ea"/>
              </a:rPr>
              <a:t>　</a:t>
            </a:r>
            <a:r>
              <a:rPr lang="ja-JP" altLang="en-US" dirty="0" smtClean="0">
                <a:latin typeface="+mn-ea"/>
                <a:ea typeface="+mn-ea"/>
              </a:rPr>
              <a:t>単位閉</a:t>
            </a:r>
            <a:r>
              <a:rPr lang="ja-JP" altLang="en-US" dirty="0">
                <a:latin typeface="+mn-ea"/>
                <a:ea typeface="+mn-ea"/>
              </a:rPr>
              <a:t>区間 </a:t>
            </a:r>
            <a:r>
              <a:rPr lang="en-US" altLang="ja-JP" dirty="0">
                <a:latin typeface="+mn-ea"/>
                <a:ea typeface="+mn-ea"/>
              </a:rPr>
              <a:t>[0,1] </a:t>
            </a:r>
            <a:r>
              <a:rPr lang="ja-JP" altLang="en-US" dirty="0">
                <a:latin typeface="+mn-ea"/>
                <a:ea typeface="+mn-ea"/>
              </a:rPr>
              <a:t>上で有理数は稠密である．</a:t>
            </a:r>
            <a:endParaRPr lang="en-US" altLang="ja-JP" dirty="0">
              <a:latin typeface="+mn-ea"/>
              <a:ea typeface="+mn-ea"/>
            </a:endParaRPr>
          </a:p>
          <a:p>
            <a:pPr eaLnBrk="1" hangingPunct="1"/>
            <a:endParaRPr lang="en-US" altLang="ja-JP" dirty="0">
              <a:solidFill>
                <a:srgbClr val="FF0000"/>
              </a:solidFill>
              <a:latin typeface="+mn-ea"/>
              <a:ea typeface="+mn-ea"/>
            </a:endParaRPr>
          </a:p>
          <a:p>
            <a:r>
              <a:rPr lang="ja-JP" altLang="en-US" dirty="0" smtClean="0">
                <a:latin typeface="+mn-ea"/>
                <a:ea typeface="+mn-ea"/>
              </a:rPr>
              <a:t>無理数</a:t>
            </a:r>
            <a:r>
              <a:rPr lang="ja-JP" altLang="en-US" dirty="0">
                <a:latin typeface="+mn-ea"/>
                <a:ea typeface="+mn-ea"/>
              </a:rPr>
              <a:t>の小数部の桁数を打ち切れば有理数と</a:t>
            </a:r>
            <a:r>
              <a:rPr lang="ja-JP" altLang="en-US" dirty="0" smtClean="0">
                <a:latin typeface="+mn-ea"/>
                <a:ea typeface="+mn-ea"/>
              </a:rPr>
              <a:t>なる．例えば</a:t>
            </a:r>
            <a:r>
              <a:rPr lang="ja-JP" altLang="en-US" dirty="0">
                <a:latin typeface="+mn-ea"/>
                <a:ea typeface="+mn-ea"/>
              </a:rPr>
              <a:t>，円周率</a:t>
            </a:r>
            <a:r>
              <a:rPr lang="en-US" altLang="ja-JP" dirty="0" smtClean="0">
                <a:latin typeface="+mn-ea"/>
                <a:ea typeface="+mn-ea"/>
              </a:rPr>
              <a:t>π</a:t>
            </a:r>
            <a:r>
              <a:rPr lang="ja-JP" altLang="en-US" dirty="0" smtClean="0">
                <a:latin typeface="+mn-ea"/>
                <a:ea typeface="+mn-ea"/>
              </a:rPr>
              <a:t>は</a:t>
            </a:r>
            <a:endParaRPr lang="en-US" altLang="ja-JP" dirty="0">
              <a:latin typeface="+mn-ea"/>
              <a:ea typeface="+mn-ea"/>
            </a:endParaRPr>
          </a:p>
          <a:p>
            <a:pPr eaLnBrk="1" hangingPunct="1"/>
            <a:endParaRPr lang="en-US" altLang="ja-JP" dirty="0">
              <a:latin typeface="+mn-ea"/>
              <a:ea typeface="+mn-ea"/>
            </a:endParaRPr>
          </a:p>
          <a:p>
            <a:pPr eaLnBrk="1" hangingPunct="1"/>
            <a:r>
              <a:rPr lang="en-US" altLang="ja-JP" dirty="0">
                <a:latin typeface="+mn-ea"/>
                <a:ea typeface="+mn-ea"/>
              </a:rPr>
              <a:t>3</a:t>
            </a:r>
            <a:r>
              <a:rPr lang="ja-JP" altLang="en-US" dirty="0">
                <a:latin typeface="+mn-ea"/>
                <a:ea typeface="+mn-ea"/>
              </a:rPr>
              <a:t>→</a:t>
            </a:r>
            <a:r>
              <a:rPr lang="en-US" altLang="ja-JP" dirty="0">
                <a:latin typeface="+mn-ea"/>
                <a:ea typeface="+mn-ea"/>
              </a:rPr>
              <a:t>3.1</a:t>
            </a:r>
            <a:r>
              <a:rPr lang="ja-JP" altLang="en-US" dirty="0">
                <a:latin typeface="+mn-ea"/>
                <a:ea typeface="+mn-ea"/>
              </a:rPr>
              <a:t>→</a:t>
            </a:r>
            <a:r>
              <a:rPr lang="en-US" altLang="ja-JP" dirty="0">
                <a:latin typeface="+mn-ea"/>
                <a:ea typeface="+mn-ea"/>
              </a:rPr>
              <a:t>3.14</a:t>
            </a:r>
            <a:r>
              <a:rPr lang="ja-JP" altLang="en-US" dirty="0">
                <a:latin typeface="+mn-ea"/>
                <a:ea typeface="+mn-ea"/>
              </a:rPr>
              <a:t> →</a:t>
            </a:r>
            <a:r>
              <a:rPr lang="en-US" altLang="ja-JP" dirty="0">
                <a:latin typeface="+mn-ea"/>
                <a:ea typeface="+mn-ea"/>
              </a:rPr>
              <a:t>3.141</a:t>
            </a:r>
            <a:r>
              <a:rPr lang="ja-JP" altLang="en-US" dirty="0">
                <a:latin typeface="+mn-ea"/>
                <a:ea typeface="+mn-ea"/>
              </a:rPr>
              <a:t>→</a:t>
            </a:r>
            <a:r>
              <a:rPr lang="en-US" altLang="ja-JP" dirty="0">
                <a:latin typeface="+mn-ea"/>
                <a:ea typeface="+mn-ea"/>
              </a:rPr>
              <a:t>3.1415</a:t>
            </a:r>
            <a:r>
              <a:rPr lang="ja-JP" altLang="en-US" dirty="0">
                <a:latin typeface="+mn-ea"/>
                <a:ea typeface="+mn-ea"/>
              </a:rPr>
              <a:t> →</a:t>
            </a:r>
            <a:r>
              <a:rPr lang="en-US" altLang="ja-JP" dirty="0">
                <a:latin typeface="+mn-ea"/>
                <a:ea typeface="+mn-ea"/>
              </a:rPr>
              <a:t>3.14159</a:t>
            </a:r>
            <a:r>
              <a:rPr lang="ja-JP" altLang="en-US" dirty="0">
                <a:latin typeface="+mn-ea"/>
                <a:ea typeface="+mn-ea"/>
              </a:rPr>
              <a:t> →</a:t>
            </a:r>
            <a:r>
              <a:rPr lang="en-US" altLang="ja-JP" dirty="0">
                <a:latin typeface="+mn-ea"/>
                <a:ea typeface="+mn-ea"/>
              </a:rPr>
              <a:t>3.141592</a:t>
            </a:r>
            <a:r>
              <a:rPr lang="ja-JP" altLang="en-US" dirty="0">
                <a:latin typeface="+mn-ea"/>
                <a:ea typeface="+mn-ea"/>
              </a:rPr>
              <a:t> </a:t>
            </a:r>
            <a:r>
              <a:rPr lang="ja-JP" altLang="en-US" dirty="0" smtClean="0">
                <a:latin typeface="+mn-ea"/>
                <a:ea typeface="+mn-ea"/>
              </a:rPr>
              <a:t>→</a:t>
            </a:r>
            <a:r>
              <a:rPr lang="en-US" altLang="ja-JP" dirty="0" smtClean="0">
                <a:latin typeface="+mn-ea"/>
                <a:ea typeface="+mn-ea"/>
              </a:rPr>
              <a:t>…</a:t>
            </a:r>
          </a:p>
          <a:p>
            <a:pPr eaLnBrk="1" hangingPunct="1"/>
            <a:endParaRPr lang="en-US" altLang="ja-JP" dirty="0">
              <a:latin typeface="+mn-ea"/>
              <a:ea typeface="+mn-ea"/>
            </a:endParaRPr>
          </a:p>
          <a:p>
            <a:pPr eaLnBrk="1" hangingPunct="1"/>
            <a:r>
              <a:rPr lang="ja-JP" altLang="en-US" dirty="0" smtClean="0">
                <a:latin typeface="+mn-ea"/>
                <a:ea typeface="+mn-ea"/>
              </a:rPr>
              <a:t>このように桁数</a:t>
            </a:r>
            <a:r>
              <a:rPr lang="ja-JP" altLang="en-US" dirty="0">
                <a:latin typeface="+mn-ea"/>
                <a:ea typeface="+mn-ea"/>
              </a:rPr>
              <a:t>を増やすことで任意の無理数へ収束</a:t>
            </a:r>
            <a:r>
              <a:rPr lang="ja-JP" altLang="en-US" dirty="0" smtClean="0">
                <a:latin typeface="+mn-ea"/>
                <a:ea typeface="+mn-ea"/>
              </a:rPr>
              <a:t>するコーシー列</a:t>
            </a:r>
            <a:r>
              <a:rPr lang="ja-JP" altLang="en-US" dirty="0">
                <a:latin typeface="+mn-ea"/>
                <a:ea typeface="+mn-ea"/>
              </a:rPr>
              <a:t>が必ず構成</a:t>
            </a:r>
            <a:r>
              <a:rPr lang="ja-JP" altLang="en-US" dirty="0" smtClean="0">
                <a:latin typeface="+mn-ea"/>
                <a:ea typeface="+mn-ea"/>
              </a:rPr>
              <a:t>できる．</a:t>
            </a:r>
            <a:endParaRPr lang="en-US" altLang="ja-JP" dirty="0">
              <a:latin typeface="+mn-ea"/>
              <a:ea typeface="+mn-ea"/>
            </a:endParaRPr>
          </a:p>
          <a:p>
            <a:r>
              <a:rPr lang="ja-JP" altLang="en-US" dirty="0" smtClean="0">
                <a:latin typeface="+mn-ea"/>
                <a:ea typeface="+mn-ea"/>
              </a:rPr>
              <a:t>よって，すべて</a:t>
            </a:r>
            <a:r>
              <a:rPr lang="ja-JP" altLang="en-US" dirty="0">
                <a:latin typeface="+mn-ea"/>
                <a:ea typeface="+mn-ea"/>
              </a:rPr>
              <a:t>の無理数を境界点と</a:t>
            </a:r>
            <a:r>
              <a:rPr lang="ja-JP" altLang="en-US" dirty="0" smtClean="0">
                <a:latin typeface="+mn-ea"/>
                <a:ea typeface="+mn-ea"/>
              </a:rPr>
              <a:t>して有理数</a:t>
            </a:r>
            <a:r>
              <a:rPr lang="ja-JP" altLang="en-US" dirty="0">
                <a:latin typeface="+mn-ea"/>
                <a:ea typeface="+mn-ea"/>
              </a:rPr>
              <a:t>の集合に合併する</a:t>
            </a:r>
            <a:r>
              <a:rPr lang="ja-JP" altLang="en-US" dirty="0" smtClean="0">
                <a:latin typeface="+mn-ea"/>
                <a:ea typeface="+mn-ea"/>
              </a:rPr>
              <a:t>と閉区間</a:t>
            </a:r>
            <a:r>
              <a:rPr lang="en-US" altLang="ja-JP" dirty="0" smtClean="0">
                <a:latin typeface="+mn-ea"/>
                <a:ea typeface="+mn-ea"/>
              </a:rPr>
              <a:t>[</a:t>
            </a:r>
            <a:r>
              <a:rPr lang="en-US" altLang="ja-JP" dirty="0">
                <a:latin typeface="+mn-ea"/>
                <a:ea typeface="+mn-ea"/>
              </a:rPr>
              <a:t>0,1]</a:t>
            </a:r>
            <a:r>
              <a:rPr lang="ja-JP" altLang="en-US" dirty="0">
                <a:latin typeface="+mn-ea"/>
                <a:ea typeface="+mn-ea"/>
              </a:rPr>
              <a:t> となり，</a:t>
            </a:r>
            <a:endParaRPr lang="en-US" altLang="ja-JP" dirty="0">
              <a:latin typeface="+mn-ea"/>
              <a:ea typeface="+mn-ea"/>
            </a:endParaRPr>
          </a:p>
          <a:p>
            <a:r>
              <a:rPr lang="ja-JP" altLang="en-US" dirty="0" smtClean="0">
                <a:latin typeface="+mn-ea"/>
                <a:ea typeface="+mn-ea"/>
              </a:rPr>
              <a:t>有理数</a:t>
            </a:r>
            <a:r>
              <a:rPr lang="ja-JP" altLang="en-US" dirty="0">
                <a:latin typeface="+mn-ea"/>
                <a:ea typeface="+mn-ea"/>
              </a:rPr>
              <a:t>は単位閉区間上で稠密である．</a:t>
            </a: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1522412" y="2205038"/>
            <a:ext cx="8255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dirty="0">
                <a:latin typeface="+mn-ea"/>
              </a:rPr>
              <a:t>【</a:t>
            </a:r>
            <a:r>
              <a:rPr lang="ja-JP" altLang="en-US" dirty="0">
                <a:latin typeface="+mn-ea"/>
              </a:rPr>
              <a:t>例</a:t>
            </a:r>
            <a:r>
              <a:rPr lang="en-US" altLang="ja-JP" dirty="0" smtClean="0">
                <a:latin typeface="+mn-ea"/>
              </a:rPr>
              <a:t>】</a:t>
            </a:r>
            <a:r>
              <a:rPr lang="ja-JP" altLang="en-US" dirty="0" smtClean="0">
                <a:solidFill>
                  <a:schemeClr val="accent2"/>
                </a:solidFill>
                <a:latin typeface="+mn-ea"/>
              </a:rPr>
              <a:t>　</a:t>
            </a:r>
            <a:r>
              <a:rPr lang="ja-JP" altLang="en-US" dirty="0" smtClean="0">
                <a:latin typeface="+mn-ea"/>
              </a:rPr>
              <a:t>開</a:t>
            </a:r>
            <a:r>
              <a:rPr lang="ja-JP" altLang="en-US" dirty="0">
                <a:latin typeface="+mn-ea"/>
              </a:rPr>
              <a:t>円盤Ｄ＝</a:t>
            </a:r>
            <a:r>
              <a:rPr lang="en-US" altLang="ja-JP" dirty="0">
                <a:latin typeface="+mn-ea"/>
              </a:rPr>
              <a:t>{x : </a:t>
            </a:r>
            <a:r>
              <a:rPr lang="en-US" altLang="ja-JP" dirty="0">
                <a:latin typeface="+mn-ea"/>
                <a:sym typeface="Wingdings" panose="05000000000000000000" pitchFamily="2" charset="2"/>
              </a:rPr>
              <a:t>|x|&lt;r</a:t>
            </a:r>
            <a:r>
              <a:rPr lang="en-US" altLang="ja-JP" dirty="0">
                <a:latin typeface="+mn-ea"/>
              </a:rPr>
              <a:t>}</a:t>
            </a:r>
            <a:r>
              <a:rPr lang="ja-JP" altLang="en-US" dirty="0">
                <a:latin typeface="+mn-ea"/>
              </a:rPr>
              <a:t> の閉包は、円周を加えた</a:t>
            </a:r>
            <a:r>
              <a:rPr lang="en-US" altLang="ja-JP" dirty="0">
                <a:latin typeface="+mn-ea"/>
              </a:rPr>
              <a:t>{x : </a:t>
            </a:r>
            <a:r>
              <a:rPr lang="en-US" altLang="ja-JP" dirty="0">
                <a:latin typeface="+mn-ea"/>
                <a:sym typeface="Wingdings" panose="05000000000000000000" pitchFamily="2" charset="2"/>
              </a:rPr>
              <a:t>|x|</a:t>
            </a:r>
            <a:r>
              <a:rPr lang="ja-JP" altLang="en-US" dirty="0">
                <a:latin typeface="+mn-ea"/>
                <a:sym typeface="Wingdings" panose="05000000000000000000" pitchFamily="2" charset="2"/>
              </a:rPr>
              <a:t>≦</a:t>
            </a:r>
            <a:r>
              <a:rPr lang="en-US" altLang="ja-JP" dirty="0">
                <a:latin typeface="+mn-ea"/>
                <a:sym typeface="Wingdings" panose="05000000000000000000" pitchFamily="2" charset="2"/>
              </a:rPr>
              <a:t>r</a:t>
            </a:r>
            <a:r>
              <a:rPr lang="en-US" altLang="ja-JP" dirty="0">
                <a:latin typeface="+mn-ea"/>
              </a:rPr>
              <a:t>}</a:t>
            </a:r>
            <a:r>
              <a:rPr lang="ja-JP" altLang="en-US" dirty="0">
                <a:latin typeface="+mn-ea"/>
              </a:rPr>
              <a:t>である．</a:t>
            </a:r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655055"/>
      </p:ext>
    </p:extLst>
  </p:cSld>
  <p:clrMapOvr>
    <a:masterClrMapping/>
  </p:clrMapOvr>
  <p:transition spd="slow" advTm="1200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0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0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0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0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0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09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09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09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0946" grpId="0" autoUpdateAnimBg="0"/>
      <p:bldP spid="210947" grpId="0" autoUpdateAnimBg="0"/>
      <p:bldP spid="210950" grpId="0" autoUpdateAnimBg="0"/>
      <p:bldP spid="7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1333500" y="231915"/>
            <a:ext cx="99695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algn="ctr" eaLnBrk="1" hangingPunct="1"/>
            <a:r>
              <a:rPr lang="ja-JP" altLang="en-US" sz="4000" dirty="0" smtClean="0">
                <a:latin typeface="+mn-ea"/>
                <a:ea typeface="+mn-ea"/>
              </a:rPr>
              <a:t>デジタル</a:t>
            </a:r>
            <a:r>
              <a:rPr lang="ja-JP" altLang="en-US" sz="4000" dirty="0">
                <a:latin typeface="+mn-ea"/>
                <a:ea typeface="+mn-ea"/>
              </a:rPr>
              <a:t>計算機で</a:t>
            </a:r>
            <a:r>
              <a:rPr lang="ja-JP" altLang="en-US" sz="4000" dirty="0" smtClean="0">
                <a:latin typeface="+mn-ea"/>
                <a:ea typeface="+mn-ea"/>
              </a:rPr>
              <a:t>無理数を扱う</a:t>
            </a:r>
            <a:endParaRPr lang="ja-JP" altLang="en-US" sz="4000" dirty="0">
              <a:latin typeface="+mn-ea"/>
              <a:ea typeface="+mn-ea"/>
            </a:endParaRP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1562100" y="1435101"/>
            <a:ext cx="92837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dirty="0">
                <a:latin typeface="+mn-ea"/>
                <a:ea typeface="+mn-ea"/>
              </a:rPr>
              <a:t>有理数のコーシー列とは，</a:t>
            </a:r>
            <a:r>
              <a:rPr lang="ja-JP" altLang="en-US" b="1" dirty="0">
                <a:solidFill>
                  <a:srgbClr val="FF0000"/>
                </a:solidFill>
                <a:latin typeface="+mn-ea"/>
                <a:ea typeface="+mn-ea"/>
              </a:rPr>
              <a:t>ある無理数を目指す近似数列</a:t>
            </a:r>
            <a:r>
              <a:rPr lang="ja-JP" altLang="en-US" dirty="0">
                <a:latin typeface="+mn-ea"/>
                <a:ea typeface="+mn-ea"/>
              </a:rPr>
              <a:t>であり、桁数</a:t>
            </a:r>
            <a:r>
              <a:rPr lang="ja-JP" altLang="en-US" dirty="0" smtClean="0">
                <a:latin typeface="+mn-ea"/>
                <a:ea typeface="+mn-ea"/>
              </a:rPr>
              <a:t>が多いほど</a:t>
            </a:r>
            <a:endParaRPr lang="en-US" altLang="ja-JP" dirty="0" smtClean="0">
              <a:latin typeface="+mn-ea"/>
              <a:ea typeface="+mn-ea"/>
            </a:endParaRPr>
          </a:p>
          <a:p>
            <a:pPr eaLnBrk="1" hangingPunct="1"/>
            <a:r>
              <a:rPr lang="ja-JP" altLang="en-US" dirty="0" smtClean="0">
                <a:latin typeface="+mn-ea"/>
                <a:ea typeface="+mn-ea"/>
              </a:rPr>
              <a:t>近似</a:t>
            </a:r>
            <a:r>
              <a:rPr lang="ja-JP" altLang="en-US" dirty="0">
                <a:latin typeface="+mn-ea"/>
                <a:ea typeface="+mn-ea"/>
              </a:rPr>
              <a:t>精度が高まることを意味する。</a:t>
            </a: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1562100" y="2454275"/>
            <a:ext cx="92837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dirty="0">
                <a:latin typeface="+mn-ea"/>
                <a:ea typeface="+mn-ea"/>
              </a:rPr>
              <a:t>実数空間の完備性とは、“目標”となる値をそのまま扱うことはできないが、</a:t>
            </a:r>
          </a:p>
          <a:p>
            <a:pPr eaLnBrk="1" hangingPunct="1"/>
            <a:r>
              <a:rPr lang="ja-JP" altLang="en-US" dirty="0">
                <a:latin typeface="+mn-ea"/>
                <a:ea typeface="+mn-ea"/>
              </a:rPr>
              <a:t>“目標”が確かに存在し、</a:t>
            </a:r>
            <a:r>
              <a:rPr lang="ja-JP" altLang="en-US" b="1" dirty="0">
                <a:solidFill>
                  <a:srgbClr val="FF0000"/>
                </a:solidFill>
                <a:latin typeface="+mn-ea"/>
                <a:ea typeface="+mn-ea"/>
              </a:rPr>
              <a:t>幾らでも良い近似値</a:t>
            </a:r>
            <a:r>
              <a:rPr lang="ja-JP" altLang="en-US" b="1" dirty="0" smtClean="0">
                <a:solidFill>
                  <a:srgbClr val="FF0000"/>
                </a:solidFill>
                <a:latin typeface="+mn-ea"/>
                <a:ea typeface="+mn-ea"/>
              </a:rPr>
              <a:t>をえられる</a:t>
            </a:r>
            <a:r>
              <a:rPr lang="ja-JP" altLang="en-US" dirty="0">
                <a:latin typeface="+mn-ea"/>
                <a:ea typeface="+mn-ea"/>
              </a:rPr>
              <a:t>ことを保証する。</a:t>
            </a: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1562100" y="3473449"/>
            <a:ext cx="9283700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/>
            <a:r>
              <a:rPr lang="ja-JP" altLang="en-US" dirty="0">
                <a:latin typeface="+mn-ea"/>
                <a:ea typeface="+mn-ea"/>
              </a:rPr>
              <a:t>デジタル計算機とは、</a:t>
            </a:r>
            <a:r>
              <a:rPr lang="ja-JP" altLang="en-US" b="1" dirty="0">
                <a:solidFill>
                  <a:srgbClr val="FF0000"/>
                </a:solidFill>
                <a:latin typeface="+mn-ea"/>
                <a:ea typeface="+mn-ea"/>
              </a:rPr>
              <a:t>無理数を（有限語長で表現可能な）有理数で近似する</a:t>
            </a:r>
            <a:r>
              <a:rPr lang="ja-JP" altLang="en-US" dirty="0">
                <a:latin typeface="+mn-ea"/>
                <a:ea typeface="+mn-ea"/>
              </a:rPr>
              <a:t>システム。</a:t>
            </a:r>
          </a:p>
        </p:txBody>
      </p:sp>
      <p:sp>
        <p:nvSpPr>
          <p:cNvPr id="73738" name="Rectangle 10"/>
          <p:cNvSpPr>
            <a:spLocks noChangeArrowheads="1"/>
          </p:cNvSpPr>
          <p:nvPr/>
        </p:nvSpPr>
        <p:spPr bwMode="auto">
          <a:xfrm>
            <a:off x="1562100" y="4209822"/>
            <a:ext cx="9283700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>
                <a:latin typeface="+mn-ea"/>
                <a:ea typeface="+mn-ea"/>
              </a:rPr>
              <a:t>有理数による近似精度は、有限のレジスタ長で限定されている。</a:t>
            </a:r>
          </a:p>
        </p:txBody>
      </p:sp>
      <p:sp>
        <p:nvSpPr>
          <p:cNvPr id="73740" name="Rectangle 12"/>
          <p:cNvSpPr>
            <a:spLocks noChangeArrowheads="1"/>
          </p:cNvSpPr>
          <p:nvPr/>
        </p:nvSpPr>
        <p:spPr bwMode="auto">
          <a:xfrm>
            <a:off x="1562100" y="4981664"/>
            <a:ext cx="9283700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dirty="0">
                <a:latin typeface="+mn-ea"/>
                <a:ea typeface="+mn-ea"/>
              </a:rPr>
              <a:t>再帰的プログラミングに</a:t>
            </a:r>
            <a:r>
              <a:rPr lang="ja-JP" altLang="en-US" dirty="0" smtClean="0">
                <a:latin typeface="+mn-ea"/>
                <a:ea typeface="+mn-ea"/>
              </a:rPr>
              <a:t>より、</a:t>
            </a:r>
            <a:r>
              <a:rPr lang="ja-JP" altLang="en-US" dirty="0">
                <a:latin typeface="+mn-ea"/>
                <a:ea typeface="+mn-ea"/>
              </a:rPr>
              <a:t>時間方向に有理数列を発展させ、近似精度を改善できる。</a:t>
            </a:r>
          </a:p>
        </p:txBody>
      </p:sp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8412677"/>
      </p:ext>
    </p:extLst>
  </p:cSld>
  <p:clrMapOvr>
    <a:masterClrMapping/>
  </p:clrMapOvr>
  <p:transition spd="slow" advTm="574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3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3730" grpId="0" autoUpdateAnimBg="0"/>
      <p:bldP spid="73734" grpId="0" animBg="1" autoUpdateAnimBg="0"/>
      <p:bldP spid="73735" grpId="0" animBg="1" autoUpdateAnimBg="0"/>
      <p:bldP spid="73737" grpId="0" animBg="1" autoUpdateAnimBg="0"/>
      <p:bldP spid="73738" grpId="0" animBg="1" autoUpdateAnimBg="0"/>
      <p:bldP spid="73740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4.3|6.2|5.2|8|4.4|5.5|14.6|14.6|8.9|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.1|8.9|8.2|12.5|8.5|9.9|9.8|6.7|10.5|6.8|5.3|11.2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3|15.4|3.6|12.1|11.6|10|13|1.2|2.5|1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6.3|5.8|0.9|1|2|5.6|5.9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3.4|6.6|8.4|5.8|5|9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5|13.9|12.6|8.1|8|15|8.6|7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0.3|15.8|7|9.1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</TotalTime>
  <Words>1236</Words>
  <Application>Microsoft Office PowerPoint</Application>
  <PresentationFormat>ワイド画面</PresentationFormat>
  <Paragraphs>130</Paragraphs>
  <Slides>8</Slides>
  <Notes>0</Notes>
  <HiddenSlides>0</HiddenSlides>
  <MMClips>8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4" baseType="lpstr">
      <vt:lpstr>HGPｺﾞｼｯｸM</vt:lpstr>
      <vt:lpstr>游ゴシック</vt:lpstr>
      <vt:lpstr>游ゴシック Light</vt:lpstr>
      <vt:lpstr>Arial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情報メディア入門Ａ</dc:title>
  <dc:creator>徳永隆治</dc:creator>
  <cp:lastModifiedBy>徳永隆治</cp:lastModifiedBy>
  <cp:revision>104</cp:revision>
  <dcterms:created xsi:type="dcterms:W3CDTF">2020-04-04T08:12:22Z</dcterms:created>
  <dcterms:modified xsi:type="dcterms:W3CDTF">2020-08-30T03:52:01Z</dcterms:modified>
  <cp:contentStatus/>
</cp:coreProperties>
</file>