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4" r:id="rId6"/>
    <p:sldId id="263" r:id="rId7"/>
    <p:sldId id="265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7.m4a"/><Relationship Id="rId7" Type="http://schemas.openxmlformats.org/officeDocument/2006/relationships/image" Target="../media/image4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今回のポイント（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"/>
    </mc:Choice>
    <mc:Fallback xmlns="">
      <p:transition spd="slow" advTm="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線形</a:t>
            </a:r>
            <a:r>
              <a:rPr kumimoji="1" lang="ja-JP" altLang="en-US" dirty="0" smtClean="0"/>
              <a:t>空間の角度を測る</a:t>
            </a:r>
            <a:endParaRPr kumimoji="1" lang="ja-JP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99452" y="1564261"/>
            <a:ext cx="639943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dirty="0" smtClean="0">
                <a:latin typeface="+mn-ea"/>
              </a:rPr>
              <a:t>長さ</a:t>
            </a:r>
            <a:r>
              <a:rPr lang="en-US" altLang="ja-JP" sz="1600" dirty="0">
                <a:latin typeface="+mn-ea"/>
              </a:rPr>
              <a:t>1</a:t>
            </a:r>
            <a:r>
              <a:rPr lang="ja-JP" altLang="en-US" sz="1600" dirty="0">
                <a:latin typeface="+mn-ea"/>
              </a:rPr>
              <a:t>のベクトル</a:t>
            </a:r>
            <a:r>
              <a:rPr lang="en-US" altLang="ja-JP" sz="1600" dirty="0">
                <a:latin typeface="+mn-ea"/>
              </a:rPr>
              <a:t>e</a:t>
            </a:r>
            <a:r>
              <a:rPr lang="ja-JP" altLang="en-US" sz="1600" dirty="0">
                <a:latin typeface="+mn-ea"/>
              </a:rPr>
              <a:t>へベクトル</a:t>
            </a:r>
            <a:r>
              <a:rPr lang="en-US" altLang="ja-JP" sz="1600" dirty="0">
                <a:latin typeface="+mn-ea"/>
              </a:rPr>
              <a:t>x</a:t>
            </a:r>
            <a:r>
              <a:rPr lang="ja-JP" altLang="en-US" sz="1600" dirty="0">
                <a:latin typeface="+mn-ea"/>
              </a:rPr>
              <a:t>が落とす影の長さが</a:t>
            </a:r>
            <a:r>
              <a:rPr lang="ja-JP" altLang="en-US" sz="1600" dirty="0" smtClean="0">
                <a:latin typeface="+mn-ea"/>
              </a:rPr>
              <a:t>内積</a:t>
            </a:r>
            <a:r>
              <a:rPr lang="en-US" altLang="ja-JP" sz="1600" dirty="0" smtClean="0">
                <a:latin typeface="+mn-ea"/>
              </a:rPr>
              <a:t>e</a:t>
            </a:r>
            <a:r>
              <a:rPr lang="ja-JP" altLang="en-US" sz="1600" dirty="0" smtClean="0">
                <a:latin typeface="+mn-ea"/>
              </a:rPr>
              <a:t>・</a:t>
            </a:r>
            <a:r>
              <a:rPr lang="en-US" altLang="ja-JP" sz="1600" dirty="0" smtClean="0">
                <a:latin typeface="+mn-ea"/>
              </a:rPr>
              <a:t>x</a:t>
            </a:r>
            <a:r>
              <a:rPr lang="ja-JP" altLang="en-US" sz="1600" dirty="0" smtClean="0">
                <a:latin typeface="+mn-ea"/>
              </a:rPr>
              <a:t>で</a:t>
            </a:r>
            <a:r>
              <a:rPr lang="ja-JP" altLang="en-US" sz="1600" dirty="0">
                <a:latin typeface="+mn-ea"/>
              </a:rPr>
              <a:t>ある。</a:t>
            </a:r>
          </a:p>
        </p:txBody>
      </p:sp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5478730" y="3082195"/>
            <a:ext cx="2136775" cy="1346200"/>
            <a:chOff x="5976319" y="1759967"/>
            <a:chExt cx="2136776" cy="1346210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5976319" y="2768039"/>
              <a:ext cx="2136776" cy="338138"/>
              <a:chOff x="3718" y="3703"/>
              <a:chExt cx="1346" cy="213"/>
            </a:xfrm>
          </p:grpSpPr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3718" y="3821"/>
                <a:ext cx="1138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+mj-ea"/>
                  <a:ea typeface="+mj-ea"/>
                </a:endParaRPr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4876" y="3703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>
                    <a:latin typeface="+mj-ea"/>
                    <a:ea typeface="+mj-ea"/>
                  </a:rPr>
                  <a:t>e</a:t>
                </a: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990603" y="1759967"/>
              <a:ext cx="1727199" cy="1185863"/>
              <a:chOff x="3734" y="3061"/>
              <a:chExt cx="1088" cy="747"/>
            </a:xfrm>
          </p:grpSpPr>
          <p:sp>
            <p:nvSpPr>
              <p:cNvPr id="7" name="Line 15"/>
              <p:cNvSpPr>
                <a:spLocks noChangeShapeType="1"/>
              </p:cNvSpPr>
              <p:nvPr/>
            </p:nvSpPr>
            <p:spPr bwMode="auto">
              <a:xfrm flipV="1">
                <a:off x="3734" y="3224"/>
                <a:ext cx="904" cy="584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+mj-ea"/>
                  <a:ea typeface="+mj-ea"/>
                </a:endParaRPr>
              </a:p>
            </p:txBody>
          </p:sp>
          <p:sp>
            <p:nvSpPr>
              <p:cNvPr id="8" name="Rectangle 16"/>
              <p:cNvSpPr>
                <a:spLocks noChangeArrowheads="1"/>
              </p:cNvSpPr>
              <p:nvPr/>
            </p:nvSpPr>
            <p:spPr bwMode="auto">
              <a:xfrm>
                <a:off x="4649" y="3061"/>
                <a:ext cx="173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 dirty="0" smtClean="0">
                    <a:latin typeface="+mj-ea"/>
                    <a:ea typeface="+mj-ea"/>
                  </a:rPr>
                  <a:t>x</a:t>
                </a:r>
                <a:endParaRPr lang="en-US" altLang="ja-JP" sz="1600" dirty="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5513653" y="2283684"/>
            <a:ext cx="1612900" cy="2417765"/>
            <a:chOff x="6011242" y="961647"/>
            <a:chExt cx="1613901" cy="2417580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7308893" y="1284857"/>
              <a:ext cx="125557" cy="1653035"/>
              <a:chOff x="4563" y="3230"/>
              <a:chExt cx="60" cy="591"/>
            </a:xfrm>
          </p:grpSpPr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4623" y="3230"/>
                <a:ext cx="0" cy="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+mj-ea"/>
                  <a:ea typeface="+mj-ea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4563" y="3760"/>
                <a:ext cx="60" cy="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1600">
                  <a:latin typeface="+mj-ea"/>
                  <a:ea typeface="+mj-ea"/>
                </a:endParaRPr>
              </a:p>
            </p:txBody>
          </p:sp>
        </p:grp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6011242" y="3041089"/>
              <a:ext cx="1412875" cy="338138"/>
              <a:chOff x="3740" y="3875"/>
              <a:chExt cx="890" cy="213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3740" y="3908"/>
                <a:ext cx="8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+mj-ea"/>
                  <a:ea typeface="+mj-ea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4023" y="3875"/>
                <a:ext cx="38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 dirty="0" smtClean="0">
                    <a:latin typeface="+mj-ea"/>
                    <a:ea typeface="+mj-ea"/>
                  </a:rPr>
                  <a:t>e</a:t>
                </a:r>
                <a:r>
                  <a:rPr lang="ja-JP" altLang="en-US" sz="1600" dirty="0" smtClean="0">
                    <a:latin typeface="+mj-ea"/>
                    <a:ea typeface="+mj-ea"/>
                  </a:rPr>
                  <a:t>・</a:t>
                </a:r>
                <a:r>
                  <a:rPr lang="en-US" altLang="ja-JP" sz="1600" dirty="0" smtClean="0">
                    <a:latin typeface="+mj-ea"/>
                    <a:ea typeface="+mj-ea"/>
                  </a:rPr>
                  <a:t>x</a:t>
                </a:r>
                <a:endParaRPr lang="en-US" altLang="ja-JP" sz="16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4" name="星 7 13"/>
            <p:cNvSpPr/>
            <p:nvPr/>
          </p:nvSpPr>
          <p:spPr bwMode="auto">
            <a:xfrm>
              <a:off x="7223256" y="961647"/>
              <a:ext cx="401887" cy="427004"/>
            </a:xfrm>
            <a:prstGeom prst="star7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ja-JP" altLang="en-US" sz="1600">
                <a:latin typeface="+mj-ea"/>
                <a:ea typeface="+mj-ea"/>
              </a:endParaRPr>
            </a:p>
          </p:txBody>
        </p:sp>
      </p:grpSp>
      <p:sp>
        <p:nvSpPr>
          <p:cNvPr id="19" name="正方形/長方形 18"/>
          <p:cNvSpPr>
            <a:spLocks noChangeArrowheads="1"/>
          </p:cNvSpPr>
          <p:nvPr/>
        </p:nvSpPr>
        <p:spPr bwMode="auto">
          <a:xfrm>
            <a:off x="1946275" y="2143448"/>
            <a:ext cx="337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1600" dirty="0">
                <a:latin typeface="+mj-ea"/>
                <a:ea typeface="+mj-ea"/>
              </a:rPr>
              <a:t>影の長さであるから当然、</a:t>
            </a:r>
            <a:endParaRPr lang="en-US" altLang="ja-JP" sz="1600" dirty="0">
              <a:latin typeface="+mj-ea"/>
              <a:ea typeface="+mj-ea"/>
            </a:endParaRPr>
          </a:p>
          <a:p>
            <a:pPr eaLnBrk="1" hangingPunct="1"/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　　</a:t>
            </a:r>
            <a:r>
              <a:rPr lang="en-US" altLang="ja-JP" sz="1600" dirty="0">
                <a:latin typeface="+mj-ea"/>
                <a:ea typeface="+mj-ea"/>
              </a:rPr>
              <a:t>0 </a:t>
            </a:r>
            <a:r>
              <a:rPr lang="ja-JP" altLang="en-US" sz="1600" dirty="0">
                <a:latin typeface="+mj-ea"/>
                <a:ea typeface="+mj-ea"/>
              </a:rPr>
              <a:t>≦</a:t>
            </a:r>
            <a:r>
              <a:rPr lang="en-US" altLang="ja-JP" sz="1600" dirty="0" smtClean="0">
                <a:latin typeface="+mj-ea"/>
                <a:ea typeface="+mj-ea"/>
              </a:rPr>
              <a:t>|e</a:t>
            </a:r>
            <a:r>
              <a:rPr lang="ja-JP" altLang="en-US" sz="1600" dirty="0" smtClean="0">
                <a:latin typeface="+mj-ea"/>
                <a:ea typeface="+mj-ea"/>
              </a:rPr>
              <a:t>・</a:t>
            </a:r>
            <a:r>
              <a:rPr lang="en-US" altLang="ja-JP" sz="1600" dirty="0" smtClean="0">
                <a:latin typeface="+mj-ea"/>
                <a:ea typeface="+mj-ea"/>
              </a:rPr>
              <a:t>x| </a:t>
            </a:r>
            <a:r>
              <a:rPr lang="ja-JP" altLang="en-US" sz="1600" dirty="0">
                <a:latin typeface="+mj-ea"/>
                <a:ea typeface="+mj-ea"/>
              </a:rPr>
              <a:t>≦ </a:t>
            </a:r>
            <a:r>
              <a:rPr lang="en-US" altLang="ja-JP" sz="1600" dirty="0">
                <a:latin typeface="+mj-ea"/>
                <a:ea typeface="+mj-ea"/>
              </a:rPr>
              <a:t>||x||</a:t>
            </a:r>
            <a:endParaRPr lang="ja-JP" altLang="en-US" sz="1600" dirty="0">
              <a:latin typeface="+mj-ea"/>
              <a:ea typeface="+mj-ea"/>
            </a:endParaRPr>
          </a:p>
        </p:txBody>
      </p:sp>
      <p:grpSp>
        <p:nvGrpSpPr>
          <p:cNvPr id="20" name="グループ化 19"/>
          <p:cNvGrpSpPr>
            <a:grpSpLocks/>
          </p:cNvGrpSpPr>
          <p:nvPr/>
        </p:nvGrpSpPr>
        <p:grpSpPr bwMode="auto">
          <a:xfrm>
            <a:off x="4024313" y="3411858"/>
            <a:ext cx="1300162" cy="698119"/>
            <a:chOff x="2500019" y="3533211"/>
            <a:chExt cx="1299801" cy="698562"/>
          </a:xfrm>
        </p:grpSpPr>
        <p:grpSp>
          <p:nvGrpSpPr>
            <p:cNvPr id="21" name="グループ化 30"/>
            <p:cNvGrpSpPr>
              <a:grpSpLocks/>
            </p:cNvGrpSpPr>
            <p:nvPr/>
          </p:nvGrpSpPr>
          <p:grpSpPr bwMode="auto">
            <a:xfrm>
              <a:off x="2525385" y="3533211"/>
              <a:ext cx="1274435" cy="436557"/>
              <a:chOff x="5976317" y="2587057"/>
              <a:chExt cx="5267331" cy="804866"/>
            </a:xfrm>
          </p:grpSpPr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5976317" y="2768035"/>
                <a:ext cx="1838325" cy="623888"/>
                <a:chOff x="3718" y="3703"/>
                <a:chExt cx="1158" cy="393"/>
              </a:xfrm>
            </p:grpSpPr>
            <p:sp>
              <p:nvSpPr>
                <p:cNvPr id="27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718" y="3815"/>
                  <a:ext cx="1104" cy="6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Rectangle 13"/>
                <p:cNvSpPr>
                  <a:spLocks noChangeArrowheads="1"/>
                </p:cNvSpPr>
                <p:nvPr/>
              </p:nvSpPr>
              <p:spPr bwMode="auto">
                <a:xfrm flipH="1">
                  <a:off x="4119" y="3703"/>
                  <a:ext cx="757" cy="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>
                      <a:latin typeface="+mj-ea"/>
                      <a:ea typeface="+mj-ea"/>
                    </a:rPr>
                    <a:t>e</a:t>
                  </a:r>
                </a:p>
              </p:txBody>
            </p:sp>
          </p:grpSp>
          <p:grpSp>
            <p:nvGrpSpPr>
              <p:cNvPr id="24" name="Group 14"/>
              <p:cNvGrpSpPr>
                <a:grpSpLocks/>
              </p:cNvGrpSpPr>
              <p:nvPr/>
            </p:nvGrpSpPr>
            <p:grpSpPr bwMode="auto">
              <a:xfrm>
                <a:off x="5990609" y="2587057"/>
                <a:ext cx="5253039" cy="623888"/>
                <a:chOff x="3734" y="3582"/>
                <a:chExt cx="3309" cy="393"/>
              </a:xfrm>
            </p:grpSpPr>
            <p:sp>
              <p:nvSpPr>
                <p:cNvPr id="25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734" y="3808"/>
                  <a:ext cx="1569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5215" y="3582"/>
                  <a:ext cx="1828" cy="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 smtClean="0">
                      <a:latin typeface="+mj-ea"/>
                      <a:ea typeface="+mj-ea"/>
                    </a:rPr>
                    <a:t>x</a:t>
                  </a:r>
                  <a:endParaRPr lang="en-US" altLang="ja-JP" sz="1600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22" name="正方形/長方形 5"/>
            <p:cNvSpPr>
              <a:spLocks noChangeArrowheads="1"/>
            </p:cNvSpPr>
            <p:nvPr/>
          </p:nvSpPr>
          <p:spPr bwMode="auto">
            <a:xfrm>
              <a:off x="2500019" y="3893004"/>
              <a:ext cx="791985" cy="33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1600" dirty="0" smtClean="0">
                  <a:latin typeface="+mj-ea"/>
                  <a:ea typeface="+mj-ea"/>
                </a:rPr>
                <a:t>平行 </a:t>
              </a:r>
              <a:r>
                <a:rPr lang="en-US" altLang="ja-JP" sz="1600" dirty="0" smtClean="0">
                  <a:latin typeface="+mj-ea"/>
                  <a:ea typeface="+mj-ea"/>
                </a:rPr>
                <a:t>||</a:t>
              </a:r>
              <a:endParaRPr lang="ja-JP" altLang="en-US" sz="1600" dirty="0">
                <a:latin typeface="+mj-ea"/>
                <a:ea typeface="+mj-ea"/>
              </a:endParaRPr>
            </a:p>
          </p:txBody>
        </p:sp>
      </p:grpSp>
      <p:grpSp>
        <p:nvGrpSpPr>
          <p:cNvPr id="29" name="グループ化 28"/>
          <p:cNvGrpSpPr>
            <a:grpSpLocks/>
          </p:cNvGrpSpPr>
          <p:nvPr/>
        </p:nvGrpSpPr>
        <p:grpSpPr bwMode="auto">
          <a:xfrm>
            <a:off x="2286000" y="3200726"/>
            <a:ext cx="986333" cy="887005"/>
            <a:chOff x="761999" y="3322848"/>
            <a:chExt cx="986744" cy="887502"/>
          </a:xfrm>
        </p:grpSpPr>
        <p:grpSp>
          <p:nvGrpSpPr>
            <p:cNvPr id="30" name="グループ化 23"/>
            <p:cNvGrpSpPr>
              <a:grpSpLocks/>
            </p:cNvGrpSpPr>
            <p:nvPr/>
          </p:nvGrpSpPr>
          <p:grpSpPr bwMode="auto">
            <a:xfrm>
              <a:off x="761999" y="3322848"/>
              <a:ext cx="986744" cy="568053"/>
              <a:chOff x="4826971" y="1759967"/>
              <a:chExt cx="4078285" cy="1558926"/>
            </a:xfrm>
          </p:grpSpPr>
          <p:grpSp>
            <p:nvGrpSpPr>
              <p:cNvPr id="32" name="Group 11"/>
              <p:cNvGrpSpPr>
                <a:grpSpLocks/>
              </p:cNvGrpSpPr>
              <p:nvPr/>
            </p:nvGrpSpPr>
            <p:grpSpPr bwMode="auto">
              <a:xfrm>
                <a:off x="5976318" y="2388618"/>
                <a:ext cx="2928938" cy="930275"/>
                <a:chOff x="3718" y="3464"/>
                <a:chExt cx="1845" cy="586"/>
              </a:xfrm>
            </p:grpSpPr>
            <p:sp>
              <p:nvSpPr>
                <p:cNvPr id="3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718" y="3815"/>
                  <a:ext cx="1104" cy="6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06" y="3464"/>
                  <a:ext cx="757" cy="5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>
                      <a:latin typeface="+mj-ea"/>
                      <a:ea typeface="+mj-ea"/>
                    </a:rPr>
                    <a:t>e</a:t>
                  </a:r>
                </a:p>
              </p:txBody>
            </p:sp>
          </p:grpSp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4826971" y="1759967"/>
                <a:ext cx="2901951" cy="1185863"/>
                <a:chOff x="3001" y="3061"/>
                <a:chExt cx="1828" cy="747"/>
              </a:xfrm>
            </p:grpSpPr>
            <p:sp>
              <p:nvSpPr>
                <p:cNvPr id="34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734" y="3061"/>
                  <a:ext cx="12" cy="747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Rectangle 16"/>
                <p:cNvSpPr>
                  <a:spLocks noChangeArrowheads="1"/>
                </p:cNvSpPr>
                <p:nvPr/>
              </p:nvSpPr>
              <p:spPr bwMode="auto">
                <a:xfrm>
                  <a:off x="3001" y="3061"/>
                  <a:ext cx="1828" cy="5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 smtClean="0">
                      <a:latin typeface="+mj-ea"/>
                      <a:ea typeface="+mj-ea"/>
                    </a:rPr>
                    <a:t>x</a:t>
                  </a:r>
                  <a:endParaRPr lang="en-US" altLang="ja-JP" sz="1600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31" name="正方形/長方形 7"/>
            <p:cNvSpPr>
              <a:spLocks noChangeArrowheads="1"/>
            </p:cNvSpPr>
            <p:nvPr/>
          </p:nvSpPr>
          <p:spPr bwMode="auto">
            <a:xfrm>
              <a:off x="869901" y="3871606"/>
              <a:ext cx="800552" cy="33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1600" dirty="0" smtClean="0">
                  <a:latin typeface="+mj-ea"/>
                  <a:ea typeface="+mj-ea"/>
                </a:rPr>
                <a:t>直交⊥</a:t>
              </a:r>
              <a:endParaRPr lang="ja-JP" altLang="en-US" sz="1600" dirty="0">
                <a:latin typeface="+mj-ea"/>
                <a:ea typeface="+mj-ea"/>
              </a:endParaRPr>
            </a:p>
          </p:txBody>
        </p:sp>
      </p:grpSp>
      <p:sp>
        <p:nvSpPr>
          <p:cNvPr id="38" name="正方形/長方形 37"/>
          <p:cNvSpPr>
            <a:spLocks noChangeArrowheads="1"/>
          </p:cNvSpPr>
          <p:nvPr/>
        </p:nvSpPr>
        <p:spPr bwMode="auto">
          <a:xfrm>
            <a:off x="7604608" y="2503730"/>
            <a:ext cx="34676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1600" dirty="0">
                <a:latin typeface="+mj-ea"/>
                <a:ea typeface="+mj-ea"/>
              </a:rPr>
              <a:t>特に自分自身との内積は</a:t>
            </a:r>
            <a:r>
              <a:rPr lang="ja-JP" altLang="en-US" sz="1600" dirty="0" smtClean="0">
                <a:latin typeface="+mj-ea"/>
                <a:ea typeface="+mj-ea"/>
              </a:rPr>
              <a:t>、</a:t>
            </a:r>
            <a:endParaRPr lang="en-US" altLang="ja-JP" sz="1600" dirty="0" smtClean="0">
              <a:latin typeface="+mj-ea"/>
              <a:ea typeface="+mj-ea"/>
            </a:endParaRPr>
          </a:p>
          <a:p>
            <a:pPr eaLnBrk="1" hangingPunct="1"/>
            <a:endParaRPr lang="en-US" altLang="ja-JP" sz="1600" dirty="0">
              <a:latin typeface="+mj-ea"/>
              <a:ea typeface="+mj-ea"/>
            </a:endParaRPr>
          </a:p>
          <a:p>
            <a:r>
              <a:rPr lang="en-US" altLang="ja-JP" sz="1600" dirty="0" smtClean="0">
                <a:latin typeface="+mj-ea"/>
                <a:ea typeface="+mj-ea"/>
              </a:rPr>
              <a:t>x</a:t>
            </a:r>
            <a:r>
              <a:rPr lang="ja-JP" altLang="en-US" sz="1600" dirty="0" smtClean="0">
                <a:latin typeface="+mj-ea"/>
                <a:ea typeface="+mj-ea"/>
              </a:rPr>
              <a:t>・</a:t>
            </a:r>
            <a:r>
              <a:rPr lang="en-US" altLang="ja-JP" sz="1600" dirty="0" smtClean="0">
                <a:latin typeface="+mj-ea"/>
                <a:ea typeface="+mj-ea"/>
              </a:rPr>
              <a:t>x =</a:t>
            </a:r>
            <a:r>
              <a:rPr lang="en-US" altLang="ja-JP" sz="1600" dirty="0">
                <a:latin typeface="+mj-ea"/>
              </a:rPr>
              <a:t> </a:t>
            </a:r>
            <a:r>
              <a:rPr lang="en-US" altLang="ja-JP" sz="1600" dirty="0" smtClean="0">
                <a:latin typeface="+mj-ea"/>
              </a:rPr>
              <a:t>||x||e</a:t>
            </a:r>
            <a:r>
              <a:rPr lang="ja-JP" altLang="en-US" sz="1600" dirty="0" smtClean="0">
                <a:latin typeface="+mj-ea"/>
              </a:rPr>
              <a:t>・</a:t>
            </a:r>
            <a:r>
              <a:rPr lang="en-US" altLang="ja-JP" sz="1600" dirty="0">
                <a:latin typeface="+mj-ea"/>
              </a:rPr>
              <a:t>x =</a:t>
            </a:r>
            <a:r>
              <a:rPr lang="en-US" altLang="ja-JP" sz="1600" dirty="0" smtClean="0">
                <a:latin typeface="+mj-ea"/>
                <a:ea typeface="+mj-ea"/>
              </a:rPr>
              <a:t> </a:t>
            </a:r>
            <a:r>
              <a:rPr lang="en-US" altLang="ja-JP" sz="1600" dirty="0">
                <a:latin typeface="+mj-ea"/>
                <a:ea typeface="+mj-ea"/>
              </a:rPr>
              <a:t>||x||</a:t>
            </a:r>
            <a:r>
              <a:rPr lang="en-US" altLang="ja-JP" sz="1600" baseline="30000" dirty="0">
                <a:latin typeface="+mj-ea"/>
                <a:ea typeface="+mj-ea"/>
              </a:rPr>
              <a:t>2</a:t>
            </a:r>
            <a:endParaRPr lang="ja-JP" altLang="en-US" sz="1600" baseline="30000" dirty="0">
              <a:latin typeface="+mj-ea"/>
              <a:ea typeface="+mj-ea"/>
            </a:endParaRPr>
          </a:p>
          <a:p>
            <a:pPr eaLnBrk="1" hangingPunct="1"/>
            <a:endParaRPr lang="en-US" altLang="ja-JP" sz="1600" dirty="0" smtClean="0">
              <a:latin typeface="+mj-ea"/>
              <a:ea typeface="+mj-ea"/>
            </a:endParaRPr>
          </a:p>
          <a:p>
            <a:pPr eaLnBrk="1" hangingPunct="1"/>
            <a:r>
              <a:rPr lang="ja-JP" altLang="en-US" sz="1600" dirty="0" smtClean="0">
                <a:latin typeface="+mj-ea"/>
                <a:ea typeface="+mj-ea"/>
              </a:rPr>
              <a:t>よ</a:t>
            </a:r>
            <a:r>
              <a:rPr lang="ja-JP" altLang="en-US" sz="1600" dirty="0">
                <a:latin typeface="+mj-ea"/>
                <a:ea typeface="+mj-ea"/>
              </a:rPr>
              <a:t>り</a:t>
            </a:r>
            <a:r>
              <a:rPr lang="ja-JP" altLang="en-US" sz="1600" dirty="0" smtClean="0">
                <a:latin typeface="+mj-ea"/>
                <a:ea typeface="+mj-ea"/>
              </a:rPr>
              <a:t>、距離</a:t>
            </a:r>
            <a:r>
              <a:rPr lang="ja-JP" altLang="en-US" sz="1600" dirty="0">
                <a:latin typeface="+mj-ea"/>
                <a:ea typeface="+mj-ea"/>
              </a:rPr>
              <a:t>が自動的に定義</a:t>
            </a:r>
            <a:r>
              <a:rPr lang="ja-JP" altLang="en-US" sz="1600" dirty="0" smtClean="0">
                <a:latin typeface="+mj-ea"/>
                <a:ea typeface="+mj-ea"/>
              </a:rPr>
              <a:t>される。</a:t>
            </a:r>
            <a:endParaRPr lang="en-US" altLang="ja-JP" sz="1600" dirty="0">
              <a:latin typeface="+mj-ea"/>
              <a:ea typeface="+mj-ea"/>
            </a:endParaRPr>
          </a:p>
          <a:p>
            <a:pPr eaLnBrk="1" hangingPunct="1"/>
            <a:endParaRPr lang="en-US" altLang="ja-JP" sz="1600" dirty="0">
              <a:latin typeface="+mj-ea"/>
              <a:ea typeface="+mj-ea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2398774" y="4753841"/>
            <a:ext cx="7127725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latin typeface="+mj-ea"/>
              </a:rPr>
              <a:t>n</a:t>
            </a:r>
            <a:r>
              <a:rPr lang="ja-JP" altLang="en-US" sz="1600" dirty="0" smtClean="0">
                <a:latin typeface="+mj-ea"/>
              </a:rPr>
              <a:t>次元実空間における基底系</a:t>
            </a:r>
            <a:r>
              <a:rPr lang="en-US" altLang="ja-JP" sz="1600" dirty="0" smtClean="0">
                <a:latin typeface="+mj-ea"/>
              </a:rPr>
              <a:t>{</a:t>
            </a:r>
            <a:r>
              <a:rPr lang="en-US" altLang="ja-JP" sz="1600" dirty="0" smtClean="0"/>
              <a:t>v</a:t>
            </a:r>
            <a:r>
              <a:rPr lang="en-US" altLang="ja-JP" sz="1600" baseline="-25000" dirty="0" smtClean="0"/>
              <a:t>1</a:t>
            </a:r>
            <a:r>
              <a:rPr lang="en-US" altLang="ja-JP" sz="1600" dirty="0" smtClean="0">
                <a:latin typeface="+mj-ea"/>
              </a:rPr>
              <a:t>,</a:t>
            </a:r>
            <a:r>
              <a:rPr lang="en-US" altLang="ja-JP" sz="1600" dirty="0" smtClean="0"/>
              <a:t>v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>
                <a:latin typeface="+mj-ea"/>
              </a:rPr>
              <a:t>,…</a:t>
            </a:r>
            <a:r>
              <a:rPr lang="en-US" altLang="ja-JP" sz="1600" dirty="0"/>
              <a:t> </a:t>
            </a:r>
            <a:r>
              <a:rPr lang="en-US" altLang="ja-JP" sz="1600" dirty="0" err="1"/>
              <a:t>v</a:t>
            </a:r>
            <a:r>
              <a:rPr lang="en-US" altLang="ja-JP" sz="1600" baseline="-25000" dirty="0" err="1"/>
              <a:t>n</a:t>
            </a:r>
            <a:r>
              <a:rPr lang="en-US" altLang="ja-JP" sz="1600" dirty="0" smtClean="0">
                <a:latin typeface="+mj-ea"/>
              </a:rPr>
              <a:t>}</a:t>
            </a:r>
            <a:r>
              <a:rPr lang="ja-JP" altLang="en-US" sz="1600" dirty="0" smtClean="0">
                <a:latin typeface="+mn-ea"/>
              </a:rPr>
              <a:t>が、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en-US" altLang="ja-JP" sz="1600" dirty="0" smtClean="0"/>
              <a:t>	v</a:t>
            </a:r>
            <a:r>
              <a:rPr lang="en-US" altLang="ja-JP" sz="1600" baseline="-25000" dirty="0" smtClean="0"/>
              <a:t>i</a:t>
            </a:r>
            <a:r>
              <a:rPr lang="ja-JP" altLang="en-US" sz="1600" dirty="0" smtClean="0">
                <a:latin typeface="+mn-ea"/>
              </a:rPr>
              <a:t>・</a:t>
            </a:r>
            <a:r>
              <a:rPr lang="en-US" altLang="ja-JP" sz="1600" dirty="0" err="1" smtClean="0"/>
              <a:t>v</a:t>
            </a:r>
            <a:r>
              <a:rPr lang="en-US" altLang="ja-JP" sz="1600" baseline="-25000" dirty="0" err="1" smtClean="0"/>
              <a:t>j</a:t>
            </a:r>
            <a:r>
              <a:rPr lang="en-US" altLang="ja-JP" sz="1600" dirty="0" smtClean="0">
                <a:latin typeface="+mn-ea"/>
              </a:rPr>
              <a:t>=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+mn-ea"/>
              </a:rPr>
              <a:t>δ</a:t>
            </a:r>
            <a:r>
              <a:rPr lang="en-US" altLang="ja-JP" sz="1600" b="1" baseline="-25000" dirty="0" err="1" smtClean="0">
                <a:solidFill>
                  <a:srgbClr val="FF0000"/>
                </a:solidFill>
              </a:rPr>
              <a:t>i,j</a:t>
            </a:r>
            <a:r>
              <a:rPr lang="ja-JP" altLang="en-US" sz="1600" baseline="-25000" dirty="0"/>
              <a:t>　</a:t>
            </a:r>
            <a:r>
              <a:rPr lang="ja-JP" altLang="en-US" sz="1600" dirty="0" smtClean="0">
                <a:latin typeface="+mn-ea"/>
              </a:rPr>
              <a:t>⇔　</a:t>
            </a:r>
            <a:r>
              <a:rPr lang="en-US" altLang="ja-JP" sz="1600" dirty="0" err="1" smtClean="0">
                <a:latin typeface="+mn-ea"/>
              </a:rPr>
              <a:t>i</a:t>
            </a:r>
            <a:r>
              <a:rPr lang="en-US" altLang="ja-JP" sz="1600" dirty="0" smtClean="0">
                <a:latin typeface="+mn-ea"/>
              </a:rPr>
              <a:t>=j</a:t>
            </a:r>
            <a:r>
              <a:rPr lang="ja-JP" altLang="en-US" sz="1600" dirty="0" smtClean="0">
                <a:latin typeface="+mn-ea"/>
              </a:rPr>
              <a:t>ならば</a:t>
            </a:r>
            <a:r>
              <a:rPr lang="en-US" altLang="ja-JP" sz="1600" dirty="0" smtClean="0">
                <a:latin typeface="+mn-ea"/>
              </a:rPr>
              <a:t>1</a:t>
            </a:r>
            <a:r>
              <a:rPr lang="ja-JP" altLang="en-US" sz="1600" dirty="0" smtClean="0">
                <a:latin typeface="+mn-ea"/>
              </a:rPr>
              <a:t>（正規性），</a:t>
            </a:r>
            <a:r>
              <a:rPr lang="en-US" altLang="ja-JP" sz="1600" dirty="0" err="1" smtClean="0">
                <a:latin typeface="+mn-ea"/>
              </a:rPr>
              <a:t>i</a:t>
            </a:r>
            <a:r>
              <a:rPr lang="ja-JP" altLang="en-US" sz="1600" dirty="0" smtClean="0">
                <a:latin typeface="+mn-ea"/>
              </a:rPr>
              <a:t>≠</a:t>
            </a:r>
            <a:r>
              <a:rPr lang="en-US" altLang="ja-JP" sz="1600" dirty="0" smtClean="0">
                <a:latin typeface="+mn-ea"/>
              </a:rPr>
              <a:t>j</a:t>
            </a:r>
            <a:r>
              <a:rPr lang="ja-JP" altLang="en-US" sz="1600" dirty="0" smtClean="0">
                <a:latin typeface="+mn-ea"/>
              </a:rPr>
              <a:t>ならば</a:t>
            </a:r>
            <a:r>
              <a:rPr lang="en-US" altLang="ja-JP" sz="1600" dirty="0" smtClean="0">
                <a:latin typeface="+mn-ea"/>
              </a:rPr>
              <a:t>0</a:t>
            </a:r>
            <a:r>
              <a:rPr lang="ja-JP" altLang="en-US" sz="1600" dirty="0" smtClean="0">
                <a:latin typeface="+mn-ea"/>
              </a:rPr>
              <a:t>（直交性）　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ja-JP" altLang="en-US" sz="1600" dirty="0" smtClean="0">
                <a:latin typeface="+mn-ea"/>
              </a:rPr>
              <a:t>を満たすとき、正規直交基底系という。</a:t>
            </a:r>
            <a:endParaRPr lang="ja-JP" altLang="en-US" sz="1600" dirty="0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324475" y="6210548"/>
            <a:ext cx="5038725" cy="2702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ベクトルの長さを</a:t>
            </a:r>
            <a:r>
              <a:rPr lang="en-US" altLang="ja-JP" sz="1400" dirty="0" smtClean="0">
                <a:solidFill>
                  <a:schemeClr val="tx1"/>
                </a:solidFill>
              </a:rPr>
              <a:t>1</a:t>
            </a:r>
            <a:r>
              <a:rPr lang="ja-JP" altLang="en-US" sz="1400" dirty="0" smtClean="0">
                <a:solidFill>
                  <a:schemeClr val="tx1"/>
                </a:solidFill>
              </a:rPr>
              <a:t>にする操作を正規化という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210563" y="5646777"/>
            <a:ext cx="3455106" cy="2702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クロネッカーの</a:t>
            </a:r>
            <a:r>
              <a:rPr lang="en-US" altLang="ja-JP" sz="1400" dirty="0" smtClean="0">
                <a:solidFill>
                  <a:schemeClr val="tx1"/>
                </a:solidFill>
              </a:rPr>
              <a:t>δ</a:t>
            </a:r>
            <a:r>
              <a:rPr lang="ja-JP" altLang="en-US" sz="1400" dirty="0" smtClean="0">
                <a:solidFill>
                  <a:schemeClr val="tx1"/>
                </a:solidFill>
              </a:rPr>
              <a:t>という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42" name="オーディオ 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9"/>
    </mc:Choice>
    <mc:Fallback xmlns="">
      <p:transition spd="slow" advTm="10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 animBg="1" autoUpdateAnimBg="0"/>
      <p:bldP spid="19" grpId="0"/>
      <p:bldP spid="38" grpId="0"/>
      <p:bldP spid="39" grpId="0" animBg="1" autoUpdateAnimBg="0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非直交基底と</a:t>
            </a:r>
            <a:r>
              <a:rPr lang="ja-JP" altLang="en-US" dirty="0"/>
              <a:t>正規直交基底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38200" y="1454029"/>
            <a:ext cx="1054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+mn-ea"/>
              </a:rPr>
              <a:t>n</a:t>
            </a:r>
            <a:r>
              <a:rPr lang="ja-JP" altLang="en-US" dirty="0">
                <a:latin typeface="+mn-ea"/>
              </a:rPr>
              <a:t>次元</a:t>
            </a:r>
            <a:r>
              <a:rPr lang="ja-JP" altLang="en-US" dirty="0" smtClean="0">
                <a:latin typeface="+mn-ea"/>
              </a:rPr>
              <a:t>実空間の非直交基底</a:t>
            </a:r>
            <a:r>
              <a:rPr lang="en-US" altLang="ja-JP" dirty="0" smtClean="0">
                <a:latin typeface="+mn-ea"/>
              </a:rPr>
              <a:t>{v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,v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 smtClean="0">
                <a:latin typeface="+mn-ea"/>
              </a:rPr>
              <a:t>,…</a:t>
            </a:r>
            <a:r>
              <a:rPr lang="en-US" altLang="ja-JP" dirty="0">
                <a:latin typeface="+mn-ea"/>
              </a:rPr>
              <a:t>,</a:t>
            </a:r>
            <a:r>
              <a:rPr lang="en-US" altLang="ja-JP" dirty="0" err="1" smtClean="0">
                <a:latin typeface="+mn-ea"/>
              </a:rPr>
              <a:t>v</a:t>
            </a:r>
            <a:r>
              <a:rPr lang="en-US" altLang="ja-JP" baseline="-25000" dirty="0" err="1" smtClean="0">
                <a:latin typeface="+mn-ea"/>
              </a:rPr>
              <a:t>n</a:t>
            </a:r>
            <a:r>
              <a:rPr lang="en-US" altLang="ja-JP" dirty="0" smtClean="0">
                <a:latin typeface="+mn-ea"/>
              </a:rPr>
              <a:t>}</a:t>
            </a:r>
            <a:r>
              <a:rPr lang="ja-JP" altLang="en-US" dirty="0" smtClean="0">
                <a:latin typeface="+mn-ea"/>
              </a:rPr>
              <a:t>とするとき、</a:t>
            </a:r>
            <a:r>
              <a:rPr lang="en-US" altLang="ja-JP" dirty="0" smtClean="0">
                <a:latin typeface="+mn-ea"/>
              </a:rPr>
              <a:t>x=a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v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+a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 smtClean="0">
                <a:latin typeface="+mn-ea"/>
              </a:rPr>
              <a:t>v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>
                <a:latin typeface="+mn-ea"/>
              </a:rPr>
              <a:t>+…+</a:t>
            </a:r>
            <a:r>
              <a:rPr lang="en-US" altLang="ja-JP" dirty="0" err="1">
                <a:latin typeface="+mn-ea"/>
              </a:rPr>
              <a:t>a</a:t>
            </a:r>
            <a:r>
              <a:rPr lang="en-US" altLang="ja-JP" baseline="-25000" dirty="0" err="1">
                <a:latin typeface="+mn-ea"/>
              </a:rPr>
              <a:t>n</a:t>
            </a:r>
            <a:r>
              <a:rPr lang="en-US" altLang="ja-JP" dirty="0" err="1">
                <a:latin typeface="+mn-ea"/>
              </a:rPr>
              <a:t>v</a:t>
            </a:r>
            <a:r>
              <a:rPr lang="en-US" altLang="ja-JP" baseline="-25000" dirty="0" err="1">
                <a:latin typeface="+mn-ea"/>
              </a:rPr>
              <a:t>n</a:t>
            </a:r>
            <a:r>
              <a:rPr lang="ja-JP" altLang="en-US" dirty="0">
                <a:latin typeface="+mn-ea"/>
              </a:rPr>
              <a:t>の係数</a:t>
            </a:r>
            <a:r>
              <a:rPr lang="en-US" altLang="ja-JP" dirty="0">
                <a:latin typeface="+mn-ea"/>
              </a:rPr>
              <a:t>{a</a:t>
            </a:r>
            <a:r>
              <a:rPr lang="en-US" altLang="ja-JP" baseline="-25000" dirty="0">
                <a:latin typeface="+mn-ea"/>
              </a:rPr>
              <a:t>1</a:t>
            </a:r>
            <a:r>
              <a:rPr lang="en-US" altLang="ja-JP" dirty="0">
                <a:latin typeface="+mn-ea"/>
              </a:rPr>
              <a:t>,a</a:t>
            </a:r>
            <a:r>
              <a:rPr lang="en-US" altLang="ja-JP" baseline="-25000" dirty="0">
                <a:latin typeface="+mn-ea"/>
              </a:rPr>
              <a:t>2</a:t>
            </a:r>
            <a:r>
              <a:rPr lang="en-US" altLang="ja-JP" dirty="0">
                <a:latin typeface="+mn-ea"/>
              </a:rPr>
              <a:t>,… a</a:t>
            </a:r>
            <a:r>
              <a:rPr lang="en-US" altLang="ja-JP" baseline="-25000" dirty="0">
                <a:latin typeface="+mn-ea"/>
              </a:rPr>
              <a:t>n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を求めよ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292507" y="2027248"/>
                <a:ext cx="9131293" cy="4290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>
                    <a:latin typeface="+mj-ea"/>
                  </a:rPr>
                  <a:t>・行列計算による方法</a:t>
                </a:r>
                <a:endParaRPr lang="en-US" altLang="ja-JP" dirty="0" smtClean="0">
                  <a:latin typeface="+mj-ea"/>
                </a:endParaRPr>
              </a:p>
              <a:p>
                <a:r>
                  <a:rPr lang="ja-JP" altLang="en-US" dirty="0" smtClean="0">
                    <a:latin typeface="+mj-ea"/>
                  </a:rPr>
                  <a:t> 　</a:t>
                </a:r>
                <a:r>
                  <a:rPr lang="en-US" altLang="ja-JP" dirty="0" smtClean="0">
                    <a:latin typeface="+mn-ea"/>
                  </a:rPr>
                  <a:t>x=a</a:t>
                </a:r>
                <a:r>
                  <a:rPr lang="en-US" altLang="ja-JP" baseline="-25000" dirty="0" smtClean="0">
                    <a:latin typeface="+mn-ea"/>
                  </a:rPr>
                  <a:t>1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1</a:t>
                </a:r>
                <a:r>
                  <a:rPr lang="en-US" altLang="ja-JP" dirty="0" smtClean="0">
                    <a:latin typeface="+mn-ea"/>
                  </a:rPr>
                  <a:t>+a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lang="en-US" altLang="ja-JP" dirty="0">
                    <a:latin typeface="+mn-ea"/>
                  </a:rPr>
                  <a:t>+…+</a:t>
                </a:r>
                <a:r>
                  <a:rPr lang="en-US" altLang="ja-JP" dirty="0" err="1" smtClean="0">
                    <a:latin typeface="+mn-ea"/>
                  </a:rPr>
                  <a:t>a</a:t>
                </a:r>
                <a:r>
                  <a:rPr lang="en-US" altLang="ja-JP" baseline="-25000" dirty="0" err="1" smtClean="0">
                    <a:latin typeface="+mn-ea"/>
                  </a:rPr>
                  <a:t>n</a:t>
                </a:r>
                <a:r>
                  <a:rPr lang="en-US" altLang="ja-JP" dirty="0" err="1" smtClean="0">
                    <a:latin typeface="+mn-ea"/>
                  </a:rPr>
                  <a:t>v</a:t>
                </a:r>
                <a:r>
                  <a:rPr lang="en-US" altLang="ja-JP" baseline="-25000" dirty="0" err="1" smtClean="0">
                    <a:latin typeface="+mn-ea"/>
                  </a:rPr>
                  <a:t>n</a:t>
                </a:r>
                <a:r>
                  <a:rPr lang="en-US" altLang="ja-JP" dirty="0" smtClean="0">
                    <a:latin typeface="+mn-ea"/>
                  </a:rPr>
                  <a:t>=</a:t>
                </a:r>
                <a:r>
                  <a:rPr lang="en-US" altLang="ja-JP" dirty="0">
                    <a:latin typeface="+mn-ea"/>
                  </a:rPr>
                  <a:t>[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1</a:t>
                </a:r>
                <a:r>
                  <a:rPr lang="en-US" altLang="ja-JP" dirty="0" smtClean="0">
                    <a:latin typeface="+mn-ea"/>
                  </a:rPr>
                  <a:t>|v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lang="en-US" altLang="ja-JP" dirty="0" smtClean="0">
                    <a:latin typeface="+mn-ea"/>
                  </a:rPr>
                  <a:t>|…|</a:t>
                </a:r>
                <a:r>
                  <a:rPr lang="en-US" altLang="ja-JP" dirty="0" err="1" smtClean="0">
                    <a:latin typeface="+mn-ea"/>
                  </a:rPr>
                  <a:t>v</a:t>
                </a:r>
                <a:r>
                  <a:rPr lang="en-US" altLang="ja-JP" baseline="-25000" dirty="0" err="1" smtClean="0">
                    <a:latin typeface="+mn-ea"/>
                  </a:rPr>
                  <a:t>n</a:t>
                </a:r>
                <a:r>
                  <a:rPr lang="en-US" altLang="ja-JP" dirty="0" smtClean="0">
                    <a:latin typeface="+mn-ea"/>
                  </a:rPr>
                  <a:t>]</a:t>
                </a:r>
                <a:r>
                  <a:rPr lang="ja-JP" altLang="en-US" dirty="0">
                    <a:latin typeface="+mn-e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ja-JP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dirty="0" smtClean="0">
                    <a:latin typeface="+mj-ea"/>
                  </a:rPr>
                  <a:t>　から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latin typeface="+mj-ea"/>
                  </a:rPr>
                  <a:t>=</a:t>
                </a:r>
                <a:r>
                  <a:rPr lang="en-US" altLang="ja-JP" dirty="0">
                    <a:latin typeface="+mj-ea"/>
                  </a:rPr>
                  <a:t>[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>
                    <a:latin typeface="+mj-ea"/>
                  </a:rPr>
                  <a:t>|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2</a:t>
                </a:r>
                <a:r>
                  <a:rPr lang="en-US" altLang="ja-JP" dirty="0">
                    <a:latin typeface="+mj-ea"/>
                  </a:rPr>
                  <a:t>|…|</a:t>
                </a:r>
                <a:r>
                  <a:rPr lang="en-US" altLang="ja-JP" dirty="0" err="1"/>
                  <a:t>v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 smtClean="0">
                    <a:latin typeface="+mj-ea"/>
                  </a:rPr>
                  <a:t>]</a:t>
                </a:r>
                <a:r>
                  <a:rPr lang="en-US" altLang="ja-JP" baseline="30000" dirty="0" smtClean="0">
                    <a:latin typeface="+mj-ea"/>
                  </a:rPr>
                  <a:t>-1</a:t>
                </a:r>
                <a:r>
                  <a:rPr lang="en-US" altLang="ja-JP" dirty="0" smtClean="0">
                    <a:latin typeface="+mj-ea"/>
                  </a:rPr>
                  <a:t>x</a:t>
                </a:r>
              </a:p>
              <a:p>
                <a:r>
                  <a:rPr lang="ja-JP" altLang="en-US" dirty="0" smtClean="0">
                    <a:latin typeface="+mj-ea"/>
                  </a:rPr>
                  <a:t>・</a:t>
                </a:r>
                <a:r>
                  <a:rPr lang="ja-JP" altLang="en-US" dirty="0" smtClean="0">
                    <a:latin typeface="+mn-ea"/>
                  </a:rPr>
                  <a:t>連立方程式による方法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dirty="0" smtClean="0">
                    <a:latin typeface="+mn-ea"/>
                  </a:rPr>
                  <a:t>x=a</a:t>
                </a:r>
                <a:r>
                  <a:rPr lang="en-US" altLang="ja-JP" baseline="-25000" dirty="0" smtClean="0">
                    <a:latin typeface="+mn-ea"/>
                  </a:rPr>
                  <a:t>1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1</a:t>
                </a:r>
                <a:r>
                  <a:rPr lang="en-US" altLang="ja-JP" dirty="0" smtClean="0">
                    <a:latin typeface="+mn-ea"/>
                  </a:rPr>
                  <a:t>+a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lang="en-US" altLang="ja-JP" dirty="0">
                    <a:latin typeface="+mn-ea"/>
                  </a:rPr>
                  <a:t>+…+</a:t>
                </a:r>
                <a:r>
                  <a:rPr lang="en-US" altLang="ja-JP" dirty="0" err="1" smtClean="0">
                    <a:latin typeface="+mn-ea"/>
                  </a:rPr>
                  <a:t>a</a:t>
                </a:r>
                <a:r>
                  <a:rPr lang="en-US" altLang="ja-JP" baseline="-25000" dirty="0" err="1" smtClean="0">
                    <a:latin typeface="+mn-ea"/>
                  </a:rPr>
                  <a:t>n</a:t>
                </a:r>
                <a:r>
                  <a:rPr lang="en-US" altLang="ja-JP" dirty="0" err="1" smtClean="0">
                    <a:latin typeface="+mn-ea"/>
                  </a:rPr>
                  <a:t>v</a:t>
                </a:r>
                <a:r>
                  <a:rPr lang="en-US" altLang="ja-JP" baseline="-25000" dirty="0" err="1" smtClean="0">
                    <a:latin typeface="+mn-ea"/>
                  </a:rPr>
                  <a:t>n</a:t>
                </a:r>
                <a:r>
                  <a:rPr lang="ja-JP" altLang="en-US" dirty="0" smtClean="0">
                    <a:latin typeface="+mn-ea"/>
                  </a:rPr>
                  <a:t>に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i</a:t>
                </a:r>
                <a:r>
                  <a:rPr lang="ja-JP" altLang="en-US" dirty="0" smtClean="0">
                    <a:latin typeface="+mn-ea"/>
                  </a:rPr>
                  <a:t>を内積すると</a:t>
                </a:r>
                <a:r>
                  <a:rPr lang="en-US" altLang="ja-JP" dirty="0" smtClean="0">
                    <a:latin typeface="+mn-ea"/>
                  </a:rPr>
                  <a:t>n</a:t>
                </a:r>
                <a:r>
                  <a:rPr lang="ja-JP" altLang="en-US" dirty="0" smtClean="0">
                    <a:latin typeface="+mn-ea"/>
                  </a:rPr>
                  <a:t>次元連立方程式が得られる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=a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1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 v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+a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2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+…+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n</a:t>
                </a:r>
                <a:r>
                  <a:rPr lang="ja-JP" altLang="en-US" b="1" dirty="0">
                    <a:latin typeface="+mn-ea"/>
                  </a:rPr>
                  <a:t> </a:t>
                </a:r>
                <a:r>
                  <a:rPr lang="ja-JP" altLang="en-US" dirty="0" smtClean="0">
                    <a:latin typeface="+mn-ea"/>
                  </a:rPr>
                  <a:t>（</a:t>
                </a:r>
                <a:r>
                  <a:rPr lang="en-US" altLang="ja-JP" dirty="0" err="1" smtClean="0">
                    <a:latin typeface="+mn-ea"/>
                  </a:rPr>
                  <a:t>i</a:t>
                </a:r>
                <a:r>
                  <a:rPr lang="en-US" altLang="ja-JP" dirty="0" smtClean="0">
                    <a:latin typeface="+mn-ea"/>
                  </a:rPr>
                  <a:t>=1,…,n</a:t>
                </a:r>
                <a:r>
                  <a:rPr lang="ja-JP" altLang="en-US" dirty="0" smtClean="0">
                    <a:latin typeface="+mn-ea"/>
                  </a:rPr>
                  <a:t>）</a:t>
                </a:r>
                <a:endParaRPr lang="en-US" altLang="ja-JP" baseline="-25000" dirty="0" smtClean="0">
                  <a:latin typeface="+mn-ea"/>
                </a:endParaRPr>
              </a:p>
              <a:p>
                <a:endParaRPr lang="en-US" altLang="ja-JP" baseline="-25000" dirty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 smtClean="0">
                    <a:latin typeface="+mn-ea"/>
                  </a:rPr>
                  <a:t>もし</a:t>
                </a:r>
                <a:r>
                  <a:rPr lang="en-US" altLang="ja-JP" dirty="0">
                    <a:latin typeface="+mn-ea"/>
                  </a:rPr>
                  <a:t>{v</a:t>
                </a:r>
                <a:r>
                  <a:rPr lang="en-US" altLang="ja-JP" baseline="-25000" dirty="0">
                    <a:latin typeface="+mn-ea"/>
                  </a:rPr>
                  <a:t>1</a:t>
                </a:r>
                <a:r>
                  <a:rPr lang="en-US" altLang="ja-JP" dirty="0">
                    <a:latin typeface="+mn-ea"/>
                  </a:rPr>
                  <a:t>,v</a:t>
                </a:r>
                <a:r>
                  <a:rPr lang="en-US" altLang="ja-JP" baseline="-25000" dirty="0">
                    <a:latin typeface="+mn-ea"/>
                  </a:rPr>
                  <a:t>2</a:t>
                </a:r>
                <a:r>
                  <a:rPr lang="en-US" altLang="ja-JP" dirty="0">
                    <a:latin typeface="+mn-ea"/>
                  </a:rPr>
                  <a:t>,… </a:t>
                </a:r>
                <a:r>
                  <a:rPr lang="en-US" altLang="ja-JP" dirty="0" err="1">
                    <a:latin typeface="+mn-ea"/>
                  </a:rPr>
                  <a:t>v</a:t>
                </a:r>
                <a:r>
                  <a:rPr lang="en-US" altLang="ja-JP" baseline="-25000" dirty="0" err="1">
                    <a:latin typeface="+mn-ea"/>
                  </a:rPr>
                  <a:t>n</a:t>
                </a:r>
                <a:r>
                  <a:rPr lang="en-US" altLang="ja-JP" dirty="0" smtClean="0">
                    <a:latin typeface="+mn-ea"/>
                  </a:rPr>
                  <a:t>}</a:t>
                </a:r>
                <a:r>
                  <a:rPr lang="ja-JP" altLang="en-US" dirty="0" smtClean="0">
                    <a:latin typeface="+mn-ea"/>
                  </a:rPr>
                  <a:t>が正規直交系であるなら、</a:t>
                </a:r>
                <a:endParaRPr lang="en-US" altLang="ja-JP" baseline="-25000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x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=</a:t>
                </a:r>
                <a:r>
                  <a:rPr lang="en-US" altLang="ja-JP" b="1" dirty="0">
                    <a:solidFill>
                      <a:srgbClr val="00B0F0"/>
                    </a:solidFill>
                    <a:latin typeface="+mn-ea"/>
                  </a:rPr>
                  <a:t>a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+mn-ea"/>
                  </a:rPr>
                  <a:t>1</a:t>
                </a:r>
                <a:r>
                  <a:rPr lang="en-US" altLang="ja-JP" b="1" dirty="0">
                    <a:solidFill>
                      <a:srgbClr val="00B0F0"/>
                    </a:solidFill>
                    <a:latin typeface="+mn-ea"/>
                  </a:rPr>
                  <a:t> v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+mn-ea"/>
                  </a:rPr>
                  <a:t>i</a:t>
                </a:r>
                <a:r>
                  <a:rPr lang="ja-JP" altLang="en-US" b="1" dirty="0">
                    <a:solidFill>
                      <a:srgbClr val="00B0F0"/>
                    </a:solidFill>
                    <a:latin typeface="+mn-ea"/>
                  </a:rPr>
                  <a:t>・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00B0F0"/>
                    </a:solidFill>
                    <a:latin typeface="+mn-ea"/>
                  </a:rPr>
                  <a:t>1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+mn-ea"/>
                  </a:rPr>
                  <a:t>+</a:t>
                </a:r>
                <a:r>
                  <a:rPr lang="en-US" altLang="ja-JP" b="1" dirty="0">
                    <a:solidFill>
                      <a:srgbClr val="00B0F0"/>
                    </a:solidFill>
                    <a:latin typeface="+mn-ea"/>
                  </a:rPr>
                  <a:t>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ja-JP" altLang="en-US" b="1" dirty="0">
                    <a:solidFill>
                      <a:srgbClr val="FF0000"/>
                    </a:solidFill>
                    <a:latin typeface="+mn-ea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+mn-ea"/>
                  </a:rPr>
                  <a:t>+…+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+mn-ea"/>
                  </a:rPr>
                  <a:t>a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+mn-ea"/>
                  </a:rPr>
                  <a:t>n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+mn-ea"/>
                  </a:rPr>
                  <a:t>i</a:t>
                </a:r>
                <a:r>
                  <a:rPr lang="ja-JP" altLang="en-US" b="1" dirty="0">
                    <a:solidFill>
                      <a:srgbClr val="00B0F0"/>
                    </a:solidFill>
                    <a:latin typeface="+mn-ea"/>
                  </a:rPr>
                  <a:t>・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+mn-ea"/>
                  </a:rPr>
                  <a:t>v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+mn-ea"/>
                  </a:rPr>
                  <a:t>n</a:t>
                </a:r>
                <a:r>
                  <a:rPr lang="ja-JP" altLang="en-US" dirty="0">
                    <a:solidFill>
                      <a:srgbClr val="00B0F0"/>
                    </a:solidFill>
                    <a:latin typeface="+mn-ea"/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+mn-ea"/>
                  </a:rPr>
                  <a:t>=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+mn-ea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+mn-ea"/>
                  </a:rPr>
                  <a:t>i</a:t>
                </a:r>
                <a:endParaRPr lang="en-US" altLang="ja-JP" baseline="-25000" dirty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 smtClean="0">
                    <a:latin typeface="+mn-ea"/>
                  </a:rPr>
                  <a:t>つまり、成分（係数）の計算に逆行列や方程式の解法が必要ない</a:t>
                </a:r>
                <a:endParaRPr lang="en-US" altLang="ja-JP" baseline="-25000" dirty="0">
                  <a:latin typeface="+mn-ea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507" y="2027248"/>
                <a:ext cx="9131293" cy="4290790"/>
              </a:xfrm>
              <a:prstGeom prst="rect">
                <a:avLst/>
              </a:prstGeom>
              <a:blipFill>
                <a:blip r:embed="rId5"/>
                <a:stretch>
                  <a:fillRect l="-534" t="-853" b="-1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5945239" y="4581095"/>
            <a:ext cx="579591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ベクトル等式の辺々に内積を施すとスカラー等式になる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672405" y="5354303"/>
            <a:ext cx="399559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直交性から青の項はすべて消える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8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05"/>
    </mc:Choice>
    <mc:Fallback>
      <p:transition spd="slow" advTm="14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+mj-ea"/>
              </a:rPr>
              <a:t>標準基の下での内積</a:t>
            </a:r>
            <a:endParaRPr kumimoji="1" lang="ja-JP" altLang="en-US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>
                <a:spLocks noChangeArrowheads="1"/>
              </p:cNvSpPr>
              <p:nvPr/>
            </p:nvSpPr>
            <p:spPr bwMode="auto">
              <a:xfrm>
                <a:off x="1624042" y="1629644"/>
                <a:ext cx="8652058" cy="3083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r>
                  <a:rPr lang="en-US" altLang="ja-JP" sz="2000" dirty="0" smtClean="0">
                    <a:latin typeface="+mn-ea"/>
                    <a:ea typeface="+mn-ea"/>
                  </a:rPr>
                  <a:t>n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次元実空間の標準基 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{e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=(</a:t>
                </a:r>
                <a:r>
                  <a:rPr lang="en-US" altLang="ja-JP" sz="2000" dirty="0">
                    <a:latin typeface="+mn-ea"/>
                    <a:ea typeface="+mn-ea"/>
                  </a:rPr>
                  <a:t>1,0,...,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0)</a:t>
                </a:r>
                <a:r>
                  <a:rPr lang="en-US" altLang="ja-JP" sz="2000" baseline="30000" dirty="0" smtClean="0">
                    <a:latin typeface="+mn-ea"/>
                  </a:rPr>
                  <a:t>T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,e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=(0,1,...,0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)</a:t>
                </a:r>
                <a:r>
                  <a:rPr lang="en-US" altLang="ja-JP" sz="2000" baseline="30000" dirty="0">
                    <a:latin typeface="+mn-ea"/>
                  </a:rPr>
                  <a:t> T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,...,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>
                    <a:latin typeface="+mn-ea"/>
                    <a:ea typeface="+mn-ea"/>
                  </a:rPr>
                  <a:t>=(0,0,...,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1)</a:t>
                </a:r>
                <a:r>
                  <a:rPr lang="en-US" altLang="ja-JP" sz="2000" baseline="30000" dirty="0" smtClean="0">
                    <a:latin typeface="+mn-ea"/>
                  </a:rPr>
                  <a:t>T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}</a:t>
                </a:r>
              </a:p>
              <a:p>
                <a:pPr eaLnBrk="1" hangingPunct="1"/>
                <a:endParaRPr lang="en-US" altLang="ja-JP" sz="2000" dirty="0">
                  <a:latin typeface="+mn-ea"/>
                  <a:ea typeface="+mn-ea"/>
                </a:endParaRPr>
              </a:p>
              <a:p>
                <a:r>
                  <a:rPr lang="en-US" altLang="ja-JP" sz="2000" dirty="0" smtClean="0">
                    <a:latin typeface="+mn-ea"/>
                    <a:ea typeface="+mn-ea"/>
                  </a:rPr>
                  <a:t>x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y 	= (a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+a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+…</a:t>
                </a:r>
                <a:r>
                  <a:rPr lang="en-US" altLang="ja-JP" sz="2000" dirty="0">
                    <a:latin typeface="+mn-ea"/>
                    <a:ea typeface="+mn-ea"/>
                  </a:rPr>
                  <a:t>+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)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(b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+b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>
                    <a:latin typeface="+mn-ea"/>
                    <a:ea typeface="+mn-ea"/>
                  </a:rPr>
                  <a:t>)</a:t>
                </a:r>
                <a:endParaRPr lang="ja-JP" altLang="en-US" sz="2000" dirty="0">
                  <a:latin typeface="+mn-ea"/>
                  <a:ea typeface="+mn-ea"/>
                </a:endParaRPr>
              </a:p>
              <a:p>
                <a:r>
                  <a:rPr lang="en-US" altLang="ja-JP" sz="2000" dirty="0">
                    <a:latin typeface="+mn-ea"/>
                    <a:ea typeface="+mn-ea"/>
                  </a:rPr>
                  <a:t>	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ja-JP" altLang="en-US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(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+b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err="1">
                    <a:solidFill>
                      <a:srgbClr val="FF0000"/>
                    </a:solidFill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>
                    <a:solidFill>
                      <a:srgbClr val="FF0000"/>
                    </a:solidFill>
                    <a:latin typeface="+mn-ea"/>
                    <a:ea typeface="+mn-ea"/>
                  </a:rPr>
                  <a:t>n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)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+(a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>
                    <a:latin typeface="+mn-ea"/>
                    <a:ea typeface="+mn-ea"/>
                  </a:rPr>
                  <a:t>)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y</a:t>
                </a:r>
              </a:p>
              <a:p>
                <a:r>
                  <a:rPr lang="en-US" altLang="ja-JP" sz="2000" dirty="0">
                    <a:latin typeface="+mn-ea"/>
                    <a:ea typeface="+mn-ea"/>
                  </a:rPr>
                  <a:t>	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ja-JP" altLang="en-US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+a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+…+a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n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+mn-ea"/>
                    <a:ea typeface="+mn-ea"/>
                  </a:rPr>
                  <a:t>・</a:t>
                </a:r>
                <a:r>
                  <a:rPr lang="en-US" altLang="ja-JP" sz="2000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n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+(</a:t>
                </a:r>
                <a:r>
                  <a:rPr lang="en-US" altLang="ja-JP" sz="2000" dirty="0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>
                    <a:latin typeface="+mn-ea"/>
                    <a:ea typeface="+mn-ea"/>
                  </a:rPr>
                  <a:t>)</a:t>
                </a:r>
                <a:r>
                  <a:rPr lang="ja-JP" altLang="en-US" sz="2000" dirty="0">
                    <a:latin typeface="+mn-ea"/>
                    <a:ea typeface="+mn-ea"/>
                  </a:rPr>
                  <a:t>・</a:t>
                </a:r>
                <a:r>
                  <a:rPr lang="en-US" altLang="ja-JP" sz="2000" dirty="0">
                    <a:latin typeface="+mn-ea"/>
                    <a:ea typeface="+mn-ea"/>
                  </a:rPr>
                  <a:t>y</a:t>
                </a:r>
              </a:p>
              <a:p>
                <a:r>
                  <a:rPr lang="en-US" altLang="ja-JP" sz="2000" dirty="0">
                    <a:latin typeface="+mn-ea"/>
                    <a:ea typeface="+mn-ea"/>
                  </a:rPr>
                  <a:t>	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||e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||</a:t>
                </a:r>
                <a:r>
                  <a:rPr lang="en-US" altLang="ja-JP" sz="2000" baseline="30000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+(</a:t>
                </a:r>
                <a:r>
                  <a:rPr lang="en-US" altLang="ja-JP" sz="2000" dirty="0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>
                    <a:latin typeface="+mn-ea"/>
                    <a:ea typeface="+mn-ea"/>
                  </a:rPr>
                  <a:t>2</a:t>
                </a:r>
                <a:r>
                  <a:rPr lang="en-US" altLang="ja-JP" sz="2000" dirty="0"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>
                    <a:latin typeface="+mn-ea"/>
                    <a:ea typeface="+mn-ea"/>
                  </a:rPr>
                  <a:t>e</a:t>
                </a:r>
                <a:r>
                  <a:rPr lang="en-US" altLang="ja-JP" sz="2000" baseline="-25000" dirty="0" err="1">
                    <a:latin typeface="+mn-ea"/>
                    <a:ea typeface="+mn-ea"/>
                  </a:rPr>
                  <a:t>n</a:t>
                </a:r>
                <a:r>
                  <a:rPr lang="en-US" altLang="ja-JP" sz="2000" dirty="0">
                    <a:latin typeface="+mn-ea"/>
                    <a:ea typeface="+mn-ea"/>
                  </a:rPr>
                  <a:t>)</a:t>
                </a:r>
                <a:r>
                  <a:rPr lang="ja-JP" altLang="en-US" sz="2000" dirty="0">
                    <a:latin typeface="+mn-ea"/>
                    <a:ea typeface="+mn-ea"/>
                  </a:rPr>
                  <a:t>・</a:t>
                </a:r>
                <a:r>
                  <a:rPr lang="en-US" altLang="ja-JP" sz="2000" dirty="0">
                    <a:latin typeface="+mn-ea"/>
                    <a:ea typeface="+mn-ea"/>
                  </a:rPr>
                  <a:t>y</a:t>
                </a:r>
              </a:p>
              <a:p>
                <a:r>
                  <a:rPr lang="en-US" altLang="ja-JP" sz="2000" dirty="0">
                    <a:latin typeface="+mn-ea"/>
                    <a:ea typeface="+mn-ea"/>
                  </a:rPr>
                  <a:t>	= 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1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+a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smtClean="0">
                    <a:latin typeface="+mn-ea"/>
                    <a:ea typeface="+mn-ea"/>
                  </a:rPr>
                  <a:t>2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+…+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a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r>
                  <a:rPr lang="en-US" altLang="ja-JP" sz="2000" dirty="0" err="1" smtClean="0">
                    <a:latin typeface="+mn-ea"/>
                    <a:ea typeface="+mn-ea"/>
                  </a:rPr>
                  <a:t>b</a:t>
                </a:r>
                <a:r>
                  <a:rPr lang="en-US" altLang="ja-JP" sz="2000" baseline="-25000" dirty="0" err="1" smtClean="0">
                    <a:latin typeface="+mn-ea"/>
                    <a:ea typeface="+mn-ea"/>
                  </a:rPr>
                  <a:t>n</a:t>
                </a:r>
                <a:endParaRPr lang="en-US" altLang="ja-JP" sz="2000" dirty="0">
                  <a:latin typeface="+mn-ea"/>
                  <a:ea typeface="+mn-ea"/>
                </a:endParaRPr>
              </a:p>
              <a:p>
                <a:r>
                  <a:rPr lang="en-US" altLang="ja-JP" sz="2000" dirty="0">
                    <a:latin typeface="+mn-ea"/>
                    <a:ea typeface="+mn-ea"/>
                  </a:rPr>
                  <a:t>	</a:t>
                </a:r>
                <a:r>
                  <a:rPr lang="en-US" altLang="ja-JP" sz="2000" b="1" dirty="0" smtClean="0">
                    <a:latin typeface="+mn-ea"/>
                    <a:ea typeface="+mn-ea"/>
                  </a:rPr>
                  <a:t>=(</a:t>
                </a:r>
                <a:r>
                  <a:rPr lang="en-US" altLang="ja-JP" sz="2000" dirty="0" smtClean="0">
                    <a:latin typeface="+mn-ea"/>
                  </a:rPr>
                  <a:t>a</a:t>
                </a:r>
                <a:r>
                  <a:rPr lang="en-US" altLang="ja-JP" sz="2000" baseline="-25000" dirty="0" smtClean="0">
                    <a:latin typeface="+mn-ea"/>
                  </a:rPr>
                  <a:t>1</a:t>
                </a:r>
                <a:r>
                  <a:rPr lang="en-US" altLang="ja-JP" sz="2000" b="1" dirty="0">
                    <a:latin typeface="+mn-ea"/>
                  </a:rPr>
                  <a:t>…</a:t>
                </a:r>
                <a:r>
                  <a:rPr lang="en-US" altLang="ja-JP" sz="2000" dirty="0">
                    <a:latin typeface="+mn-ea"/>
                  </a:rPr>
                  <a:t> a</a:t>
                </a:r>
                <a:r>
                  <a:rPr lang="en-US" altLang="ja-JP" sz="2000" baseline="-25000" dirty="0" smtClean="0">
                    <a:latin typeface="+mn-ea"/>
                  </a:rPr>
                  <a:t>n</a:t>
                </a:r>
                <a:r>
                  <a:rPr lang="en-US" altLang="ja-JP" sz="2000" b="1" dirty="0" smtClean="0">
                    <a:latin typeface="+mn-ea"/>
                    <a:ea typeface="+mn-ea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+mn-ea"/>
                                </a:rPr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US" altLang="ja-JP" sz="2000" baseline="-25000" dirty="0">
                                  <a:latin typeface="+mn-ea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2000" i="1" smtClean="0"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+mn-ea"/>
                                </a:rPr>
                                <m:t>b</m:t>
                              </m:r>
                              <m:r>
                                <a:rPr lang="en-US" altLang="ja-JP" sz="2000" b="0" i="1" baseline="-25000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0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x</a:t>
                </a:r>
                <a:r>
                  <a:rPr lang="en-US" altLang="ja-JP" sz="2000" b="1" baseline="30000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T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y</a:t>
                </a:r>
                <a:r>
                  <a:rPr lang="en-US" altLang="ja-JP" sz="20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 =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y</a:t>
                </a:r>
                <a:r>
                  <a:rPr lang="en-US" altLang="ja-JP" sz="2000" b="1" baseline="30000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T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+mn-ea"/>
                    <a:ea typeface="+mn-ea"/>
                  </a:rPr>
                  <a:t>x</a:t>
                </a:r>
                <a:r>
                  <a:rPr lang="en-US" altLang="ja-JP" sz="20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 </a:t>
                </a:r>
                <a:endParaRPr lang="en-US" altLang="ja-JP" sz="20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4042" y="1629644"/>
                <a:ext cx="8652058" cy="3083023"/>
              </a:xfrm>
              <a:prstGeom prst="rect">
                <a:avLst/>
              </a:prstGeom>
              <a:blipFill>
                <a:blip r:embed="rId5"/>
                <a:stretch>
                  <a:fillRect l="-704" t="-98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502318" y="4597838"/>
            <a:ext cx="5042263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  <a:latin typeface="+mn-ea"/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と</a:t>
            </a:r>
            <a:r>
              <a:rPr lang="en-US" altLang="ja-JP" sz="1400" dirty="0" smtClean="0">
                <a:solidFill>
                  <a:schemeClr val="tx1"/>
                </a:solidFill>
                <a:latin typeface="+mn-ea"/>
              </a:rPr>
              <a:t>y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が列ベクトルであるなら転置で表現できる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08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39"/>
    </mc:Choice>
    <mc:Fallback>
      <p:transition spd="slow" advTm="8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行列</a:t>
            </a:r>
            <a:r>
              <a:rPr lang="ja-JP" altLang="en-US" dirty="0" smtClean="0"/>
              <a:t>の積について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正方形/長方形 3"/>
              <p:cNvSpPr/>
              <p:nvPr/>
            </p:nvSpPr>
            <p:spPr>
              <a:xfrm>
                <a:off x="1005048" y="1416481"/>
                <a:ext cx="8670175" cy="11177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</a:rPr>
                  <a:t>X =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[x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T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="0" i="0" baseline="-25000" dirty="0" smtClean="0">
                                  <a:solidFill>
                                    <a:schemeClr val="tx1"/>
                                  </a:solidFill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と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Y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=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[y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の積　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行ベクトル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×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列ベクトル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　積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XY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i,j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成分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=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内積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i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baseline="30000" dirty="0" err="1" smtClean="0">
                    <a:solidFill>
                      <a:schemeClr val="tx1"/>
                    </a:solidFill>
                  </a:rPr>
                  <a:t>T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j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8" y="1416481"/>
                <a:ext cx="8670175" cy="1117713"/>
              </a:xfrm>
              <a:prstGeom prst="rect">
                <a:avLst/>
              </a:prstGeom>
              <a:blipFill>
                <a:blip r:embed="rId5"/>
                <a:stretch>
                  <a:fillRect l="-633" t="-3804" b="-2337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正方形/長方形 5"/>
              <p:cNvSpPr/>
              <p:nvPr/>
            </p:nvSpPr>
            <p:spPr>
              <a:xfrm>
                <a:off x="1005048" y="2846547"/>
                <a:ext cx="9340735" cy="208250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</a:rPr>
                  <a:t>X = [x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と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Y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=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[y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T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b="0" i="0" dirty="0" smtClean="0">
                                  <a:solidFill>
                                    <a:schemeClr val="tx1"/>
                                  </a:solidFill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b="0" i="0" dirty="0" smtClean="0">
                                  <a:solidFill>
                                    <a:schemeClr val="tx1"/>
                                  </a:solidFill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の積　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列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×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行ベクトル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　積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XY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は、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baseline="30000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[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|x</a:t>
                </a:r>
                <a:r>
                  <a:rPr lang="en-US" altLang="ja-JP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=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y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T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y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T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y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baseline="30000" dirty="0" err="1" smtClean="0">
                    <a:solidFill>
                      <a:srgbClr val="FF0000"/>
                    </a:solidFill>
                  </a:rPr>
                  <a:t>T</a:t>
                </a:r>
                <a:endParaRPr lang="en-US" altLang="ja-JP" b="1" baseline="30000" dirty="0">
                  <a:solidFill>
                    <a:srgbClr val="FF0000"/>
                  </a:solidFill>
                </a:endParaRPr>
              </a:p>
              <a:p>
                <a:endParaRPr lang="en-US" altLang="ja-JP" b="1" baseline="30000" dirty="0">
                  <a:solidFill>
                    <a:srgbClr val="FF0000"/>
                  </a:solidFill>
                </a:endParaRPr>
              </a:p>
              <a:p>
                <a:r>
                  <a:rPr lang="ja-JP" altLang="en-US" baseline="30000" dirty="0" smtClean="0">
                    <a:solidFill>
                      <a:schemeClr val="tx1"/>
                    </a:solidFill>
                  </a:rPr>
                  <a:t>　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baseline="30000" dirty="0">
                    <a:solidFill>
                      <a:schemeClr val="tx1"/>
                    </a:solidFill>
                  </a:rPr>
                  <a:t>　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となる。</a:t>
                </a:r>
                <a:endParaRPr lang="en-US" altLang="ja-JP" baseline="30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8" y="2846547"/>
                <a:ext cx="9340735" cy="2082505"/>
              </a:xfrm>
              <a:prstGeom prst="rect">
                <a:avLst/>
              </a:prstGeom>
              <a:blipFill>
                <a:blip r:embed="rId6"/>
                <a:stretch>
                  <a:fillRect l="-587" t="-12573" b="-3099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6096000" y="4545875"/>
            <a:ext cx="4191539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これは行列でありスカラーではない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45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32"/>
    </mc:Choice>
    <mc:Fallback>
      <p:transition spd="slow" advTm="6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+mn-ea"/>
                <a:ea typeface="+mn-ea"/>
              </a:rPr>
              <a:t>シュミットの直交化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838200" y="1499015"/>
            <a:ext cx="9542417" cy="42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次元実空間の非直交基底</a:t>
            </a:r>
            <a:r>
              <a:rPr lang="en-US" altLang="ja-JP" sz="2000" dirty="0">
                <a:latin typeface="+mn-ea"/>
              </a:rPr>
              <a:t>{v</a:t>
            </a:r>
            <a:r>
              <a:rPr lang="en-US" altLang="ja-JP" sz="2000" baseline="-25000" dirty="0">
                <a:latin typeface="+mn-ea"/>
              </a:rPr>
              <a:t>1</a:t>
            </a:r>
            <a:r>
              <a:rPr lang="en-US" altLang="ja-JP" sz="2000" dirty="0">
                <a:latin typeface="+mn-ea"/>
              </a:rPr>
              <a:t>,v</a:t>
            </a:r>
            <a:r>
              <a:rPr lang="en-US" altLang="ja-JP" sz="2000" baseline="-25000" dirty="0">
                <a:latin typeface="+mn-ea"/>
              </a:rPr>
              <a:t>2</a:t>
            </a:r>
            <a:r>
              <a:rPr lang="en-US" altLang="ja-JP" sz="2000" dirty="0">
                <a:latin typeface="+mn-ea"/>
              </a:rPr>
              <a:t>,…,</a:t>
            </a:r>
            <a:r>
              <a:rPr lang="en-US" altLang="ja-JP" sz="2000" dirty="0" err="1">
                <a:latin typeface="+mn-ea"/>
              </a:rPr>
              <a:t>v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 smtClean="0">
                <a:latin typeface="+mn-ea"/>
              </a:rPr>
              <a:t>}</a:t>
            </a:r>
            <a:r>
              <a:rPr lang="ja-JP" altLang="en-US" sz="2000" dirty="0" smtClean="0">
                <a:latin typeface="+mn-ea"/>
              </a:rPr>
              <a:t>から正規直交</a:t>
            </a:r>
            <a:r>
              <a:rPr lang="ja-JP" altLang="en-US" sz="2000" dirty="0" smtClean="0">
                <a:latin typeface="+mn-ea"/>
              </a:rPr>
              <a:t>基底 </a:t>
            </a:r>
            <a:r>
              <a:rPr lang="en-US" altLang="ja-JP" sz="2000" dirty="0" smtClean="0">
                <a:latin typeface="+mn-ea"/>
              </a:rPr>
              <a:t>{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,u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,…,u</a:t>
            </a:r>
            <a:r>
              <a:rPr lang="en-US" altLang="ja-JP" sz="2000" baseline="-25000" dirty="0" smtClean="0">
                <a:latin typeface="+mn-ea"/>
              </a:rPr>
              <a:t>n</a:t>
            </a:r>
            <a:r>
              <a:rPr lang="en-US" altLang="ja-JP" sz="2000" dirty="0" smtClean="0">
                <a:latin typeface="+mn-ea"/>
              </a:rPr>
              <a:t>}</a:t>
            </a:r>
            <a:r>
              <a:rPr lang="ja-JP" altLang="en-US" sz="2000" dirty="0" smtClean="0">
                <a:latin typeface="+mn-ea"/>
              </a:rPr>
              <a:t>を作る方法</a:t>
            </a:r>
            <a:endParaRPr lang="en-US" altLang="ja-JP" sz="2000" dirty="0" smtClean="0">
              <a:latin typeface="+mn-ea"/>
            </a:endParaRPr>
          </a:p>
          <a:p>
            <a:endParaRPr lang="en-US" altLang="ja-JP" sz="2000" dirty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  <a:ea typeface="+mn-ea"/>
              </a:rPr>
              <a:t>(1)</a:t>
            </a:r>
            <a:r>
              <a:rPr lang="ja-JP" altLang="en-US" sz="2000" dirty="0" smtClean="0">
                <a:latin typeface="+mn-ea"/>
                <a:ea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を正規化する</a:t>
            </a:r>
            <a:r>
              <a:rPr lang="en-US" altLang="ja-JP" sz="2000" dirty="0" smtClean="0">
                <a:latin typeface="+mn-ea"/>
              </a:rPr>
              <a:t>		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>
                <a:latin typeface="+mn-ea"/>
              </a:rPr>
              <a:t>	</a:t>
            </a:r>
            <a:r>
              <a:rPr lang="en-US" altLang="ja-JP" sz="2000" dirty="0" smtClean="0">
                <a:latin typeface="+mn-ea"/>
              </a:rPr>
              <a:t>w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 smtClean="0">
                <a:latin typeface="+mn-ea"/>
              </a:rPr>
              <a:t>= v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 ⇒ 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w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 smtClean="0">
              <a:latin typeface="+mn-ea"/>
              <a:ea typeface="+mn-ea"/>
            </a:endParaRPr>
          </a:p>
          <a:p>
            <a:endParaRPr lang="en-US" altLang="ja-JP" sz="2000" dirty="0">
              <a:latin typeface="+mn-ea"/>
              <a:ea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endParaRPr lang="en-US" altLang="ja-JP" sz="20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(</a:t>
            </a:r>
            <a:r>
              <a:rPr lang="en-US" altLang="ja-JP" sz="2000" dirty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)</a:t>
            </a:r>
            <a:r>
              <a:rPr lang="ja-JP" altLang="en-US" sz="2000" dirty="0" smtClean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ja-JP" altLang="en-US" sz="2000" dirty="0" smtClean="0">
                <a:latin typeface="+mn-ea"/>
              </a:rPr>
              <a:t>から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成分を除外し正規化</a:t>
            </a:r>
            <a:r>
              <a:rPr lang="en-US" altLang="ja-JP" sz="2000" dirty="0" smtClean="0">
                <a:latin typeface="+mn-ea"/>
              </a:rPr>
              <a:t>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	w</a:t>
            </a:r>
            <a:r>
              <a:rPr lang="en-US" altLang="ja-JP" sz="2000" baseline="-25000" dirty="0">
                <a:latin typeface="+mn-ea"/>
              </a:rPr>
              <a:t>2</a:t>
            </a:r>
            <a:r>
              <a:rPr lang="en-US" altLang="ja-JP" sz="2000" baseline="-25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-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(u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en-US" altLang="ja-JP" sz="2000" b="1" baseline="30000" dirty="0" smtClean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v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= w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  <a:ea typeface="+mn-ea"/>
            </a:endParaRPr>
          </a:p>
          <a:p>
            <a:endParaRPr lang="en-US" altLang="ja-JP" sz="2000" dirty="0" smtClean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</a:rPr>
              <a:t>(3)</a:t>
            </a:r>
            <a:r>
              <a:rPr lang="ja-JP" altLang="en-US" sz="2000" dirty="0" smtClean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ja-JP" altLang="en-US" sz="2000" dirty="0" smtClean="0">
                <a:latin typeface="+mn-ea"/>
              </a:rPr>
              <a:t>から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と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ja-JP" altLang="en-US" sz="2000" dirty="0" smtClean="0">
                <a:latin typeface="+mn-ea"/>
              </a:rPr>
              <a:t>成分</a:t>
            </a:r>
            <a:r>
              <a:rPr lang="ja-JP" altLang="en-US" sz="2000" dirty="0">
                <a:latin typeface="+mn-ea"/>
              </a:rPr>
              <a:t>を除外し正規化</a:t>
            </a:r>
            <a:r>
              <a:rPr lang="en-US" altLang="ja-JP" sz="2000" dirty="0">
                <a:latin typeface="+mn-ea"/>
              </a:rPr>
              <a:t>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	w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-</a:t>
            </a:r>
            <a:r>
              <a:rPr lang="en-US" altLang="ja-JP" sz="2000" dirty="0">
                <a:latin typeface="+mn-ea"/>
              </a:rPr>
              <a:t>(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baseline="30000" dirty="0" smtClean="0">
                <a:latin typeface="+mn-ea"/>
              </a:rPr>
              <a:t>T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)u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>
                <a:latin typeface="+mn-ea"/>
              </a:rPr>
              <a:t>-(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baseline="30000" dirty="0" smtClean="0">
                <a:latin typeface="+mn-ea"/>
              </a:rPr>
              <a:t>T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)u</a:t>
            </a:r>
            <a:r>
              <a:rPr lang="en-US" altLang="ja-JP" sz="2000" baseline="-25000" dirty="0" smtClean="0">
                <a:latin typeface="+mn-ea"/>
              </a:rPr>
              <a:t>2 </a:t>
            </a:r>
          </a:p>
          <a:p>
            <a:endParaRPr lang="en-US" altLang="ja-JP" sz="2000" baseline="-25000" dirty="0" smtClean="0">
              <a:latin typeface="+mn-ea"/>
            </a:endParaRPr>
          </a:p>
          <a:p>
            <a:r>
              <a:rPr lang="en-US" altLang="ja-JP" sz="2000" baseline="-25000" dirty="0">
                <a:latin typeface="+mn-ea"/>
              </a:rPr>
              <a:t>	</a:t>
            </a:r>
            <a:r>
              <a:rPr lang="en-US" altLang="ja-JP" sz="2000" baseline="-25000" dirty="0" smtClean="0">
                <a:latin typeface="+mn-ea"/>
              </a:rPr>
              <a:t>			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baseline="-25000" dirty="0" smtClean="0">
                <a:latin typeface="+mn-ea"/>
              </a:rPr>
              <a:t> 	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= w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(4)</a:t>
            </a:r>
            <a:r>
              <a:rPr lang="ja-JP" altLang="en-US" sz="2000" dirty="0">
                <a:latin typeface="+mn-ea"/>
              </a:rPr>
              <a:t> </a:t>
            </a:r>
            <a:r>
              <a:rPr lang="en-US" altLang="ja-JP" sz="2000" dirty="0" err="1">
                <a:latin typeface="+mn-ea"/>
              </a:rPr>
              <a:t>v</a:t>
            </a:r>
            <a:r>
              <a:rPr lang="en-US" altLang="ja-JP" sz="2000" baseline="-25000" dirty="0" err="1" smtClean="0">
                <a:latin typeface="+mn-ea"/>
              </a:rPr>
              <a:t>n</a:t>
            </a:r>
            <a:r>
              <a:rPr lang="ja-JP" altLang="en-US" sz="2000" dirty="0" err="1" smtClean="0">
                <a:latin typeface="+mn-ea"/>
              </a:rPr>
              <a:t>まで</a:t>
            </a:r>
            <a:r>
              <a:rPr lang="ja-JP" altLang="en-US" sz="2000" dirty="0" smtClean="0">
                <a:latin typeface="+mn-ea"/>
              </a:rPr>
              <a:t>反復する</a:t>
            </a:r>
            <a:endParaRPr lang="en-US" altLang="ja-JP" sz="2000" dirty="0">
              <a:latin typeface="+mn-ea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776253" y="5602370"/>
            <a:ext cx="436299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ベクトルの順番によって結果が変わる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627223" y="2575815"/>
            <a:ext cx="1427535" cy="615611"/>
            <a:chOff x="6374674" y="2673531"/>
            <a:chExt cx="1427535" cy="615611"/>
          </a:xfrm>
        </p:grpSpPr>
        <p:cxnSp>
          <p:nvCxnSpPr>
            <p:cNvPr id="7" name="直線矢印コネクタ 6"/>
            <p:cNvCxnSpPr/>
            <p:nvPr/>
          </p:nvCxnSpPr>
          <p:spPr>
            <a:xfrm flipV="1">
              <a:off x="6374674" y="2673531"/>
              <a:ext cx="1236617" cy="31350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V="1">
              <a:off x="6374674" y="2852423"/>
              <a:ext cx="513806" cy="1302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7420373" y="2681976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v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396545" y="2919810"/>
              <a:ext cx="404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u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10759890" y="2682055"/>
            <a:ext cx="1133644" cy="1607282"/>
            <a:chOff x="10760489" y="2690579"/>
            <a:chExt cx="1133644" cy="1607282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10849790" y="2690579"/>
              <a:ext cx="729470" cy="1204194"/>
              <a:chOff x="10849790" y="2690579"/>
              <a:chExt cx="729470" cy="1204194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>
                <a:off x="11327311" y="2690579"/>
                <a:ext cx="228963" cy="10016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 flipV="1">
                <a:off x="10849790" y="3726029"/>
                <a:ext cx="729470" cy="16874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正方形/長方形 26"/>
            <p:cNvSpPr/>
            <p:nvPr/>
          </p:nvSpPr>
          <p:spPr>
            <a:xfrm>
              <a:off x="10760489" y="3928529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(u</a:t>
              </a:r>
              <a:r>
                <a:rPr lang="en-US" altLang="ja-JP" b="1" baseline="-25000" dirty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lang="en-US" altLang="ja-JP" b="1" baseline="30000" dirty="0">
                  <a:solidFill>
                    <a:srgbClr val="FF0000"/>
                  </a:solidFill>
                  <a:latin typeface="+mn-ea"/>
                </a:rPr>
                <a:t>T</a:t>
              </a:r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v</a:t>
              </a:r>
              <a:r>
                <a:rPr lang="en-US" altLang="ja-JP" b="1" baseline="-25000" dirty="0">
                  <a:solidFill>
                    <a:srgbClr val="FF0000"/>
                  </a:solidFill>
                  <a:latin typeface="+mn-ea"/>
                </a:rPr>
                <a:t>2</a:t>
              </a:r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)</a:t>
              </a:r>
              <a:r>
                <a:rPr lang="en-US" altLang="ja-JP" dirty="0">
                  <a:latin typeface="+mn-ea"/>
                </a:rPr>
                <a:t>u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0815319" y="2312723"/>
            <a:ext cx="702910" cy="1535044"/>
            <a:chOff x="10815319" y="2312723"/>
            <a:chExt cx="702910" cy="1535044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10815319" y="3356697"/>
              <a:ext cx="532152" cy="491070"/>
              <a:chOff x="10815319" y="3356697"/>
              <a:chExt cx="532152" cy="491070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 flipV="1">
                <a:off x="10815319" y="3717505"/>
                <a:ext cx="513806" cy="1302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正方形/長方形 22"/>
              <p:cNvSpPr/>
              <p:nvPr/>
            </p:nvSpPr>
            <p:spPr>
              <a:xfrm>
                <a:off x="10943193" y="3356697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+mn-ea"/>
                  </a:rPr>
                  <a:t>u</a:t>
                </a:r>
                <a:r>
                  <a:rPr lang="en-US" altLang="ja-JP" baseline="-25000" dirty="0">
                    <a:latin typeface="+mn-ea"/>
                  </a:rPr>
                  <a:t>1</a:t>
                </a:r>
                <a:endParaRPr lang="ja-JP" altLang="en-US" dirty="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10826804" y="2312723"/>
              <a:ext cx="691425" cy="1533890"/>
              <a:chOff x="10826804" y="2312723"/>
              <a:chExt cx="691425" cy="1533890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 flipV="1">
                <a:off x="10826804" y="2673531"/>
                <a:ext cx="500507" cy="11730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正方形/長方形 31"/>
              <p:cNvSpPr/>
              <p:nvPr/>
            </p:nvSpPr>
            <p:spPr>
              <a:xfrm>
                <a:off x="11136393" y="2312723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+mn-ea"/>
                  </a:rPr>
                  <a:t>v</a:t>
                </a:r>
                <a:r>
                  <a:rPr lang="en-US" altLang="ja-JP" baseline="-25000" dirty="0">
                    <a:latin typeface="+mn-ea"/>
                  </a:rPr>
                  <a:t>2</a:t>
                </a:r>
                <a:endParaRPr lang="ja-JP" altLang="en-US" dirty="0"/>
              </a:p>
            </p:txBody>
          </p:sp>
        </p:grpSp>
      </p:grpSp>
      <p:grpSp>
        <p:nvGrpSpPr>
          <p:cNvPr id="39" name="グループ化 38"/>
          <p:cNvGrpSpPr/>
          <p:nvPr/>
        </p:nvGrpSpPr>
        <p:grpSpPr>
          <a:xfrm>
            <a:off x="10317762" y="2466159"/>
            <a:ext cx="488882" cy="1374411"/>
            <a:chOff x="10334136" y="2472203"/>
            <a:chExt cx="488882" cy="1374411"/>
          </a:xfrm>
        </p:grpSpPr>
        <p:cxnSp>
          <p:nvCxnSpPr>
            <p:cNvPr id="28" name="直線矢印コネクタ 27"/>
            <p:cNvCxnSpPr/>
            <p:nvPr/>
          </p:nvCxnSpPr>
          <p:spPr>
            <a:xfrm flipH="1" flipV="1">
              <a:off x="10563099" y="2825534"/>
              <a:ext cx="259919" cy="1021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/>
          </p:nvSpPr>
          <p:spPr>
            <a:xfrm>
              <a:off x="10334136" y="2472203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w</a:t>
              </a:r>
              <a:r>
                <a:rPr lang="en-US" altLang="ja-JP" baseline="-25000" dirty="0">
                  <a:latin typeface="+mn-ea"/>
                </a:rPr>
                <a:t>2</a:t>
              </a:r>
              <a:endParaRPr lang="ja-JP" altLang="en-US" dirty="0"/>
            </a:p>
          </p:txBody>
        </p:sp>
      </p:grp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0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23"/>
    </mc:Choice>
    <mc:Fallback>
      <p:transition spd="slow" advTm="9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dirty="0" smtClean="0"/>
              <a:t>レポートのヒント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888746" y="1498285"/>
            <a:ext cx="5501828" cy="651204"/>
            <a:chOff x="1275806" y="1580605"/>
            <a:chExt cx="5501828" cy="6512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テキスト ボックス 1"/>
                <p:cNvSpPr txBox="1"/>
                <p:nvPr/>
              </p:nvSpPr>
              <p:spPr>
                <a:xfrm>
                  <a:off x="1275806" y="1580605"/>
                  <a:ext cx="2239396" cy="6512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ja-JP" sz="1600" dirty="0">
                      <a:latin typeface="+mn-ea"/>
                    </a:rPr>
                    <a:t>v</a:t>
                  </a:r>
                  <a:r>
                    <a:rPr kumimoji="1" lang="en-US" altLang="ja-JP" sz="1600" baseline="-25000" dirty="0" smtClean="0">
                      <a:latin typeface="+mn-ea"/>
                    </a:rPr>
                    <a:t>1</a:t>
                  </a:r>
                  <a:r>
                    <a:rPr kumimoji="1" lang="en-US" altLang="ja-JP" sz="1600" dirty="0" smtClean="0">
                      <a:latin typeface="+mn-ea"/>
                    </a:rPr>
                    <a:t>=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ja-JP" alt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ja-JP" alt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kumimoji="1" lang="en-US" altLang="ja-JP" sz="1600" dirty="0" smtClean="0">
                      <a:latin typeface="+mn-ea"/>
                    </a:rPr>
                    <a:t>, </a:t>
                  </a:r>
                  <a:r>
                    <a:rPr lang="en-US" altLang="ja-JP" sz="1600" dirty="0" smtClean="0">
                      <a:latin typeface="+mn-ea"/>
                    </a:rPr>
                    <a:t>v</a:t>
                  </a:r>
                  <a:r>
                    <a:rPr lang="en-US" altLang="ja-JP" sz="1600" baseline="-25000" dirty="0" smtClean="0">
                      <a:latin typeface="+mn-ea"/>
                    </a:rPr>
                    <a:t>2</a:t>
                  </a:r>
                  <a:r>
                    <a:rPr lang="en-US" altLang="ja-JP" sz="1600" dirty="0" smtClean="0">
                      <a:latin typeface="+mn-ea"/>
                    </a:rPr>
                    <a:t>=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altLang="ja-JP" sz="1600" dirty="0">
                      <a:latin typeface="+mn-ea"/>
                    </a:rPr>
                    <a:t> v</a:t>
                  </a:r>
                  <a:r>
                    <a:rPr lang="en-US" altLang="ja-JP" sz="1600" baseline="-25000" dirty="0" smtClean="0">
                      <a:latin typeface="+mn-ea"/>
                    </a:rPr>
                    <a:t>3</a:t>
                  </a:r>
                  <a:r>
                    <a:rPr lang="en-US" altLang="ja-JP" sz="1600" dirty="0" smtClean="0">
                      <a:latin typeface="+mn-ea"/>
                    </a:rPr>
                    <a:t>=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kumimoji="1" lang="ja-JP" altLang="en-US" sz="1600" dirty="0"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2" name="テキスト ボックス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806" y="1580605"/>
                  <a:ext cx="2239396" cy="651204"/>
                </a:xfrm>
                <a:prstGeom prst="rect">
                  <a:avLst/>
                </a:prstGeom>
                <a:blipFill>
                  <a:blip r:embed="rId5"/>
                  <a:stretch>
                    <a:fillRect l="-57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正方形/長方形 2"/>
            <p:cNvSpPr/>
            <p:nvPr/>
          </p:nvSpPr>
          <p:spPr>
            <a:xfrm>
              <a:off x="3515202" y="1766275"/>
              <a:ext cx="32624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dirty="0" smtClean="0">
                  <a:latin typeface="+mn-ea"/>
                </a:rPr>
                <a:t>の順にシュミットの直交化を行え</a:t>
              </a:r>
              <a:endParaRPr lang="ja-JP" altLang="en-US" sz="1600" dirty="0">
                <a:latin typeface="+mn-e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832262" y="2312033"/>
                <a:ext cx="3995057" cy="743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+mn-ea"/>
                  </a:rPr>
                  <a:t>(1)</a:t>
                </a:r>
                <a:r>
                  <a:rPr lang="en-US" altLang="ja-JP" sz="1600" dirty="0">
                    <a:latin typeface="+mn-ea"/>
                  </a:rPr>
                  <a:t> </a:t>
                </a:r>
                <a:r>
                  <a:rPr lang="en-US" altLang="ja-JP" sz="1600" dirty="0" smtClean="0">
                    <a:latin typeface="+mn-ea"/>
                  </a:rPr>
                  <a:t>u</a:t>
                </a:r>
                <a:r>
                  <a:rPr lang="en-US" altLang="ja-JP" sz="1600" baseline="-25000" dirty="0" smtClean="0">
                    <a:latin typeface="+mn-ea"/>
                  </a:rPr>
                  <a:t>1</a:t>
                </a:r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>
                    <a:latin typeface="+mn-ea"/>
                  </a:rPr>
                  <a:t> </a:t>
                </a:r>
                <a:endParaRPr lang="ja-JP" altLang="en-US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62" y="2312033"/>
                <a:ext cx="3995057" cy="743537"/>
              </a:xfrm>
              <a:prstGeom prst="rect">
                <a:avLst/>
              </a:prstGeom>
              <a:blipFill>
                <a:blip r:embed="rId6"/>
                <a:stretch>
                  <a:fillRect l="-9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832262" y="3159462"/>
                <a:ext cx="9783487" cy="1393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 smtClean="0">
                    <a:latin typeface="+mn-ea"/>
                  </a:rPr>
                  <a:t>(2) w</a:t>
                </a:r>
                <a:r>
                  <a:rPr lang="en-US" altLang="ja-JP" sz="1600" baseline="-25000" dirty="0" smtClean="0">
                    <a:latin typeface="+mn-ea"/>
                  </a:rPr>
                  <a:t>2</a:t>
                </a:r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 smtClean="0">
                    <a:latin typeface="+mn-ea"/>
                  </a:rPr>
                  <a:t>(1 1 0)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</a:t>
                </a:r>
                <a:r>
                  <a:rPr lang="en-US" altLang="ja-JP" sz="1600" dirty="0" smtClean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altLang="ja-JP" sz="1600" dirty="0">
                        <a:latin typeface="+mn-ea"/>
                      </a:rPr>
                      <m:t>=</m:t>
                    </m:r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>
                    <a:latin typeface="+mn-ea"/>
                  </a:rPr>
                  <a:t> </a:t>
                </a:r>
                <a:r>
                  <a:rPr lang="ja-JP" altLang="en-US" sz="1600" dirty="0" smtClean="0">
                    <a:latin typeface="+mn-ea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600" b="1" dirty="0" smtClean="0">
                    <a:solidFill>
                      <a:srgbClr val="FF0000"/>
                    </a:solidFill>
                    <a:latin typeface="+mn-ea"/>
                  </a:rPr>
                  <a:t>を正規化</a:t>
                </a:r>
                <a:endParaRPr lang="en-US" altLang="ja-JP" sz="1600" b="1" dirty="0" smtClean="0">
                  <a:latin typeface="+mn-ea"/>
                </a:endParaRPr>
              </a:p>
              <a:p>
                <a:r>
                  <a:rPr lang="en-US" altLang="ja-JP" sz="1600" dirty="0">
                    <a:latin typeface="+mn-ea"/>
                  </a:rPr>
                  <a:t> </a:t>
                </a:r>
                <a:r>
                  <a:rPr lang="en-US" altLang="ja-JP" sz="1600" dirty="0" smtClean="0">
                    <a:latin typeface="+mn-ea"/>
                  </a:rPr>
                  <a:t>    u</a:t>
                </a:r>
                <a:r>
                  <a:rPr lang="en-US" altLang="ja-JP" sz="1600" baseline="-25000" dirty="0" smtClean="0">
                    <a:latin typeface="+mn-ea"/>
                  </a:rPr>
                  <a:t>2</a:t>
                </a:r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ja-JP" altLang="en-US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62" y="3159462"/>
                <a:ext cx="9783487" cy="1393138"/>
              </a:xfrm>
              <a:prstGeom prst="rect">
                <a:avLst/>
              </a:prstGeom>
              <a:blipFill>
                <a:blip r:embed="rId7"/>
                <a:stretch>
                  <a:fillRect l="-3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/>
          <p:cNvSpPr/>
          <p:nvPr/>
        </p:nvSpPr>
        <p:spPr>
          <a:xfrm>
            <a:off x="539930" y="4552600"/>
            <a:ext cx="11721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ja-JP" sz="1600" dirty="0" smtClean="0">
                <a:latin typeface="+mn-ea"/>
              </a:rPr>
              <a:t> </a:t>
            </a:r>
            <a:endParaRPr lang="ja-JP" altLang="en-US" sz="16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93124" y="4643380"/>
                <a:ext cx="10944086" cy="1397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1"/>
                <a:r>
                  <a:rPr lang="en-US" altLang="ja-JP" sz="1600" dirty="0" smtClean="0">
                    <a:latin typeface="+mn-ea"/>
                  </a:rPr>
                  <a:t>(3) w</a:t>
                </a:r>
                <a:r>
                  <a:rPr lang="en-US" altLang="ja-JP" sz="1600" baseline="-25000" dirty="0" smtClean="0">
                    <a:latin typeface="+mn-ea"/>
                  </a:rPr>
                  <a:t>3</a:t>
                </a:r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>
                    <a:latin typeface="+mn-ea"/>
                  </a:rPr>
                  <a:t>(1 1 0)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>
                    <a:latin typeface="+mn-ea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>
                    <a:latin typeface="+mn-ea"/>
                  </a:rPr>
                  <a:t>(1 -1 2)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>
                    <a:latin typeface="+mn-ea"/>
                  </a:rPr>
                  <a:t>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>
                    <a:latin typeface="+mn-ea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m:rPr>
                                  <m:brk m:alnAt="7"/>
                                </m:r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+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+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600" dirty="0">
                    <a:latin typeface="+mn-ea"/>
                  </a:rPr>
                  <a:t> ⇒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m:rPr>
                                  <m:brk m:alnAt="7"/>
                                </m:rP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600" b="1" dirty="0">
                    <a:solidFill>
                      <a:srgbClr val="FF0000"/>
                    </a:solidFill>
                    <a:latin typeface="+mn-ea"/>
                  </a:rPr>
                  <a:t>を正規化</a:t>
                </a:r>
                <a:endParaRPr lang="en-US" altLang="ja-JP" sz="1600" b="1" dirty="0">
                  <a:solidFill>
                    <a:srgbClr val="FF0000"/>
                  </a:solidFill>
                  <a:latin typeface="+mn-ea"/>
                </a:endParaRPr>
              </a:p>
              <a:p>
                <a:r>
                  <a:rPr lang="en-US" altLang="ja-JP" sz="1600" dirty="0">
                    <a:latin typeface="+mn-ea"/>
                  </a:rPr>
                  <a:t> </a:t>
                </a:r>
                <a:r>
                  <a:rPr lang="en-US" altLang="ja-JP" sz="1600" dirty="0" smtClean="0">
                    <a:latin typeface="+mn-ea"/>
                  </a:rPr>
                  <a:t>            u</a:t>
                </a:r>
                <a:r>
                  <a:rPr lang="en-US" altLang="ja-JP" sz="1600" baseline="-25000" dirty="0" smtClean="0">
                    <a:latin typeface="+mn-ea"/>
                  </a:rPr>
                  <a:t>3</a:t>
                </a:r>
                <a:r>
                  <a:rPr lang="en-US" altLang="ja-JP" sz="1600" dirty="0">
                    <a:latin typeface="+mn-ea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ja-JP" alt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1600" dirty="0">
                                  <a:latin typeface="+mn-ea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24" y="4643380"/>
                <a:ext cx="10944086" cy="13972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正方形/長方形 13"/>
          <p:cNvSpPr/>
          <p:nvPr/>
        </p:nvSpPr>
        <p:spPr>
          <a:xfrm>
            <a:off x="7304314" y="2741682"/>
            <a:ext cx="404948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  <a:latin typeface="+mn-ea"/>
              </a:rPr>
              <a:t>都合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の良い平行なベクトルで計算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03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9"/>
    </mc:Choice>
    <mc:Fallback>
      <p:transition spd="slow" advTm="7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8.8|3.9|6.7|3.9|5.2|6.6|14.6|24.7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1.4|3.1|23.8|3.8|15.5|5.2|8.6|21.3|19.5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|9.1|11.7|3.8|14|2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4.7|1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3|11.7|8.9|13.2|4.1|8.2|15.2|9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3|4.5|32.5|2.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943</Words>
  <Application>Microsoft Office PowerPoint</Application>
  <PresentationFormat>ワイド画面</PresentationFormat>
  <Paragraphs>102</Paragraphs>
  <Slides>7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游ゴシック</vt:lpstr>
      <vt:lpstr>游ゴシック Light</vt:lpstr>
      <vt:lpstr>Arial</vt:lpstr>
      <vt:lpstr>Cambria Math</vt:lpstr>
      <vt:lpstr>Office テーマ</vt:lpstr>
      <vt:lpstr>今回のポイント（6）</vt:lpstr>
      <vt:lpstr>線形空間の角度を測る</vt:lpstr>
      <vt:lpstr>非直交基底と正規直交基底</vt:lpstr>
      <vt:lpstr>標準基の下での内積</vt:lpstr>
      <vt:lpstr>行列の積について</vt:lpstr>
      <vt:lpstr>シュミットの直交化</vt:lpstr>
      <vt:lpstr>レポートのヒント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61</cp:revision>
  <dcterms:created xsi:type="dcterms:W3CDTF">2020-04-08T04:01:53Z</dcterms:created>
  <dcterms:modified xsi:type="dcterms:W3CDTF">2020-04-20T08:42:43Z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