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kumimoji="1" lang="ja-JP" altLang="en-US" dirty="0" smtClean="0"/>
              <a:t>ポイント（</a:t>
            </a:r>
            <a:r>
              <a:rPr kumimoji="1" lang="en-US" altLang="ja-JP" dirty="0" smtClean="0"/>
              <a:t>1,2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4"/>
    </mc:Choice>
    <mc:Fallback xmlns="">
      <p:transition spd="slow" advTm="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5" y="382543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992681" y="1434643"/>
            <a:ext cx="472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以下はすべては同値である。</a:t>
            </a: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2068286" y="4398794"/>
            <a:ext cx="3061063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列ベクトル空間という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992680" y="3088830"/>
            <a:ext cx="10387245" cy="418012"/>
            <a:chOff x="992680" y="3088830"/>
            <a:chExt cx="10387245" cy="418012"/>
          </a:xfrm>
        </p:grpSpPr>
        <p:sp>
          <p:nvSpPr>
            <p:cNvPr id="3" name="正方形/長方形 2"/>
            <p:cNvSpPr/>
            <p:nvPr/>
          </p:nvSpPr>
          <p:spPr>
            <a:xfrm>
              <a:off x="992680" y="3117114"/>
              <a:ext cx="103872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行列</a:t>
              </a:r>
              <a:r>
                <a:rPr lang="en-US" altLang="ja-JP" dirty="0" smtClean="0"/>
                <a:t>A</a:t>
              </a:r>
              <a:r>
                <a:rPr lang="ja-JP" altLang="en-US" dirty="0" smtClean="0"/>
                <a:t>はフルランク</a:t>
              </a:r>
              <a:r>
                <a:rPr lang="en-US" altLang="ja-JP" dirty="0"/>
                <a:t>	</a:t>
              </a:r>
              <a:r>
                <a:rPr lang="en-US" altLang="ja-JP" dirty="0" smtClean="0"/>
                <a:t>			</a:t>
              </a:r>
              <a:r>
                <a:rPr lang="en-US" altLang="ja-JP" dirty="0" err="1" smtClean="0"/>
                <a:t>rankA</a:t>
              </a:r>
              <a:r>
                <a:rPr lang="en-US" altLang="ja-JP" dirty="0" smtClean="0"/>
                <a:t>=n		</a:t>
              </a:r>
              <a:r>
                <a:rPr lang="en-US" altLang="ja-JP" dirty="0" err="1" smtClean="0"/>
                <a:t>nullA</a:t>
              </a:r>
              <a:r>
                <a:rPr lang="en-US" altLang="ja-JP" dirty="0" smtClean="0"/>
                <a:t>=0	</a:t>
              </a:r>
              <a:endParaRPr lang="en-US" altLang="ja-JP" dirty="0"/>
            </a:p>
          </p:txBody>
        </p:sp>
        <p:sp>
          <p:nvSpPr>
            <p:cNvPr id="10" name="左右矢印 9"/>
            <p:cNvSpPr/>
            <p:nvPr/>
          </p:nvSpPr>
          <p:spPr>
            <a:xfrm>
              <a:off x="5129349" y="3088830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992680" y="2346496"/>
            <a:ext cx="10387245" cy="423091"/>
            <a:chOff x="992680" y="2342796"/>
            <a:chExt cx="10387245" cy="423091"/>
          </a:xfrm>
        </p:grpSpPr>
        <p:sp>
          <p:nvSpPr>
            <p:cNvPr id="9" name="正方形/長方形 8"/>
            <p:cNvSpPr/>
            <p:nvPr/>
          </p:nvSpPr>
          <p:spPr>
            <a:xfrm>
              <a:off x="992680" y="2342796"/>
              <a:ext cx="103872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err="1" smtClean="0"/>
                <a:t>nxn</a:t>
              </a:r>
              <a:r>
                <a:rPr lang="ja-JP" altLang="en-US" dirty="0" smtClean="0"/>
                <a:t>行列</a:t>
              </a:r>
              <a:r>
                <a:rPr lang="en-US" altLang="ja-JP" dirty="0" smtClean="0"/>
                <a:t>A=[v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|v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|…|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/>
                <a:t>] </a:t>
              </a:r>
              <a:r>
                <a:rPr lang="ja-JP" altLang="en-US" dirty="0" smtClean="0"/>
                <a:t>は</a:t>
              </a:r>
              <a:r>
                <a:rPr lang="ja-JP" altLang="en-US" dirty="0"/>
                <a:t>正則</a:t>
              </a:r>
              <a:r>
                <a:rPr lang="en-US" altLang="ja-JP" dirty="0"/>
                <a:t>	</a:t>
              </a:r>
              <a:r>
                <a:rPr lang="en-US" altLang="ja-JP" dirty="0" smtClean="0"/>
                <a:t>		A</a:t>
              </a:r>
              <a:r>
                <a:rPr lang="en-US" altLang="ja-JP" baseline="30000" dirty="0" smtClean="0"/>
                <a:t>-1</a:t>
              </a:r>
              <a:r>
                <a:rPr lang="ja-JP" altLang="en-US" dirty="0" smtClean="0"/>
                <a:t>が存在する</a:t>
              </a:r>
              <a:r>
                <a:rPr lang="en-US" altLang="ja-JP" dirty="0"/>
                <a:t>	</a:t>
              </a:r>
              <a:r>
                <a:rPr lang="en-US" altLang="ja-JP" dirty="0" err="1" smtClean="0"/>
                <a:t>detA</a:t>
              </a:r>
              <a:r>
                <a:rPr lang="ja-JP" altLang="en-US" dirty="0" smtClean="0"/>
                <a:t>≠</a:t>
              </a:r>
              <a:r>
                <a:rPr lang="en-US" altLang="ja-JP" dirty="0" smtClean="0"/>
                <a:t>0	</a:t>
              </a:r>
              <a:endParaRPr lang="en-US" altLang="ja-JP" dirty="0"/>
            </a:p>
          </p:txBody>
        </p:sp>
        <p:sp>
          <p:nvSpPr>
            <p:cNvPr id="11" name="左右矢印 10"/>
            <p:cNvSpPr/>
            <p:nvPr/>
          </p:nvSpPr>
          <p:spPr>
            <a:xfrm>
              <a:off x="5129349" y="2347875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992680" y="3887530"/>
            <a:ext cx="8908965" cy="418012"/>
            <a:chOff x="992680" y="3887530"/>
            <a:chExt cx="8908965" cy="418012"/>
          </a:xfrm>
        </p:grpSpPr>
        <p:sp>
          <p:nvSpPr>
            <p:cNvPr id="5" name="正方形/長方形 4"/>
            <p:cNvSpPr/>
            <p:nvPr/>
          </p:nvSpPr>
          <p:spPr>
            <a:xfrm>
              <a:off x="992680" y="3927087"/>
              <a:ext cx="89089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&lt;v</a:t>
              </a:r>
              <a:r>
                <a:rPr lang="en-US" altLang="ja-JP" b="1" baseline="-25000" dirty="0" smtClean="0">
                  <a:solidFill>
                    <a:srgbClr val="FF0000"/>
                  </a:solidFill>
                </a:rPr>
                <a:t>1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,v</a:t>
              </a:r>
              <a:r>
                <a:rPr lang="en-US" altLang="ja-JP" b="1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,…,</a:t>
              </a:r>
              <a:r>
                <a:rPr lang="en-US" altLang="ja-JP" b="1" dirty="0" err="1" smtClean="0">
                  <a:solidFill>
                    <a:srgbClr val="FF0000"/>
                  </a:solidFill>
                </a:rPr>
                <a:t>v</a:t>
              </a:r>
              <a:r>
                <a:rPr lang="en-US" altLang="ja-JP" b="1" baseline="-25000" dirty="0" err="1" smtClean="0">
                  <a:solidFill>
                    <a:srgbClr val="FF0000"/>
                  </a:solidFill>
                </a:rPr>
                <a:t>n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&gt;</a:t>
              </a:r>
              <a:r>
                <a:rPr lang="ja-JP" altLang="en-US" dirty="0" smtClean="0"/>
                <a:t>の次元は</a:t>
              </a:r>
              <a:r>
                <a:rPr lang="en-US" altLang="ja-JP" dirty="0" smtClean="0"/>
                <a:t>n				dim&lt;v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,v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,…,</a:t>
              </a:r>
              <a:r>
                <a:rPr lang="en-US" altLang="ja-JP" dirty="0" err="1"/>
                <a:t>v</a:t>
              </a:r>
              <a:r>
                <a:rPr lang="en-US" altLang="ja-JP" baseline="-25000" dirty="0" err="1"/>
                <a:t>n</a:t>
              </a:r>
              <a:r>
                <a:rPr lang="en-US" altLang="ja-JP" dirty="0" smtClean="0"/>
                <a:t>&gt;=n	</a:t>
              </a:r>
              <a:endParaRPr lang="en-US" altLang="ja-JP" dirty="0"/>
            </a:p>
          </p:txBody>
        </p:sp>
        <p:sp>
          <p:nvSpPr>
            <p:cNvPr id="12" name="左右矢印 11"/>
            <p:cNvSpPr/>
            <p:nvPr/>
          </p:nvSpPr>
          <p:spPr>
            <a:xfrm>
              <a:off x="5129349" y="3887530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992680" y="5000101"/>
            <a:ext cx="9309559" cy="418012"/>
            <a:chOff x="992680" y="5000101"/>
            <a:chExt cx="9309559" cy="418012"/>
          </a:xfrm>
        </p:grpSpPr>
        <p:sp>
          <p:nvSpPr>
            <p:cNvPr id="6" name="正方形/長方形 5"/>
            <p:cNvSpPr/>
            <p:nvPr/>
          </p:nvSpPr>
          <p:spPr>
            <a:xfrm>
              <a:off x="992680" y="5048781"/>
              <a:ext cx="93095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斉次方程式</a:t>
              </a:r>
              <a:r>
                <a:rPr lang="en-US" altLang="ja-JP" dirty="0"/>
                <a:t>Ax=0</a:t>
              </a:r>
              <a:r>
                <a:rPr lang="ja-JP" altLang="en-US" dirty="0" smtClean="0"/>
                <a:t>は自明解のみ</a:t>
              </a:r>
              <a:r>
                <a:rPr lang="en-US" altLang="ja-JP" dirty="0" smtClean="0"/>
                <a:t>			{x</a:t>
              </a:r>
              <a:r>
                <a:rPr lang="ja-JP" altLang="en-US" dirty="0"/>
                <a:t>∈</a:t>
              </a:r>
              <a:r>
                <a:rPr lang="en-US" altLang="ja-JP" dirty="0"/>
                <a:t>R</a:t>
              </a:r>
              <a:r>
                <a:rPr lang="en-US" altLang="ja-JP" baseline="30000" dirty="0"/>
                <a:t>n </a:t>
              </a:r>
              <a:r>
                <a:rPr lang="en-US" altLang="ja-JP" dirty="0"/>
                <a:t>: </a:t>
              </a:r>
              <a:r>
                <a:rPr lang="en-US" altLang="ja-JP" dirty="0" smtClean="0"/>
                <a:t>Ax=0} = {0}</a:t>
              </a:r>
              <a:endParaRPr lang="en-US" altLang="ja-JP" dirty="0"/>
            </a:p>
          </p:txBody>
        </p:sp>
        <p:sp>
          <p:nvSpPr>
            <p:cNvPr id="13" name="左右矢印 12"/>
            <p:cNvSpPr/>
            <p:nvPr/>
          </p:nvSpPr>
          <p:spPr>
            <a:xfrm>
              <a:off x="5129349" y="5000101"/>
              <a:ext cx="1175657" cy="41801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0" name="オーディオ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9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55"/>
    </mc:Choice>
    <mc:Fallback xmlns="">
      <p:transition spd="slow" advTm="7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線形代数</a:t>
            </a:r>
            <a:r>
              <a:rPr lang="en-US" altLang="ja-JP" dirty="0" smtClean="0"/>
              <a:t>A</a:t>
            </a:r>
            <a:r>
              <a:rPr lang="ja-JP" altLang="en-US" dirty="0" smtClean="0"/>
              <a:t>の復習をしっかりと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947546"/>
            <a:ext cx="10970623" cy="2702832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正方行列の階数・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退化次数</a:t>
            </a:r>
            <a:r>
              <a:rPr kumimoji="1" lang="ja-JP" altLang="en-US" dirty="0" smtClean="0"/>
              <a:t>・対角和・行列式が計算できる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3x3</a:t>
            </a:r>
            <a:r>
              <a:rPr lang="ja-JP" altLang="en-US" dirty="0" smtClean="0"/>
              <a:t>正方行列の逆行列が計算できる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dirty="0" smtClean="0"/>
              <a:t>斉次方程式</a:t>
            </a:r>
            <a:r>
              <a:rPr lang="en-US" altLang="ja-JP" dirty="0" smtClean="0"/>
              <a:t>Ax=0(x</a:t>
            </a:r>
            <a:r>
              <a:rPr lang="ja-JP" altLang="en-US" dirty="0"/>
              <a:t>∈</a:t>
            </a:r>
            <a:r>
              <a:rPr lang="en-US" altLang="ja-JP" dirty="0"/>
              <a:t>R</a:t>
            </a:r>
            <a:r>
              <a:rPr lang="en-US" altLang="ja-JP" baseline="30000" dirty="0"/>
              <a:t>n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の非自明解の存在条件を理解している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4075611" y="2386544"/>
            <a:ext cx="6914606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nxn</a:t>
            </a:r>
            <a:r>
              <a:rPr lang="ja-JP" altLang="en-US" sz="1400" dirty="0">
                <a:solidFill>
                  <a:schemeClr val="tx1"/>
                </a:solidFill>
              </a:rPr>
              <a:t>行列</a:t>
            </a:r>
            <a:r>
              <a:rPr lang="en-US" altLang="ja-JP" sz="1400" dirty="0">
                <a:solidFill>
                  <a:schemeClr val="tx1"/>
                </a:solidFill>
              </a:rPr>
              <a:t>A</a:t>
            </a:r>
            <a:r>
              <a:rPr lang="ja-JP" altLang="en-US" sz="1400" dirty="0">
                <a:solidFill>
                  <a:schemeClr val="tx1"/>
                </a:solidFill>
              </a:rPr>
              <a:t>に関する</a:t>
            </a:r>
            <a:r>
              <a:rPr lang="ja-JP" altLang="en-US" sz="1400" dirty="0" smtClean="0">
                <a:solidFill>
                  <a:schemeClr val="tx1"/>
                </a:solidFill>
              </a:rPr>
              <a:t>値</a:t>
            </a:r>
            <a:r>
              <a:rPr lang="en-US" altLang="ja-JP" sz="1400" dirty="0" smtClean="0">
                <a:solidFill>
                  <a:schemeClr val="tx1"/>
                </a:solidFill>
              </a:rPr>
              <a:t>n-rank </a:t>
            </a:r>
            <a:r>
              <a:rPr lang="en-US" altLang="ja-JP" sz="1400" dirty="0">
                <a:solidFill>
                  <a:schemeClr val="tx1"/>
                </a:solidFill>
              </a:rPr>
              <a:t>A = null </a:t>
            </a:r>
            <a:r>
              <a:rPr lang="en-US" altLang="ja-JP" sz="1400" dirty="0" smtClean="0">
                <a:solidFill>
                  <a:schemeClr val="tx1"/>
                </a:solidFill>
              </a:rPr>
              <a:t>A</a:t>
            </a:r>
            <a:r>
              <a:rPr lang="ja-JP" altLang="en-US" sz="1400" dirty="0" smtClean="0">
                <a:solidFill>
                  <a:schemeClr val="tx1"/>
                </a:solidFill>
              </a:rPr>
              <a:t>を</a:t>
            </a:r>
            <a:r>
              <a:rPr lang="ja-JP" altLang="en-US" sz="1400" dirty="0">
                <a:solidFill>
                  <a:schemeClr val="tx1"/>
                </a:solidFill>
              </a:rPr>
              <a:t>退化</a:t>
            </a:r>
            <a:r>
              <a:rPr lang="ja-JP" altLang="en-US" sz="1400" dirty="0" smtClean="0">
                <a:solidFill>
                  <a:schemeClr val="tx1"/>
                </a:solidFill>
              </a:rPr>
              <a:t>次数</a:t>
            </a:r>
            <a:r>
              <a:rPr lang="en-US" altLang="ja-JP" sz="1400" dirty="0" smtClean="0">
                <a:solidFill>
                  <a:schemeClr val="tx1"/>
                </a:solidFill>
              </a:rPr>
              <a:t>(</a:t>
            </a:r>
            <a:r>
              <a:rPr lang="ja-JP" altLang="en-US" sz="1400" dirty="0" smtClean="0">
                <a:solidFill>
                  <a:schemeClr val="tx1"/>
                </a:solidFill>
              </a:rPr>
              <a:t>ナリティー</a:t>
            </a:r>
            <a:r>
              <a:rPr lang="en-US" altLang="ja-JP" sz="1400" dirty="0" smtClean="0">
                <a:solidFill>
                  <a:schemeClr val="tx1"/>
                </a:solidFill>
              </a:rPr>
              <a:t>)</a:t>
            </a:r>
            <a:r>
              <a:rPr lang="ja-JP" altLang="en-US" sz="1400" dirty="0" smtClean="0">
                <a:solidFill>
                  <a:schemeClr val="tx1"/>
                </a:solidFill>
              </a:rPr>
              <a:t>と</a:t>
            </a:r>
            <a:r>
              <a:rPr lang="ja-JP" altLang="en-US" sz="1400" dirty="0">
                <a:solidFill>
                  <a:schemeClr val="tx1"/>
                </a:solidFill>
              </a:rPr>
              <a:t>いう。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4"/>
    </mc:Choice>
    <mc:Fallback xmlns="">
      <p:transition spd="slow" advTm="6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未知の空間を探索して地図を作る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903001" y="2167960"/>
            <a:ext cx="7908817" cy="2173218"/>
            <a:chOff x="2903001" y="2167960"/>
            <a:chExt cx="7908817" cy="2173218"/>
          </a:xfrm>
        </p:grpSpPr>
        <p:sp>
          <p:nvSpPr>
            <p:cNvPr id="9" name="楕円 8"/>
            <p:cNvSpPr/>
            <p:nvPr/>
          </p:nvSpPr>
          <p:spPr>
            <a:xfrm>
              <a:off x="2903001" y="4231010"/>
              <a:ext cx="120778" cy="110168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241062" y="2167960"/>
              <a:ext cx="55707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最初にやること：探索の起点（原点）</a:t>
              </a:r>
              <a:r>
                <a:rPr lang="ja-JP" altLang="en-US" sz="2000" dirty="0"/>
                <a:t>を決める</a:t>
              </a:r>
              <a:endParaRPr kumimoji="1" lang="ja-JP" altLang="en-US" sz="2000" dirty="0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762380" y="1547268"/>
            <a:ext cx="10305919" cy="4696778"/>
            <a:chOff x="762380" y="1547268"/>
            <a:chExt cx="10305919" cy="4696778"/>
          </a:xfrm>
        </p:grpSpPr>
        <p:sp>
          <p:nvSpPr>
            <p:cNvPr id="5" name="楕円 4"/>
            <p:cNvSpPr/>
            <p:nvPr/>
          </p:nvSpPr>
          <p:spPr>
            <a:xfrm>
              <a:off x="762380" y="2360023"/>
              <a:ext cx="4362994" cy="38840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615070" y="1547268"/>
              <a:ext cx="9453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この空間</a:t>
              </a:r>
              <a:r>
                <a:rPr kumimoji="1" lang="en-US" altLang="ja-JP" sz="2000" dirty="0" smtClean="0"/>
                <a:t>X</a:t>
              </a:r>
              <a:r>
                <a:rPr kumimoji="1" lang="ja-JP" altLang="en-US" sz="2000" dirty="0" smtClean="0"/>
                <a:t>のどの場所</a:t>
              </a:r>
              <a:r>
                <a:rPr kumimoji="1" lang="en-US" altLang="ja-JP" sz="2000" dirty="0" smtClean="0"/>
                <a:t>x</a:t>
              </a:r>
              <a:r>
                <a:rPr kumimoji="1" lang="ja-JP" altLang="en-US" sz="2000" dirty="0" err="1" smtClean="0"/>
                <a:t>へも</a:t>
              </a:r>
              <a:r>
                <a:rPr kumimoji="1" lang="ja-JP" altLang="en-US" sz="2000" dirty="0" smtClean="0"/>
                <a:t>最短のルートで行ける地図（基底ベクトル）を作る</a:t>
              </a:r>
              <a:endParaRPr kumimoji="1" lang="en-US" altLang="ja-JP" sz="2000" dirty="0" smtClean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161818" y="3183336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X</a:t>
              </a:r>
              <a:endParaRPr lang="ja-JP" altLang="en-US" dirty="0"/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5620592" y="3416361"/>
            <a:ext cx="4811697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線形空間の性質：</a:t>
            </a:r>
            <a:r>
              <a:rPr kumimoji="1"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kumimoji="1" lang="ja-JP" altLang="en-US" dirty="0" smtClean="0">
                <a:solidFill>
                  <a:schemeClr val="tx1"/>
                </a:solidFill>
              </a:rPr>
              <a:t>∈</a:t>
            </a:r>
            <a:r>
              <a:rPr kumimoji="1" lang="en-US" altLang="ja-JP" dirty="0" smtClean="0">
                <a:solidFill>
                  <a:schemeClr val="tx1"/>
                </a:solidFill>
              </a:rPr>
              <a:t>X</a:t>
            </a:r>
            <a:r>
              <a:rPr kumimoji="1" lang="ja-JP" altLang="en-US" dirty="0" smtClean="0">
                <a:solidFill>
                  <a:schemeClr val="tx1"/>
                </a:solidFill>
              </a:rPr>
              <a:t>なら</a:t>
            </a:r>
            <a:r>
              <a:rPr kumimoji="1" lang="en-US" altLang="ja-JP" dirty="0" smtClean="0">
                <a:solidFill>
                  <a:schemeClr val="tx1"/>
                </a:solidFill>
              </a:rPr>
              <a:t>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X,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34" name="グループ化 33"/>
          <p:cNvGrpSpPr/>
          <p:nvPr/>
        </p:nvGrpSpPr>
        <p:grpSpPr>
          <a:xfrm>
            <a:off x="1328691" y="3552668"/>
            <a:ext cx="9422167" cy="1428214"/>
            <a:chOff x="1328691" y="3552668"/>
            <a:chExt cx="9422167" cy="1428214"/>
          </a:xfrm>
        </p:grpSpPr>
        <p:cxnSp>
          <p:nvCxnSpPr>
            <p:cNvPr id="29" name="直線コネクタ 28"/>
            <p:cNvCxnSpPr/>
            <p:nvPr/>
          </p:nvCxnSpPr>
          <p:spPr>
            <a:xfrm flipV="1">
              <a:off x="1328691" y="3552668"/>
              <a:ext cx="3394229" cy="14282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5620591" y="4231010"/>
              <a:ext cx="5130267" cy="47791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</a:rPr>
                <a:t>部分空間 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&lt;v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&gt;={a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v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∈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X: a</a:t>
              </a:r>
              <a:r>
                <a:rPr lang="en-US" altLang="ja-JP" baseline="-250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∈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R</a:t>
              </a:r>
              <a:r>
                <a:rPr lang="en-US" altLang="ja-JP" baseline="30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}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が決まった。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5232353" y="5028764"/>
            <a:ext cx="5046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これでこの空間</a:t>
            </a:r>
            <a:r>
              <a:rPr kumimoji="1" lang="en-US" altLang="ja-JP" sz="2000" dirty="0" smtClean="0"/>
              <a:t>X</a:t>
            </a:r>
            <a:r>
              <a:rPr kumimoji="1" lang="ja-JP" altLang="en-US" sz="2000" dirty="0" smtClean="0"/>
              <a:t>の直線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&lt;v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&gt;</a:t>
            </a:r>
            <a:r>
              <a:rPr lang="ja-JP" altLang="en-US" sz="2000" dirty="0" smtClean="0"/>
              <a:t>上は動ける。</a:t>
            </a:r>
            <a:endParaRPr kumimoji="1" lang="ja-JP" altLang="en-US" sz="2000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3023779" y="2730477"/>
            <a:ext cx="9053946" cy="1815782"/>
            <a:chOff x="3023779" y="2730477"/>
            <a:chExt cx="8831334" cy="1815782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5186545" y="2730477"/>
              <a:ext cx="66685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/>
                <a:t>次にやること：探索方向</a:t>
              </a:r>
              <a:r>
                <a:rPr kumimoji="1" lang="en-US" altLang="ja-JP" sz="2000" dirty="0" smtClean="0"/>
                <a:t>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1</a:t>
              </a:r>
              <a:r>
                <a:rPr kumimoji="1" lang="ja-JP" altLang="en-US" sz="2000" dirty="0" smtClean="0"/>
                <a:t>（非零ベクトル）</a:t>
              </a:r>
              <a:r>
                <a:rPr lang="ja-JP" altLang="en-US" sz="2000" dirty="0" smtClean="0"/>
                <a:t>を一つ決める</a:t>
              </a:r>
              <a:endParaRPr kumimoji="1" lang="ja-JP" altLang="en-US" sz="2000" dirty="0"/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3023779" y="4046397"/>
              <a:ext cx="520625" cy="2306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3227031" y="4176927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v</a:t>
              </a:r>
              <a:r>
                <a:rPr lang="en-US" altLang="ja-JP" baseline="-25000" dirty="0"/>
                <a:t>1</a:t>
              </a:r>
              <a:endParaRPr lang="ja-JP" altLang="en-US" dirty="0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6357256" y="5492673"/>
            <a:ext cx="4754547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>
                <a:solidFill>
                  <a:schemeClr val="tx1"/>
                </a:solidFill>
              </a:rPr>
              <a:t>&lt;v&gt;</a:t>
            </a:r>
            <a:r>
              <a:rPr lang="ja-JP" altLang="en-US" sz="1400" dirty="0">
                <a:solidFill>
                  <a:schemeClr val="tx1"/>
                </a:solidFill>
              </a:rPr>
              <a:t>は、「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ja-JP" altLang="en-US" sz="1400" dirty="0">
                <a:solidFill>
                  <a:schemeClr val="tx1"/>
                </a:solidFill>
              </a:rPr>
              <a:t>で張られる部分空間」と読む</a:t>
            </a:r>
            <a:r>
              <a:rPr lang="ja-JP" altLang="en-US" sz="1400" dirty="0" smtClean="0">
                <a:solidFill>
                  <a:schemeClr val="tx1"/>
                </a:solidFill>
              </a:rPr>
              <a:t>。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5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28"/>
    </mc:Choice>
    <mc:Fallback xmlns="">
      <p:transition spd="slow" advTm="6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3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未知の空間を探索して地図を作る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5251174" y="2076156"/>
            <a:ext cx="6228426" cy="54841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線形空間の性質：</a:t>
            </a:r>
            <a:r>
              <a:rPr kumimoji="1"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kumimoji="1" lang="ja-JP" altLang="en-US" dirty="0" smtClean="0">
                <a:solidFill>
                  <a:schemeClr val="tx1"/>
                </a:solidFill>
              </a:rPr>
              <a:t>∈</a:t>
            </a:r>
            <a:r>
              <a:rPr kumimoji="1" lang="en-US" altLang="ja-JP" dirty="0" smtClean="0">
                <a:solidFill>
                  <a:schemeClr val="tx1"/>
                </a:solidFill>
              </a:rPr>
              <a:t>X</a:t>
            </a:r>
            <a:r>
              <a:rPr kumimoji="1" lang="ja-JP" altLang="en-US" dirty="0" smtClean="0">
                <a:solidFill>
                  <a:schemeClr val="tx1"/>
                </a:solidFill>
              </a:rPr>
              <a:t>なら</a:t>
            </a:r>
            <a:r>
              <a:rPr kumimoji="1" lang="en-US" altLang="ja-JP" dirty="0" smtClean="0">
                <a:solidFill>
                  <a:schemeClr val="tx1"/>
                </a:solidFill>
              </a:rPr>
              <a:t>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X,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 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1328691" y="3011560"/>
            <a:ext cx="9321049" cy="2409597"/>
            <a:chOff x="1307173" y="3085680"/>
            <a:chExt cx="9321049" cy="2409597"/>
          </a:xfrm>
        </p:grpSpPr>
        <p:sp>
          <p:nvSpPr>
            <p:cNvPr id="16" name="正方形/長方形 15"/>
            <p:cNvSpPr/>
            <p:nvPr/>
          </p:nvSpPr>
          <p:spPr>
            <a:xfrm>
              <a:off x="1307173" y="3085680"/>
              <a:ext cx="3389115" cy="2409597"/>
            </a:xfrm>
            <a:custGeom>
              <a:avLst/>
              <a:gdLst>
                <a:gd name="connsiteX0" fmla="*/ 0 w 2270527"/>
                <a:gd name="connsiteY0" fmla="*/ 0 h 2551639"/>
                <a:gd name="connsiteX1" fmla="*/ 2270527 w 2270527"/>
                <a:gd name="connsiteY1" fmla="*/ 0 h 2551639"/>
                <a:gd name="connsiteX2" fmla="*/ 2270527 w 2270527"/>
                <a:gd name="connsiteY2" fmla="*/ 2551639 h 2551639"/>
                <a:gd name="connsiteX3" fmla="*/ 0 w 2270527"/>
                <a:gd name="connsiteY3" fmla="*/ 2551639 h 2551639"/>
                <a:gd name="connsiteX4" fmla="*/ 0 w 2270527"/>
                <a:gd name="connsiteY4" fmla="*/ 0 h 2551639"/>
                <a:gd name="connsiteX0" fmla="*/ 0 w 2954107"/>
                <a:gd name="connsiteY0" fmla="*/ 0 h 2649294"/>
                <a:gd name="connsiteX1" fmla="*/ 2954107 w 2954107"/>
                <a:gd name="connsiteY1" fmla="*/ 97655 h 2649294"/>
                <a:gd name="connsiteX2" fmla="*/ 2954107 w 2954107"/>
                <a:gd name="connsiteY2" fmla="*/ 2649294 h 2649294"/>
                <a:gd name="connsiteX3" fmla="*/ 683580 w 2954107"/>
                <a:gd name="connsiteY3" fmla="*/ 2649294 h 2649294"/>
                <a:gd name="connsiteX4" fmla="*/ 0 w 2954107"/>
                <a:gd name="connsiteY4" fmla="*/ 0 h 2649294"/>
                <a:gd name="connsiteX0" fmla="*/ 337353 w 3291460"/>
                <a:gd name="connsiteY0" fmla="*/ 0 h 2649294"/>
                <a:gd name="connsiteX1" fmla="*/ 3291460 w 3291460"/>
                <a:gd name="connsiteY1" fmla="*/ 97655 h 2649294"/>
                <a:gd name="connsiteX2" fmla="*/ 3291460 w 3291460"/>
                <a:gd name="connsiteY2" fmla="*/ 2649294 h 2649294"/>
                <a:gd name="connsiteX3" fmla="*/ 0 w 3291460"/>
                <a:gd name="connsiteY3" fmla="*/ 1939080 h 2649294"/>
                <a:gd name="connsiteX4" fmla="*/ 337353 w 3291460"/>
                <a:gd name="connsiteY4" fmla="*/ 0 h 2649294"/>
                <a:gd name="connsiteX0" fmla="*/ 337353 w 3389115"/>
                <a:gd name="connsiteY0" fmla="*/ 0 h 2649294"/>
                <a:gd name="connsiteX1" fmla="*/ 3389115 w 3389115"/>
                <a:gd name="connsiteY1" fmla="*/ 443885 h 2649294"/>
                <a:gd name="connsiteX2" fmla="*/ 3291460 w 3389115"/>
                <a:gd name="connsiteY2" fmla="*/ 2649294 h 2649294"/>
                <a:gd name="connsiteX3" fmla="*/ 0 w 3389115"/>
                <a:gd name="connsiteY3" fmla="*/ 1939080 h 2649294"/>
                <a:gd name="connsiteX4" fmla="*/ 337353 w 3389115"/>
                <a:gd name="connsiteY4" fmla="*/ 0 h 2649294"/>
                <a:gd name="connsiteX0" fmla="*/ 337353 w 3389115"/>
                <a:gd name="connsiteY0" fmla="*/ 0 h 2400719"/>
                <a:gd name="connsiteX1" fmla="*/ 3389115 w 3389115"/>
                <a:gd name="connsiteY1" fmla="*/ 443885 h 2400719"/>
                <a:gd name="connsiteX2" fmla="*/ 3096151 w 3389115"/>
                <a:gd name="connsiteY2" fmla="*/ 2400719 h 2400719"/>
                <a:gd name="connsiteX3" fmla="*/ 0 w 3389115"/>
                <a:gd name="connsiteY3" fmla="*/ 1939080 h 2400719"/>
                <a:gd name="connsiteX4" fmla="*/ 337353 w 3389115"/>
                <a:gd name="connsiteY4" fmla="*/ 0 h 2400719"/>
                <a:gd name="connsiteX0" fmla="*/ 337353 w 3389115"/>
                <a:gd name="connsiteY0" fmla="*/ 0 h 2409597"/>
                <a:gd name="connsiteX1" fmla="*/ 3389115 w 3389115"/>
                <a:gd name="connsiteY1" fmla="*/ 443885 h 2409597"/>
                <a:gd name="connsiteX2" fmla="*/ 3140540 w 3389115"/>
                <a:gd name="connsiteY2" fmla="*/ 2409597 h 2409597"/>
                <a:gd name="connsiteX3" fmla="*/ 0 w 3389115"/>
                <a:gd name="connsiteY3" fmla="*/ 1939080 h 2409597"/>
                <a:gd name="connsiteX4" fmla="*/ 337353 w 3389115"/>
                <a:gd name="connsiteY4" fmla="*/ 0 h 240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9115" h="2409597">
                  <a:moveTo>
                    <a:pt x="337353" y="0"/>
                  </a:moveTo>
                  <a:lnTo>
                    <a:pt x="3389115" y="443885"/>
                  </a:lnTo>
                  <a:lnTo>
                    <a:pt x="3140540" y="2409597"/>
                  </a:lnTo>
                  <a:lnTo>
                    <a:pt x="0" y="1939080"/>
                  </a:lnTo>
                  <a:lnTo>
                    <a:pt x="33735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248223" y="4101979"/>
              <a:ext cx="5379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これでこの空間</a:t>
              </a:r>
              <a:r>
                <a:rPr kumimoji="1" lang="en-US" altLang="ja-JP" sz="2000" dirty="0" smtClean="0"/>
                <a:t>X</a:t>
              </a:r>
              <a:r>
                <a:rPr kumimoji="1" lang="ja-JP" altLang="en-US" sz="2000" dirty="0" smtClean="0"/>
                <a:t>の平面</a:t>
              </a:r>
              <a:r>
                <a:rPr lang="en-US" altLang="ja-JP" sz="2000" dirty="0" smtClean="0">
                  <a:solidFill>
                    <a:schemeClr val="tx1"/>
                  </a:solidFill>
                </a:rPr>
                <a:t>&lt;v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1</a:t>
              </a:r>
              <a:r>
                <a:rPr lang="en-US" altLang="ja-JP" sz="2000" dirty="0" smtClean="0">
                  <a:solidFill>
                    <a:schemeClr val="tx1"/>
                  </a:solidFill>
                </a:rPr>
                <a:t>,v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2 </a:t>
              </a:r>
              <a:r>
                <a:rPr lang="en-US" altLang="ja-JP" sz="2000" dirty="0" smtClean="0">
                  <a:solidFill>
                    <a:schemeClr val="tx1"/>
                  </a:solidFill>
                </a:rPr>
                <a:t>&gt;</a:t>
              </a:r>
              <a:r>
                <a:rPr lang="ja-JP" altLang="en-US" sz="2000" dirty="0" smtClean="0"/>
                <a:t>上は動ける。</a:t>
              </a:r>
              <a:endParaRPr kumimoji="1" lang="ja-JP" altLang="en-US" sz="2000" dirty="0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5251174" y="2866223"/>
            <a:ext cx="6228426" cy="477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部分空間 </a:t>
            </a:r>
            <a:r>
              <a:rPr lang="en-US" altLang="ja-JP" dirty="0" smtClean="0">
                <a:solidFill>
                  <a:schemeClr val="tx1"/>
                </a:solidFill>
              </a:rPr>
              <a:t>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lang="en-US" altLang="ja-JP" dirty="0" smtClean="0">
                <a:solidFill>
                  <a:schemeClr val="tx1"/>
                </a:solidFill>
              </a:rPr>
              <a:t>&gt;={</a:t>
            </a:r>
            <a:r>
              <a:rPr lang="en-US" altLang="ja-JP" b="1" dirty="0">
                <a:solidFill>
                  <a:srgbClr val="FF0000"/>
                </a:solidFill>
              </a:rPr>
              <a:t>a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+a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="1" dirty="0" smtClean="0">
                <a:solidFill>
                  <a:srgbClr val="FF0000"/>
                </a:solidFill>
              </a:rPr>
              <a:t>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 :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が決まる。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306424" y="1476198"/>
            <a:ext cx="8072066" cy="4484817"/>
            <a:chOff x="2306424" y="1476198"/>
            <a:chExt cx="8072066" cy="448481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306424" y="2566786"/>
              <a:ext cx="1428214" cy="3394229"/>
              <a:chOff x="2306424" y="2566786"/>
              <a:chExt cx="1428214" cy="3394229"/>
            </a:xfrm>
          </p:grpSpPr>
          <p:grpSp>
            <p:nvGrpSpPr>
              <p:cNvPr id="24" name="グループ化 23"/>
              <p:cNvGrpSpPr/>
              <p:nvPr/>
            </p:nvGrpSpPr>
            <p:grpSpPr>
              <a:xfrm rot="14593371">
                <a:off x="1323416" y="3549794"/>
                <a:ext cx="3394229" cy="1428214"/>
                <a:chOff x="1328691" y="3552668"/>
                <a:chExt cx="3394229" cy="1428214"/>
              </a:xfrm>
            </p:grpSpPr>
            <p:cxnSp>
              <p:nvCxnSpPr>
                <p:cNvPr id="25" name="直線コネクタ 24"/>
                <p:cNvCxnSpPr/>
                <p:nvPr/>
              </p:nvCxnSpPr>
              <p:spPr>
                <a:xfrm flipV="1">
                  <a:off x="1328691" y="3552668"/>
                  <a:ext cx="3394229" cy="14282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矢印コネクタ 29"/>
                <p:cNvCxnSpPr/>
                <p:nvPr/>
              </p:nvCxnSpPr>
              <p:spPr>
                <a:xfrm flipV="1">
                  <a:off x="3023779" y="4046397"/>
                  <a:ext cx="520625" cy="2306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正方形/長方形 3"/>
              <p:cNvSpPr/>
              <p:nvPr/>
            </p:nvSpPr>
            <p:spPr>
              <a:xfrm>
                <a:off x="2328106" y="3835044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v</a:t>
                </a:r>
                <a:r>
                  <a:rPr lang="en-US" altLang="ja-JP" baseline="-25000" dirty="0"/>
                  <a:t>2</a:t>
                </a:r>
                <a:endParaRPr lang="ja-JP" altLang="en-US" dirty="0"/>
              </a:p>
            </p:txBody>
          </p:sp>
        </p:grpSp>
        <p:sp>
          <p:nvSpPr>
            <p:cNvPr id="21" name="テキスト ボックス 20"/>
            <p:cNvSpPr txBox="1"/>
            <p:nvPr/>
          </p:nvSpPr>
          <p:spPr>
            <a:xfrm>
              <a:off x="5101083" y="1476198"/>
              <a:ext cx="52774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次にやること：</a:t>
              </a:r>
              <a:r>
                <a:rPr lang="ja-JP" altLang="en-US" sz="2000" dirty="0"/>
                <a:t>探索方向</a:t>
              </a:r>
              <a:r>
                <a:rPr lang="en-US" altLang="ja-JP" sz="2000" dirty="0" smtClean="0"/>
                <a:t>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ja-JP" altLang="en-US" sz="2000" dirty="0" smtClean="0"/>
                <a:t>をもう一つ決める</a:t>
              </a:r>
              <a:endParaRPr lang="ja-JP" altLang="en-US" sz="20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2380" y="2360023"/>
            <a:ext cx="4362994" cy="3884023"/>
            <a:chOff x="762380" y="2360023"/>
            <a:chExt cx="4362994" cy="3884023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762380" y="2360023"/>
              <a:ext cx="4362994" cy="3884023"/>
              <a:chOff x="762380" y="2360023"/>
              <a:chExt cx="4362994" cy="3884023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762380" y="2360023"/>
                <a:ext cx="4362994" cy="3884023"/>
                <a:chOff x="762380" y="2360023"/>
                <a:chExt cx="4362994" cy="3884023"/>
              </a:xfrm>
            </p:grpSpPr>
            <p:sp>
              <p:nvSpPr>
                <p:cNvPr id="5" name="楕円 4"/>
                <p:cNvSpPr/>
                <p:nvPr/>
              </p:nvSpPr>
              <p:spPr>
                <a:xfrm>
                  <a:off x="762380" y="2360023"/>
                  <a:ext cx="4362994" cy="388402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1161818" y="3183336"/>
                  <a:ext cx="3337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</p:grpSp>
          <p:grpSp>
            <p:nvGrpSpPr>
              <p:cNvPr id="3" name="グループ化 2"/>
              <p:cNvGrpSpPr/>
              <p:nvPr/>
            </p:nvGrpSpPr>
            <p:grpSpPr>
              <a:xfrm>
                <a:off x="1328691" y="3552668"/>
                <a:ext cx="3394229" cy="1428214"/>
                <a:chOff x="1328691" y="3552668"/>
                <a:chExt cx="3394229" cy="1428214"/>
              </a:xfrm>
            </p:grpSpPr>
            <p:cxnSp>
              <p:nvCxnSpPr>
                <p:cNvPr id="29" name="直線コネクタ 28"/>
                <p:cNvCxnSpPr/>
                <p:nvPr/>
              </p:nvCxnSpPr>
              <p:spPr>
                <a:xfrm flipV="1">
                  <a:off x="1328691" y="3552668"/>
                  <a:ext cx="3394229" cy="14282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グループ化 32"/>
                <p:cNvGrpSpPr/>
                <p:nvPr/>
              </p:nvGrpSpPr>
              <p:grpSpPr>
                <a:xfrm>
                  <a:off x="3023779" y="4046397"/>
                  <a:ext cx="585088" cy="499862"/>
                  <a:chOff x="3023779" y="4046397"/>
                  <a:chExt cx="585088" cy="499862"/>
                </a:xfrm>
              </p:grpSpPr>
              <p:cxnSp>
                <p:nvCxnSpPr>
                  <p:cNvPr id="22" name="直線矢印コネクタ 21"/>
                  <p:cNvCxnSpPr/>
                  <p:nvPr/>
                </p:nvCxnSpPr>
                <p:spPr>
                  <a:xfrm flipV="1">
                    <a:off x="3023779" y="4046397"/>
                    <a:ext cx="520625" cy="23063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正方形/長方形 31"/>
                  <p:cNvSpPr/>
                  <p:nvPr/>
                </p:nvSpPr>
                <p:spPr>
                  <a:xfrm>
                    <a:off x="3227031" y="4176927"/>
                    <a:ext cx="38183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/>
                      <a:t>v</a:t>
                    </a:r>
                    <a:r>
                      <a:rPr lang="en-US" altLang="ja-JP" baseline="-25000" dirty="0"/>
                      <a:t>1</a:t>
                    </a:r>
                    <a:endParaRPr lang="ja-JP" altLang="en-US" dirty="0"/>
                  </a:p>
                </p:txBody>
              </p:sp>
            </p:grpSp>
          </p:grpSp>
        </p:grpSp>
        <p:sp>
          <p:nvSpPr>
            <p:cNvPr id="9" name="楕円 8"/>
            <p:cNvSpPr/>
            <p:nvPr/>
          </p:nvSpPr>
          <p:spPr>
            <a:xfrm>
              <a:off x="2956269" y="4204376"/>
              <a:ext cx="128522" cy="119049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正方形/長方形 35"/>
          <p:cNvSpPr/>
          <p:nvPr/>
        </p:nvSpPr>
        <p:spPr>
          <a:xfrm>
            <a:off x="5278681" y="4967518"/>
            <a:ext cx="6417058" cy="118275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 </a:t>
            </a:r>
            <a:r>
              <a:rPr lang="en-US" altLang="ja-JP" dirty="0" smtClean="0">
                <a:solidFill>
                  <a:schemeClr val="tx1"/>
                </a:solidFill>
              </a:rPr>
              <a:t>&gt;={a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 :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}={a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bv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: 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,b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}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= {(a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b)v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:a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,b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}={cv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:c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R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 }=&lt;v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31103" y="6241359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v</a:t>
            </a:r>
            <a:r>
              <a:rPr lang="en-US" altLang="ja-JP" sz="2000" baseline="-25000" dirty="0" smtClean="0"/>
              <a:t>2</a:t>
            </a:r>
            <a:r>
              <a:rPr lang="ja-JP" altLang="en-US" sz="2000" dirty="0" smtClean="0"/>
              <a:t>∉</a:t>
            </a:r>
            <a:r>
              <a:rPr lang="en-US" altLang="ja-JP" sz="2000" dirty="0" smtClean="0">
                <a:solidFill>
                  <a:schemeClr val="tx1"/>
                </a:solidFill>
              </a:rPr>
              <a:t>&lt;v</a:t>
            </a:r>
            <a:r>
              <a:rPr lang="en-US" altLang="ja-JP" sz="20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dirty="0" smtClean="0">
                <a:solidFill>
                  <a:schemeClr val="tx1"/>
                </a:solidFill>
              </a:rPr>
              <a:t>&gt;</a:t>
            </a:r>
            <a:r>
              <a:rPr lang="ja-JP" altLang="en-US" sz="2000" dirty="0" smtClean="0">
                <a:solidFill>
                  <a:schemeClr val="tx1"/>
                </a:solidFill>
              </a:rPr>
              <a:t>でなければならない。</a:t>
            </a:r>
            <a:endParaRPr lang="ja-JP" altLang="en-US" sz="20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2094248" y="4142893"/>
            <a:ext cx="8214856" cy="757786"/>
            <a:chOff x="2126429" y="4157937"/>
            <a:chExt cx="8214856" cy="757786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5278681" y="4515613"/>
              <a:ext cx="5062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ところが、探索</a:t>
              </a:r>
              <a:r>
                <a:rPr lang="ja-JP" altLang="en-US" sz="2000" dirty="0"/>
                <a:t>方向</a:t>
              </a:r>
              <a:r>
                <a:rPr lang="en-US" altLang="ja-JP" sz="2000" dirty="0" smtClean="0"/>
                <a:t>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altLang="ja-JP" sz="2000" dirty="0" smtClean="0"/>
                <a:t>=bv</a:t>
              </a:r>
              <a:r>
                <a:rPr lang="en-US" altLang="ja-JP" sz="2000" baseline="-250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sz="2000" dirty="0" smtClean="0"/>
                <a:t>と選択すると、</a:t>
              </a:r>
              <a:endParaRPr lang="ja-JP" altLang="en-US" sz="2000" dirty="0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2126429" y="4157937"/>
              <a:ext cx="848662" cy="409084"/>
              <a:chOff x="2126429" y="4157937"/>
              <a:chExt cx="848662" cy="409084"/>
            </a:xfrm>
          </p:grpSpPr>
          <p:cxnSp>
            <p:nvCxnSpPr>
              <p:cNvPr id="34" name="直線矢印コネクタ 33"/>
              <p:cNvCxnSpPr>
                <a:stCxn id="9" idx="3"/>
              </p:cNvCxnSpPr>
              <p:nvPr/>
            </p:nvCxnSpPr>
            <p:spPr>
              <a:xfrm flipH="1">
                <a:off x="2328107" y="4305991"/>
                <a:ext cx="646984" cy="2610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正方形/長方形 7"/>
              <p:cNvSpPr/>
              <p:nvPr/>
            </p:nvSpPr>
            <p:spPr>
              <a:xfrm>
                <a:off x="2126429" y="4157937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endParaRPr lang="ja-JP" altLang="en-US" dirty="0"/>
              </a:p>
            </p:txBody>
          </p:sp>
        </p:grpSp>
      </p:grpSp>
      <p:sp>
        <p:nvSpPr>
          <p:cNvPr id="35" name="正方形/長方形 34"/>
          <p:cNvSpPr/>
          <p:nvPr/>
        </p:nvSpPr>
        <p:spPr>
          <a:xfrm>
            <a:off x="7147142" y="3499688"/>
            <a:ext cx="4754547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>
                <a:solidFill>
                  <a:schemeClr val="tx1"/>
                </a:solidFill>
              </a:rPr>
              <a:t>a</a:t>
            </a:r>
            <a:r>
              <a:rPr lang="en-US" altLang="ja-JP" sz="1400" baseline="-25000" dirty="0">
                <a:solidFill>
                  <a:schemeClr val="tx1"/>
                </a:solidFill>
              </a:rPr>
              <a:t>1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1</a:t>
            </a:r>
            <a:r>
              <a:rPr lang="en-US" altLang="ja-JP" sz="1400" dirty="0">
                <a:solidFill>
                  <a:schemeClr val="tx1"/>
                </a:solidFill>
              </a:rPr>
              <a:t>+a</a:t>
            </a:r>
            <a:r>
              <a:rPr lang="en-US" altLang="ja-JP" sz="1400" baseline="-25000" dirty="0">
                <a:solidFill>
                  <a:schemeClr val="tx1"/>
                </a:solidFill>
              </a:rPr>
              <a:t>2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2</a:t>
            </a:r>
            <a:r>
              <a:rPr lang="ja-JP" altLang="en-US" sz="1400" dirty="0">
                <a:solidFill>
                  <a:schemeClr val="tx1"/>
                </a:solidFill>
              </a:rPr>
              <a:t>は、「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1</a:t>
            </a:r>
            <a:r>
              <a:rPr lang="ja-JP" altLang="en-US" sz="1400" dirty="0">
                <a:solidFill>
                  <a:schemeClr val="tx1"/>
                </a:solidFill>
              </a:rPr>
              <a:t>と</a:t>
            </a:r>
            <a:r>
              <a:rPr lang="en-US" altLang="ja-JP" sz="1400" dirty="0">
                <a:solidFill>
                  <a:schemeClr val="tx1"/>
                </a:solidFill>
              </a:rPr>
              <a:t>v</a:t>
            </a:r>
            <a:r>
              <a:rPr lang="en-US" altLang="ja-JP" sz="1400" baseline="-25000" dirty="0">
                <a:solidFill>
                  <a:schemeClr val="tx1"/>
                </a:solidFill>
              </a:rPr>
              <a:t>2</a:t>
            </a:r>
            <a:r>
              <a:rPr lang="ja-JP" altLang="en-US" sz="1400" dirty="0">
                <a:solidFill>
                  <a:schemeClr val="tx1"/>
                </a:solidFill>
              </a:rPr>
              <a:t>の線形結合」と読む。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3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21"/>
    </mc:Choice>
    <mc:Fallback xmlns="">
      <p:transition spd="slow" advTm="10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 animBg="1"/>
      <p:bldP spid="20" grpId="0" animBg="1"/>
      <p:bldP spid="36" grpId="0" animBg="1"/>
      <p:bldP spid="37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未知の空間を探索して地図を作る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48223" y="149565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5248223" y="1471357"/>
            <a:ext cx="3844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次にやること：探索方向</a:t>
            </a:r>
            <a:r>
              <a:rPr lang="en-US" altLang="ja-JP" dirty="0"/>
              <a:t>v</a:t>
            </a:r>
            <a:r>
              <a:rPr lang="en-US" altLang="ja-JP" baseline="-25000" dirty="0"/>
              <a:t>3</a:t>
            </a:r>
            <a:r>
              <a:rPr lang="ja-JP" altLang="en-US" dirty="0"/>
              <a:t>を決める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5248223" y="1998030"/>
            <a:ext cx="5674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が</a:t>
            </a:r>
            <a:r>
              <a:rPr lang="en-US" altLang="ja-JP" dirty="0" smtClean="0"/>
              <a:t>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に含まれると、</a:t>
            </a:r>
            <a:r>
              <a:rPr lang="en-US" altLang="ja-JP" dirty="0" smtClean="0"/>
              <a:t>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は平面になる。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⇒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3</a:t>
            </a:r>
            <a:r>
              <a:rPr lang="ja-JP" altLang="en-US" dirty="0"/>
              <a:t>∉</a:t>
            </a:r>
            <a:r>
              <a:rPr lang="en-US" altLang="ja-JP" dirty="0"/>
              <a:t>&lt;v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でなければならない</a:t>
            </a:r>
            <a:endParaRPr lang="en-US" altLang="ja-JP" dirty="0"/>
          </a:p>
        </p:txBody>
      </p:sp>
      <p:sp>
        <p:nvSpPr>
          <p:cNvPr id="35" name="正方形/長方形 34"/>
          <p:cNvSpPr/>
          <p:nvPr/>
        </p:nvSpPr>
        <p:spPr>
          <a:xfrm>
            <a:off x="5387412" y="3280194"/>
            <a:ext cx="4108212" cy="477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部分空間 </a:t>
            </a:r>
            <a:r>
              <a:rPr lang="en-US" altLang="ja-JP" dirty="0" smtClean="0">
                <a:solidFill>
                  <a:schemeClr val="tx1"/>
                </a:solidFill>
              </a:rPr>
              <a:t>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ja-JP" altLang="en-US" dirty="0" smtClean="0">
                <a:solidFill>
                  <a:schemeClr val="tx1"/>
                </a:solidFill>
              </a:rPr>
              <a:t>が決まった。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387412" y="4161715"/>
            <a:ext cx="6337606" cy="19126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</a:rPr>
              <a:t>これを</a:t>
            </a:r>
            <a:r>
              <a:rPr lang="ja-JP" altLang="en-US" dirty="0" smtClean="0">
                <a:solidFill>
                  <a:schemeClr val="tx1"/>
                </a:solidFill>
              </a:rPr>
              <a:t>繰り返して、任意の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∈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が線形結合</a:t>
            </a:r>
            <a:endParaRPr lang="en-US" altLang="ja-JP" dirty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	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+a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+</a:t>
            </a:r>
            <a:r>
              <a:rPr lang="ja-JP" altLang="en-US" dirty="0" smtClean="0">
                <a:solidFill>
                  <a:schemeClr val="tx1"/>
                </a:solidFill>
              </a:rPr>
              <a:t>・ </a:t>
            </a:r>
            <a:r>
              <a:rPr lang="ja-JP" altLang="en-US" dirty="0">
                <a:solidFill>
                  <a:schemeClr val="tx1"/>
                </a:solidFill>
              </a:rPr>
              <a:t>・ ・ </a:t>
            </a:r>
            <a:r>
              <a:rPr lang="en-US" altLang="ja-JP" dirty="0" smtClean="0">
                <a:solidFill>
                  <a:schemeClr val="tx1"/>
                </a:solidFill>
              </a:rPr>
              <a:t>+</a:t>
            </a:r>
            <a:r>
              <a:rPr lang="en-US" altLang="ja-JP" dirty="0" err="1" smtClean="0">
                <a:solidFill>
                  <a:schemeClr val="tx1"/>
                </a:solidFill>
              </a:rPr>
              <a:t>a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err="1" smtClean="0">
                <a:solidFill>
                  <a:schemeClr val="tx1"/>
                </a:solidFill>
              </a:rPr>
              <a:t>n</a:t>
            </a:r>
            <a:endParaRPr lang="en-US" altLang="ja-JP" dirty="0" smtClean="0">
              <a:solidFill>
                <a:schemeClr val="tx1"/>
              </a:solidFill>
            </a:endParaRPr>
          </a:p>
          <a:p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で表せる、すなわち、</a:t>
            </a:r>
            <a:r>
              <a:rPr lang="en-US" altLang="ja-JP" dirty="0" smtClean="0">
                <a:solidFill>
                  <a:schemeClr val="tx1"/>
                </a:solidFill>
              </a:rPr>
              <a:t>X=&lt;v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,..,v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ja-JP" altLang="en-US" dirty="0" smtClean="0">
                <a:solidFill>
                  <a:schemeClr val="tx1"/>
                </a:solidFill>
              </a:rPr>
              <a:t>ならば、</a:t>
            </a:r>
            <a:r>
              <a:rPr lang="en-US" altLang="ja-JP" dirty="0">
                <a:solidFill>
                  <a:schemeClr val="tx1"/>
                </a:solidFill>
              </a:rPr>
              <a:t>{v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,..,v</a:t>
            </a:r>
            <a:r>
              <a:rPr lang="en-US" altLang="ja-JP" baseline="-25000" dirty="0">
                <a:solidFill>
                  <a:schemeClr val="tx1"/>
                </a:solidFill>
              </a:rPr>
              <a:t>n</a:t>
            </a:r>
            <a:r>
              <a:rPr lang="en-US" altLang="ja-JP" dirty="0">
                <a:solidFill>
                  <a:schemeClr val="tx1"/>
                </a:solidFill>
              </a:rPr>
              <a:t>}</a:t>
            </a:r>
            <a:r>
              <a:rPr lang="ja-JP" altLang="en-US" dirty="0">
                <a:solidFill>
                  <a:schemeClr val="tx1"/>
                </a:solidFill>
              </a:rPr>
              <a:t>を</a:t>
            </a:r>
            <a:r>
              <a:rPr lang="en-US" altLang="ja-JP" dirty="0">
                <a:solidFill>
                  <a:schemeClr val="tx1"/>
                </a:solidFill>
              </a:rPr>
              <a:t>X</a:t>
            </a:r>
            <a:r>
              <a:rPr lang="ja-JP" altLang="en-US" dirty="0">
                <a:solidFill>
                  <a:schemeClr val="tx1"/>
                </a:solidFill>
              </a:rPr>
              <a:t>の基底と</a:t>
            </a:r>
            <a:r>
              <a:rPr lang="ja-JP" altLang="en-US" dirty="0" smtClean="0">
                <a:solidFill>
                  <a:schemeClr val="tx1"/>
                </a:solidFill>
              </a:rPr>
              <a:t>いい</a:t>
            </a:r>
            <a:r>
              <a:rPr lang="ja-JP" altLang="en-US" dirty="0">
                <a:solidFill>
                  <a:schemeClr val="tx1"/>
                </a:solidFill>
              </a:rPr>
              <a:t>、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>
                <a:solidFill>
                  <a:schemeClr val="tx1"/>
                </a:solidFill>
              </a:rPr>
              <a:t>を</a:t>
            </a:r>
            <a:r>
              <a:rPr lang="en-US" altLang="ja-JP" dirty="0">
                <a:solidFill>
                  <a:schemeClr val="tx1"/>
                </a:solidFill>
              </a:rPr>
              <a:t>X</a:t>
            </a:r>
            <a:r>
              <a:rPr lang="ja-JP" altLang="en-US" dirty="0">
                <a:solidFill>
                  <a:schemeClr val="tx1"/>
                </a:solidFill>
              </a:rPr>
              <a:t>の</a:t>
            </a:r>
            <a:r>
              <a:rPr lang="ja-JP" altLang="en-US" dirty="0" smtClean="0">
                <a:solidFill>
                  <a:schemeClr val="tx1"/>
                </a:solidFill>
              </a:rPr>
              <a:t>次元</a:t>
            </a:r>
            <a:r>
              <a:rPr lang="en-US" altLang="ja-JP" dirty="0" err="1" smtClean="0">
                <a:solidFill>
                  <a:schemeClr val="tx1"/>
                </a:solidFill>
              </a:rPr>
              <a:t>dimX</a:t>
            </a:r>
            <a:r>
              <a:rPr lang="ja-JP" altLang="en-US" dirty="0" smtClean="0">
                <a:solidFill>
                  <a:schemeClr val="tx1"/>
                </a:solidFill>
              </a:rPr>
              <a:t>と</a:t>
            </a:r>
            <a:r>
              <a:rPr lang="ja-JP" altLang="en-US" dirty="0">
                <a:solidFill>
                  <a:schemeClr val="tx1"/>
                </a:solidFill>
              </a:rPr>
              <a:t>いう</a:t>
            </a:r>
            <a:r>
              <a:rPr lang="ja-JP" altLang="en-US" dirty="0" smtClean="0">
                <a:solidFill>
                  <a:schemeClr val="tx1"/>
                </a:solidFill>
              </a:rPr>
              <a:t>。</a:t>
            </a:r>
            <a:endParaRPr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762380" y="2360023"/>
            <a:ext cx="4362994" cy="3884023"/>
            <a:chOff x="762380" y="2360023"/>
            <a:chExt cx="4362994" cy="3884023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62380" y="2360023"/>
              <a:ext cx="4362994" cy="3884023"/>
              <a:chOff x="762380" y="2360023"/>
              <a:chExt cx="4362994" cy="3884023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261711" y="3156794"/>
                <a:ext cx="3389115" cy="2409597"/>
              </a:xfrm>
              <a:custGeom>
                <a:avLst/>
                <a:gdLst>
                  <a:gd name="connsiteX0" fmla="*/ 0 w 2270527"/>
                  <a:gd name="connsiteY0" fmla="*/ 0 h 2551639"/>
                  <a:gd name="connsiteX1" fmla="*/ 2270527 w 2270527"/>
                  <a:gd name="connsiteY1" fmla="*/ 0 h 2551639"/>
                  <a:gd name="connsiteX2" fmla="*/ 2270527 w 2270527"/>
                  <a:gd name="connsiteY2" fmla="*/ 2551639 h 2551639"/>
                  <a:gd name="connsiteX3" fmla="*/ 0 w 2270527"/>
                  <a:gd name="connsiteY3" fmla="*/ 2551639 h 2551639"/>
                  <a:gd name="connsiteX4" fmla="*/ 0 w 2270527"/>
                  <a:gd name="connsiteY4" fmla="*/ 0 h 2551639"/>
                  <a:gd name="connsiteX0" fmla="*/ 0 w 2954107"/>
                  <a:gd name="connsiteY0" fmla="*/ 0 h 2649294"/>
                  <a:gd name="connsiteX1" fmla="*/ 2954107 w 2954107"/>
                  <a:gd name="connsiteY1" fmla="*/ 97655 h 2649294"/>
                  <a:gd name="connsiteX2" fmla="*/ 2954107 w 2954107"/>
                  <a:gd name="connsiteY2" fmla="*/ 2649294 h 2649294"/>
                  <a:gd name="connsiteX3" fmla="*/ 683580 w 2954107"/>
                  <a:gd name="connsiteY3" fmla="*/ 2649294 h 2649294"/>
                  <a:gd name="connsiteX4" fmla="*/ 0 w 2954107"/>
                  <a:gd name="connsiteY4" fmla="*/ 0 h 2649294"/>
                  <a:gd name="connsiteX0" fmla="*/ 337353 w 3291460"/>
                  <a:gd name="connsiteY0" fmla="*/ 0 h 2649294"/>
                  <a:gd name="connsiteX1" fmla="*/ 3291460 w 3291460"/>
                  <a:gd name="connsiteY1" fmla="*/ 97655 h 2649294"/>
                  <a:gd name="connsiteX2" fmla="*/ 3291460 w 3291460"/>
                  <a:gd name="connsiteY2" fmla="*/ 2649294 h 2649294"/>
                  <a:gd name="connsiteX3" fmla="*/ 0 w 3291460"/>
                  <a:gd name="connsiteY3" fmla="*/ 1939080 h 2649294"/>
                  <a:gd name="connsiteX4" fmla="*/ 337353 w 3291460"/>
                  <a:gd name="connsiteY4" fmla="*/ 0 h 2649294"/>
                  <a:gd name="connsiteX0" fmla="*/ 337353 w 3389115"/>
                  <a:gd name="connsiteY0" fmla="*/ 0 h 2649294"/>
                  <a:gd name="connsiteX1" fmla="*/ 3389115 w 3389115"/>
                  <a:gd name="connsiteY1" fmla="*/ 443885 h 2649294"/>
                  <a:gd name="connsiteX2" fmla="*/ 3291460 w 3389115"/>
                  <a:gd name="connsiteY2" fmla="*/ 2649294 h 2649294"/>
                  <a:gd name="connsiteX3" fmla="*/ 0 w 3389115"/>
                  <a:gd name="connsiteY3" fmla="*/ 1939080 h 2649294"/>
                  <a:gd name="connsiteX4" fmla="*/ 337353 w 3389115"/>
                  <a:gd name="connsiteY4" fmla="*/ 0 h 2649294"/>
                  <a:gd name="connsiteX0" fmla="*/ 337353 w 3389115"/>
                  <a:gd name="connsiteY0" fmla="*/ 0 h 2400719"/>
                  <a:gd name="connsiteX1" fmla="*/ 3389115 w 3389115"/>
                  <a:gd name="connsiteY1" fmla="*/ 443885 h 2400719"/>
                  <a:gd name="connsiteX2" fmla="*/ 3096151 w 3389115"/>
                  <a:gd name="connsiteY2" fmla="*/ 2400719 h 2400719"/>
                  <a:gd name="connsiteX3" fmla="*/ 0 w 3389115"/>
                  <a:gd name="connsiteY3" fmla="*/ 1939080 h 2400719"/>
                  <a:gd name="connsiteX4" fmla="*/ 337353 w 3389115"/>
                  <a:gd name="connsiteY4" fmla="*/ 0 h 2400719"/>
                  <a:gd name="connsiteX0" fmla="*/ 337353 w 3389115"/>
                  <a:gd name="connsiteY0" fmla="*/ 0 h 2409597"/>
                  <a:gd name="connsiteX1" fmla="*/ 3389115 w 3389115"/>
                  <a:gd name="connsiteY1" fmla="*/ 443885 h 2409597"/>
                  <a:gd name="connsiteX2" fmla="*/ 3140540 w 3389115"/>
                  <a:gd name="connsiteY2" fmla="*/ 2409597 h 2409597"/>
                  <a:gd name="connsiteX3" fmla="*/ 0 w 3389115"/>
                  <a:gd name="connsiteY3" fmla="*/ 1939080 h 2409597"/>
                  <a:gd name="connsiteX4" fmla="*/ 337353 w 3389115"/>
                  <a:gd name="connsiteY4" fmla="*/ 0 h 24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9115" h="2409597">
                    <a:moveTo>
                      <a:pt x="337353" y="0"/>
                    </a:moveTo>
                    <a:lnTo>
                      <a:pt x="3389115" y="443885"/>
                    </a:lnTo>
                    <a:lnTo>
                      <a:pt x="3140540" y="2409597"/>
                    </a:lnTo>
                    <a:lnTo>
                      <a:pt x="0" y="1939080"/>
                    </a:lnTo>
                    <a:lnTo>
                      <a:pt x="337353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" name="グループ化 14"/>
              <p:cNvGrpSpPr/>
              <p:nvPr/>
            </p:nvGrpSpPr>
            <p:grpSpPr>
              <a:xfrm>
                <a:off x="762380" y="2360023"/>
                <a:ext cx="4362994" cy="3884023"/>
                <a:chOff x="762380" y="2360023"/>
                <a:chExt cx="4362994" cy="3884023"/>
              </a:xfrm>
            </p:grpSpPr>
            <p:sp>
              <p:nvSpPr>
                <p:cNvPr id="5" name="楕円 4"/>
                <p:cNvSpPr/>
                <p:nvPr/>
              </p:nvSpPr>
              <p:spPr>
                <a:xfrm>
                  <a:off x="762380" y="2360023"/>
                  <a:ext cx="4362994" cy="388402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1161818" y="3183336"/>
                  <a:ext cx="33374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</p:grpSp>
        </p:grpSp>
        <p:grpSp>
          <p:nvGrpSpPr>
            <p:cNvPr id="3" name="グループ化 2"/>
            <p:cNvGrpSpPr/>
            <p:nvPr/>
          </p:nvGrpSpPr>
          <p:grpSpPr>
            <a:xfrm>
              <a:off x="1328691" y="3552668"/>
              <a:ext cx="3394229" cy="1428214"/>
              <a:chOff x="1328691" y="3552668"/>
              <a:chExt cx="3394229" cy="1428214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V="1">
                <a:off x="1328691" y="3552668"/>
                <a:ext cx="3394229" cy="142821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グループ化 32"/>
              <p:cNvGrpSpPr/>
              <p:nvPr/>
            </p:nvGrpSpPr>
            <p:grpSpPr>
              <a:xfrm>
                <a:off x="3023779" y="4046397"/>
                <a:ext cx="585088" cy="499862"/>
                <a:chOff x="3023779" y="4046397"/>
                <a:chExt cx="585088" cy="499862"/>
              </a:xfrm>
            </p:grpSpPr>
            <p:cxnSp>
              <p:nvCxnSpPr>
                <p:cNvPr id="22" name="直線矢印コネクタ 21"/>
                <p:cNvCxnSpPr/>
                <p:nvPr/>
              </p:nvCxnSpPr>
              <p:spPr>
                <a:xfrm flipV="1">
                  <a:off x="3023779" y="4046397"/>
                  <a:ext cx="520625" cy="2306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正方形/長方形 31"/>
                <p:cNvSpPr/>
                <p:nvPr/>
              </p:nvSpPr>
              <p:spPr>
                <a:xfrm>
                  <a:off x="3227031" y="4176927"/>
                  <a:ext cx="3818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v</a:t>
                  </a:r>
                  <a:r>
                    <a:rPr lang="en-US" altLang="ja-JP" baseline="-25000" dirty="0"/>
                    <a:t>1</a:t>
                  </a:r>
                  <a:endParaRPr lang="ja-JP" altLang="en-US" dirty="0"/>
                </a:p>
              </p:txBody>
            </p:sp>
          </p:grpSp>
        </p:grpSp>
        <p:grpSp>
          <p:nvGrpSpPr>
            <p:cNvPr id="6" name="グループ化 5"/>
            <p:cNvGrpSpPr/>
            <p:nvPr/>
          </p:nvGrpSpPr>
          <p:grpSpPr>
            <a:xfrm>
              <a:off x="1692012" y="3139522"/>
              <a:ext cx="2804235" cy="2444140"/>
              <a:chOff x="771165" y="1440871"/>
              <a:chExt cx="2804235" cy="2444140"/>
            </a:xfrm>
          </p:grpSpPr>
          <p:grpSp>
            <p:nvGrpSpPr>
              <p:cNvPr id="24" name="グループ化 23"/>
              <p:cNvGrpSpPr/>
              <p:nvPr/>
            </p:nvGrpSpPr>
            <p:grpSpPr>
              <a:xfrm rot="14593371">
                <a:off x="951213" y="1260823"/>
                <a:ext cx="2444140" cy="2804235"/>
                <a:chOff x="3614721" y="2829531"/>
                <a:chExt cx="2444140" cy="2804235"/>
              </a:xfrm>
            </p:grpSpPr>
            <p:cxnSp>
              <p:nvCxnSpPr>
                <p:cNvPr id="25" name="直線コネクタ 24"/>
                <p:cNvCxnSpPr/>
                <p:nvPr/>
              </p:nvCxnSpPr>
              <p:spPr>
                <a:xfrm rot="7006629" flipH="1" flipV="1">
                  <a:off x="3434673" y="3009579"/>
                  <a:ext cx="2804235" cy="244414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矢印コネクタ 29"/>
                <p:cNvCxnSpPr/>
                <p:nvPr/>
              </p:nvCxnSpPr>
              <p:spPr>
                <a:xfrm flipV="1">
                  <a:off x="4974971" y="3948197"/>
                  <a:ext cx="520625" cy="2306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正方形/長方形 3"/>
              <p:cNvSpPr/>
              <p:nvPr/>
            </p:nvSpPr>
            <p:spPr>
              <a:xfrm>
                <a:off x="1647737" y="1970443"/>
                <a:ext cx="4521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/>
                  <a:t>v</a:t>
                </a:r>
                <a:r>
                  <a:rPr lang="en-US" altLang="ja-JP" baseline="-25000" dirty="0"/>
                  <a:t>2</a:t>
                </a:r>
                <a:endParaRPr lang="ja-JP" altLang="en-US" dirty="0"/>
              </a:p>
            </p:txBody>
          </p:sp>
        </p:grpSp>
        <p:sp>
          <p:nvSpPr>
            <p:cNvPr id="9" name="楕円 8"/>
            <p:cNvSpPr/>
            <p:nvPr/>
          </p:nvSpPr>
          <p:spPr>
            <a:xfrm>
              <a:off x="2938851" y="4213085"/>
              <a:ext cx="128522" cy="119049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2444866" y="2789708"/>
            <a:ext cx="1178619" cy="3143768"/>
            <a:chOff x="2444866" y="2789708"/>
            <a:chExt cx="1178619" cy="3143768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2444866" y="2789708"/>
              <a:ext cx="1171432" cy="3143768"/>
              <a:chOff x="2447109" y="2775862"/>
              <a:chExt cx="1171432" cy="3143768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2447109" y="2775862"/>
                <a:ext cx="1171432" cy="3143768"/>
                <a:chOff x="2447109" y="2775862"/>
                <a:chExt cx="1171432" cy="3143768"/>
              </a:xfrm>
            </p:grpSpPr>
            <p:cxnSp>
              <p:nvCxnSpPr>
                <p:cNvPr id="27" name="直線コネクタ 26"/>
                <p:cNvCxnSpPr/>
                <p:nvPr/>
              </p:nvCxnSpPr>
              <p:spPr>
                <a:xfrm flipV="1">
                  <a:off x="3030204" y="2775862"/>
                  <a:ext cx="588337" cy="14865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/>
                <p:cNvCxnSpPr/>
                <p:nvPr/>
              </p:nvCxnSpPr>
              <p:spPr>
                <a:xfrm flipV="1">
                  <a:off x="2447109" y="5267965"/>
                  <a:ext cx="266231" cy="65166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直線矢印コネクタ 22"/>
              <p:cNvCxnSpPr/>
              <p:nvPr/>
            </p:nvCxnSpPr>
            <p:spPr>
              <a:xfrm flipV="1">
                <a:off x="3038146" y="3625394"/>
                <a:ext cx="242310" cy="62526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正方形/長方形 10"/>
            <p:cNvSpPr/>
            <p:nvPr/>
          </p:nvSpPr>
          <p:spPr>
            <a:xfrm>
              <a:off x="3241649" y="3549602"/>
              <a:ext cx="381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v</a:t>
              </a:r>
              <a:r>
                <a:rPr lang="en-US" altLang="ja-JP" baseline="-25000" dirty="0"/>
                <a:t>3</a:t>
              </a:r>
              <a:endParaRPr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98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1"/>
    </mc:Choice>
    <mc:Fallback xmlns="">
      <p:transition spd="slow" advTm="6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38" grpId="0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ループを削除する理由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364199" y="1507808"/>
            <a:ext cx="93212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単に</a:t>
            </a:r>
            <a:r>
              <a:rPr lang="en-US" altLang="ja-JP" dirty="0" smtClean="0"/>
              <a:t>X=&lt;v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と与えられたときは、</a:t>
            </a:r>
            <a:r>
              <a:rPr lang="en-US" altLang="ja-JP" dirty="0" err="1" smtClean="0"/>
              <a:t>dimX</a:t>
            </a:r>
            <a:r>
              <a:rPr lang="ja-JP" altLang="en-US" dirty="0" smtClean="0"/>
              <a:t>≦</a:t>
            </a:r>
            <a:r>
              <a:rPr lang="en-US" altLang="ja-JP" dirty="0" smtClean="0"/>
              <a:t>3</a:t>
            </a:r>
            <a:r>
              <a:rPr lang="ja-JP" altLang="en-US" dirty="0" smtClean="0"/>
              <a:t>であることに注意する。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例えば，</a:t>
            </a:r>
            <a:r>
              <a:rPr lang="en-US" altLang="ja-JP" dirty="0" err="1" smtClean="0"/>
              <a:t>dimX</a:t>
            </a:r>
            <a:r>
              <a:rPr lang="en-US" altLang="ja-JP" dirty="0" smtClean="0"/>
              <a:t>=2</a:t>
            </a:r>
            <a:r>
              <a:rPr lang="ja-JP" altLang="en-US" dirty="0" smtClean="0"/>
              <a:t>の場合、</a:t>
            </a:r>
            <a:r>
              <a:rPr lang="en-US" altLang="ja-JP" dirty="0"/>
              <a:t>&lt;v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/>
              <a:t>,v</a:t>
            </a:r>
            <a:r>
              <a:rPr lang="en-US" altLang="ja-JP" baseline="-25000" dirty="0"/>
              <a:t>3</a:t>
            </a:r>
            <a:r>
              <a:rPr lang="en-US" altLang="ja-JP" dirty="0" smtClean="0"/>
              <a:t>&gt;</a:t>
            </a:r>
            <a:r>
              <a:rPr lang="ja-JP" altLang="en-US" dirty="0" smtClean="0"/>
              <a:t>は平面だから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ja-JP" altLang="en-US" dirty="0" smtClean="0"/>
              <a:t>は線形結合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=sv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+tv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となる。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ある点の座標を</a:t>
            </a:r>
            <a:r>
              <a:rPr lang="en-US" altLang="ja-JP" dirty="0" smtClean="0"/>
              <a:t>x = av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+bv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+cv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とし、これに原点に戻るルート</a:t>
            </a:r>
            <a:r>
              <a:rPr lang="en-US" altLang="ja-JP" b="1" dirty="0" smtClean="0">
                <a:solidFill>
                  <a:srgbClr val="FF0000"/>
                </a:solidFill>
              </a:rPr>
              <a:t>0=-v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+sv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="1" dirty="0" smtClean="0">
                <a:solidFill>
                  <a:srgbClr val="FF0000"/>
                </a:solidFill>
              </a:rPr>
              <a:t>+tv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3</a:t>
            </a:r>
            <a:r>
              <a:rPr lang="ja-JP" altLang="en-US" dirty="0" smtClean="0"/>
              <a:t>を足すと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x </a:t>
            </a:r>
            <a:r>
              <a:rPr lang="en-US" altLang="ja-JP" dirty="0"/>
              <a:t>= </a:t>
            </a:r>
            <a:r>
              <a:rPr lang="en-US" altLang="ja-JP" dirty="0" smtClean="0"/>
              <a:t>av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+bv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+cv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+0 = </a:t>
            </a:r>
            <a:r>
              <a:rPr lang="en-US" altLang="ja-JP" dirty="0"/>
              <a:t> </a:t>
            </a:r>
            <a:r>
              <a:rPr lang="en-US" altLang="ja-JP" dirty="0" smtClean="0"/>
              <a:t>(a-1)v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+(</a:t>
            </a:r>
            <a:r>
              <a:rPr lang="en-US" altLang="ja-JP" dirty="0" err="1" smtClean="0"/>
              <a:t>b+s</a:t>
            </a:r>
            <a:r>
              <a:rPr lang="en-US" altLang="ja-JP" dirty="0" smtClean="0"/>
              <a:t>)v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+(</a:t>
            </a:r>
            <a:r>
              <a:rPr lang="en-US" altLang="ja-JP" dirty="0" err="1" smtClean="0"/>
              <a:t>c+t</a:t>
            </a:r>
            <a:r>
              <a:rPr lang="en-US" altLang="ja-JP" dirty="0" smtClean="0"/>
              <a:t>)v</a:t>
            </a:r>
            <a:r>
              <a:rPr lang="en-US" altLang="ja-JP" baseline="-25000" dirty="0" smtClean="0"/>
              <a:t>3</a:t>
            </a:r>
            <a:r>
              <a:rPr lang="en-US" altLang="ja-JP" dirty="0"/>
              <a:t> =  </a:t>
            </a:r>
            <a:r>
              <a:rPr lang="en-US" altLang="ja-JP" dirty="0" smtClean="0"/>
              <a:t>a’v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+b’v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+c’v</a:t>
            </a:r>
            <a:r>
              <a:rPr lang="en-US" altLang="ja-JP" baseline="-25000" dirty="0" smtClean="0"/>
              <a:t>3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つまり基準となるベクトルを固定しても、</a:t>
            </a:r>
            <a:r>
              <a:rPr lang="en-US" altLang="ja-JP" dirty="0" smtClean="0"/>
              <a:t>x</a:t>
            </a:r>
            <a:r>
              <a:rPr lang="ja-JP" altLang="en-US" dirty="0" err="1" smtClean="0"/>
              <a:t>への</a:t>
            </a:r>
            <a:r>
              <a:rPr lang="ja-JP" altLang="en-US" dirty="0" smtClean="0"/>
              <a:t>ルートが無数に存在することになる。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ルートは「存在」するだけでなく「唯一」でなければならない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1364199" y="4888781"/>
            <a:ext cx="10073584" cy="1164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dim&lt;v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,..,v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en-US" altLang="ja-JP" b="1" dirty="0" smtClean="0">
                <a:solidFill>
                  <a:srgbClr val="FF0000"/>
                </a:solidFill>
              </a:rPr>
              <a:t>&lt;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 smtClean="0">
                <a:solidFill>
                  <a:schemeClr val="tx1"/>
                </a:solidFill>
              </a:rPr>
              <a:t>ならば、</a:t>
            </a:r>
            <a:r>
              <a:rPr lang="en-US" altLang="ja-JP" dirty="0">
                <a:solidFill>
                  <a:schemeClr val="tx1"/>
                </a:solidFill>
              </a:rPr>
              <a:t>{v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,..,</a:t>
            </a:r>
            <a:r>
              <a:rPr lang="en-US" altLang="ja-JP" dirty="0" smtClean="0">
                <a:solidFill>
                  <a:schemeClr val="tx1"/>
                </a:solidFill>
              </a:rPr>
              <a:t>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}</a:t>
            </a:r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線形従属</a:t>
            </a:r>
            <a:r>
              <a:rPr lang="ja-JP" altLang="en-US" dirty="0" smtClean="0">
                <a:solidFill>
                  <a:schemeClr val="tx1"/>
                </a:solidFill>
              </a:rPr>
              <a:t>（ループが存在している）となる。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逆</a:t>
            </a:r>
            <a:r>
              <a:rPr lang="ja-JP" altLang="en-US" dirty="0" smtClean="0">
                <a:solidFill>
                  <a:schemeClr val="tx1"/>
                </a:solidFill>
              </a:rPr>
              <a:t>に、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dim&lt;v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,..,v</a:t>
            </a:r>
            <a:r>
              <a:rPr lang="en-US" altLang="ja-JP" baseline="-25000" dirty="0">
                <a:solidFill>
                  <a:schemeClr val="tx1"/>
                </a:solidFill>
              </a:rPr>
              <a:t>n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en-US" altLang="ja-JP" b="1" dirty="0" smtClean="0">
                <a:solidFill>
                  <a:srgbClr val="FF0000"/>
                </a:solidFill>
              </a:rPr>
              <a:t>=</a:t>
            </a:r>
            <a:r>
              <a:rPr lang="en-US" altLang="ja-JP" dirty="0" smtClean="0">
                <a:solidFill>
                  <a:schemeClr val="tx1"/>
                </a:solidFill>
              </a:rPr>
              <a:t>n</a:t>
            </a:r>
            <a:r>
              <a:rPr lang="ja-JP" altLang="en-US" dirty="0">
                <a:solidFill>
                  <a:schemeClr val="tx1"/>
                </a:solidFill>
              </a:rPr>
              <a:t>ならば</a:t>
            </a:r>
            <a:r>
              <a:rPr lang="ja-JP" altLang="en-US" dirty="0" smtClean="0">
                <a:solidFill>
                  <a:schemeClr val="tx1"/>
                </a:solidFill>
              </a:rPr>
              <a:t>、</a:t>
            </a:r>
            <a:r>
              <a:rPr lang="en-US" altLang="ja-JP" dirty="0" smtClean="0">
                <a:solidFill>
                  <a:schemeClr val="tx1"/>
                </a:solidFill>
              </a:rPr>
              <a:t>{</a:t>
            </a:r>
            <a:r>
              <a:rPr lang="en-US" altLang="ja-JP" dirty="0">
                <a:solidFill>
                  <a:schemeClr val="tx1"/>
                </a:solidFill>
              </a:rPr>
              <a:t>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,..,v</a:t>
            </a:r>
            <a:r>
              <a:rPr lang="en-US" altLang="ja-JP" baseline="-25000" dirty="0">
                <a:solidFill>
                  <a:schemeClr val="tx1"/>
                </a:solidFill>
              </a:rPr>
              <a:t>n</a:t>
            </a:r>
            <a:r>
              <a:rPr lang="en-US" altLang="ja-JP" dirty="0">
                <a:solidFill>
                  <a:schemeClr val="tx1"/>
                </a:solidFill>
              </a:rPr>
              <a:t>}</a:t>
            </a:r>
            <a:r>
              <a:rPr lang="ja-JP" altLang="en-US" dirty="0">
                <a:solidFill>
                  <a:schemeClr val="tx1"/>
                </a:solidFill>
              </a:rPr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線形独立</a:t>
            </a:r>
            <a:r>
              <a:rPr lang="ja-JP" altLang="en-US" dirty="0" smtClean="0">
                <a:solidFill>
                  <a:schemeClr val="tx1"/>
                </a:solidFill>
              </a:rPr>
              <a:t>で</a:t>
            </a:r>
            <a:r>
              <a:rPr lang="en-US" altLang="ja-JP" dirty="0" smtClean="0">
                <a:solidFill>
                  <a:schemeClr val="tx1"/>
                </a:solidFill>
              </a:rPr>
              <a:t>X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ja-JP" altLang="en-US" b="1" dirty="0" smtClean="0">
                <a:solidFill>
                  <a:srgbClr val="FF0000"/>
                </a:solidFill>
              </a:rPr>
              <a:t>基底</a:t>
            </a:r>
            <a:r>
              <a:rPr lang="ja-JP" altLang="en-US" dirty="0" smtClean="0">
                <a:solidFill>
                  <a:schemeClr val="tx1"/>
                </a:solidFill>
              </a:rPr>
              <a:t>となる。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55399" y="2969296"/>
            <a:ext cx="3075048" cy="3905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smtClean="0">
                <a:solidFill>
                  <a:schemeClr val="tx1"/>
                </a:solidFill>
              </a:rPr>
              <a:t>　閉ループになっている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27"/>
    </mc:Choice>
    <mc:Fallback xmlns="">
      <p:transition spd="slow" advTm="12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階数と退化次数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97279" y="1425081"/>
            <a:ext cx="85866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次元</a:t>
            </a:r>
            <a:r>
              <a:rPr lang="ja-JP" altLang="en-US" dirty="0"/>
              <a:t>ベクトルの</a:t>
            </a:r>
            <a:r>
              <a:rPr lang="ja-JP" altLang="en-US" dirty="0" smtClean="0"/>
              <a:t>集合を｛</a:t>
            </a:r>
            <a:r>
              <a:rPr lang="en-US" altLang="ja-JP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/>
              <a:t>,v</a:t>
            </a:r>
            <a:r>
              <a:rPr lang="en-US" altLang="ja-JP" baseline="-25000" dirty="0"/>
              <a:t>3</a:t>
            </a:r>
            <a:r>
              <a:rPr lang="ja-JP" altLang="en-US" dirty="0" smtClean="0"/>
              <a:t>｝とし、</a:t>
            </a:r>
            <a:r>
              <a:rPr lang="en-US" altLang="ja-JP" dirty="0" smtClean="0"/>
              <a:t>X</a:t>
            </a:r>
            <a:r>
              <a:rPr lang="en-US" altLang="ja-JP" dirty="0"/>
              <a:t>=&lt;v</a:t>
            </a:r>
            <a:r>
              <a:rPr lang="en-US" altLang="ja-JP" baseline="-25000" dirty="0"/>
              <a:t>1</a:t>
            </a:r>
            <a:r>
              <a:rPr lang="en-US" altLang="ja-JP" dirty="0"/>
              <a:t>,v</a:t>
            </a:r>
            <a:r>
              <a:rPr lang="en-US" altLang="ja-JP" baseline="-25000" dirty="0"/>
              <a:t>2</a:t>
            </a:r>
            <a:r>
              <a:rPr lang="en-US" altLang="ja-JP" dirty="0"/>
              <a:t>,v</a:t>
            </a:r>
            <a:r>
              <a:rPr lang="en-US" altLang="ja-JP" baseline="-25000" dirty="0"/>
              <a:t>3</a:t>
            </a:r>
            <a:r>
              <a:rPr lang="en-US" altLang="ja-JP" dirty="0"/>
              <a:t>&gt;</a:t>
            </a:r>
            <a:r>
              <a:rPr lang="ja-JP" altLang="en-US" dirty="0" smtClean="0"/>
              <a:t>とする。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ここで、</a:t>
            </a:r>
            <a:r>
              <a:rPr lang="en-US" altLang="ja-JP" dirty="0" smtClean="0"/>
              <a:t>3x3</a:t>
            </a:r>
            <a:r>
              <a:rPr lang="ja-JP" altLang="en-US" dirty="0" smtClean="0"/>
              <a:t>行列 </a:t>
            </a:r>
            <a:r>
              <a:rPr lang="en-US" altLang="ja-JP" dirty="0" smtClean="0"/>
              <a:t>[v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|v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|v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]</a:t>
            </a:r>
            <a:r>
              <a:rPr lang="ja-JP" altLang="en-US" dirty="0" smtClean="0"/>
              <a:t>の階数の計算とは何をしていたのかを考えよう。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行列の階段化</a:t>
            </a:r>
            <a:r>
              <a:rPr lang="ja-JP" altLang="en-US" dirty="0" smtClean="0"/>
              <a:t>：</a:t>
            </a:r>
            <a:r>
              <a:rPr lang="en-US" altLang="ja-JP" dirty="0" smtClean="0"/>
              <a:t>	</a:t>
            </a:r>
            <a:r>
              <a:rPr lang="ja-JP" altLang="en-US" dirty="0" smtClean="0"/>
              <a:t>例えば、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は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ja-JP" altLang="en-US" dirty="0" smtClean="0"/>
              <a:t>と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2</a:t>
            </a:r>
            <a:r>
              <a:rPr lang="ja-JP" altLang="en-US" dirty="0" smtClean="0"/>
              <a:t>の線形結合で消せるかを調べる。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		</a:t>
            </a:r>
            <a:r>
              <a:rPr lang="ja-JP" altLang="en-US" dirty="0" smtClean="0"/>
              <a:t>消せる列ベクトルは消してこれを反復する。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1204015" y="3654663"/>
            <a:ext cx="8148992" cy="477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列ベクトルからループを消して必要最小限のベクトルを残す操作をしている。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04014" y="4298644"/>
            <a:ext cx="7696146" cy="477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消されたベクトルの数＝ループの数＝</a:t>
            </a:r>
            <a:r>
              <a:rPr lang="ja-JP" altLang="en-US" b="1" dirty="0" smtClean="0">
                <a:solidFill>
                  <a:srgbClr val="FF0000"/>
                </a:solidFill>
              </a:rPr>
              <a:t>退化次数</a:t>
            </a:r>
            <a:r>
              <a:rPr lang="ja-JP" altLang="en-US" dirty="0" smtClean="0">
                <a:solidFill>
                  <a:schemeClr val="tx1"/>
                </a:solidFill>
              </a:rPr>
              <a:t>＝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null[v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04014" y="4963705"/>
            <a:ext cx="8148992" cy="477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残ったベクトルの数＝基底の数＝</a:t>
            </a:r>
            <a:r>
              <a:rPr lang="ja-JP" altLang="en-US" b="1" dirty="0" smtClean="0">
                <a:solidFill>
                  <a:srgbClr val="FF0000"/>
                </a:solidFill>
              </a:rPr>
              <a:t>階数</a:t>
            </a:r>
            <a:r>
              <a:rPr lang="ja-JP" altLang="en-US" dirty="0" smtClean="0">
                <a:solidFill>
                  <a:schemeClr val="tx1"/>
                </a:solidFill>
              </a:rPr>
              <a:t>＝ </a:t>
            </a:r>
            <a:r>
              <a:rPr lang="en-US" altLang="ja-JP" dirty="0" smtClean="0">
                <a:solidFill>
                  <a:schemeClr val="tx1"/>
                </a:solidFill>
              </a:rPr>
              <a:t>rank[v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|v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]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＝</a:t>
            </a:r>
            <a:r>
              <a:rPr lang="en-US" altLang="ja-JP" dirty="0" smtClean="0">
                <a:solidFill>
                  <a:schemeClr val="tx1"/>
                </a:solidFill>
              </a:rPr>
              <a:t>dim</a:t>
            </a:r>
            <a:r>
              <a:rPr lang="en-US" altLang="ja-JP" dirty="0">
                <a:solidFill>
                  <a:schemeClr val="tx1"/>
                </a:solidFill>
              </a:rPr>
              <a:t>&lt;v</a:t>
            </a:r>
            <a:r>
              <a:rPr lang="en-US" altLang="ja-JP" baseline="-25000" dirty="0">
                <a:solidFill>
                  <a:schemeClr val="tx1"/>
                </a:solidFill>
              </a:rPr>
              <a:t>1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2</a:t>
            </a:r>
            <a:r>
              <a:rPr lang="en-US" altLang="ja-JP" dirty="0">
                <a:solidFill>
                  <a:schemeClr val="tx1"/>
                </a:solidFill>
              </a:rPr>
              <a:t>,v</a:t>
            </a:r>
            <a:r>
              <a:rPr lang="en-US" altLang="ja-JP" baseline="-25000" dirty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&gt;</a:t>
            </a:r>
            <a:r>
              <a:rPr lang="ja-JP" altLang="en-US" dirty="0" smtClean="0">
                <a:solidFill>
                  <a:schemeClr val="tx1"/>
                </a:solidFill>
              </a:rPr>
              <a:t>≦</a:t>
            </a:r>
            <a:r>
              <a:rPr lang="en-US" altLang="ja-JP" dirty="0" smtClean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204013" y="5628766"/>
            <a:ext cx="8479917" cy="477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次元公式</a:t>
            </a:r>
            <a:r>
              <a:rPr lang="ja-JP" altLang="en-US" dirty="0" smtClean="0">
                <a:solidFill>
                  <a:schemeClr val="tx1"/>
                </a:solidFill>
              </a:rPr>
              <a:t>：消された</a:t>
            </a:r>
            <a:r>
              <a:rPr lang="ja-JP" altLang="en-US" dirty="0">
                <a:solidFill>
                  <a:schemeClr val="tx1"/>
                </a:solidFill>
              </a:rPr>
              <a:t>ベクトルの</a:t>
            </a:r>
            <a:r>
              <a:rPr lang="ja-JP" altLang="en-US" dirty="0" smtClean="0">
                <a:solidFill>
                  <a:schemeClr val="tx1"/>
                </a:solidFill>
              </a:rPr>
              <a:t>数＋</a:t>
            </a:r>
            <a:r>
              <a:rPr lang="ja-JP" altLang="en-US" dirty="0">
                <a:solidFill>
                  <a:schemeClr val="tx1"/>
                </a:solidFill>
              </a:rPr>
              <a:t>残ったベクトルの</a:t>
            </a:r>
            <a:r>
              <a:rPr lang="ja-JP" altLang="en-US" dirty="0" smtClean="0">
                <a:solidFill>
                  <a:schemeClr val="tx1"/>
                </a:solidFill>
              </a:rPr>
              <a:t>数＝</a:t>
            </a:r>
            <a:r>
              <a:rPr lang="ja-JP" altLang="en-US" b="1" dirty="0">
                <a:solidFill>
                  <a:srgbClr val="FF0000"/>
                </a:solidFill>
              </a:rPr>
              <a:t>退化</a:t>
            </a:r>
            <a:r>
              <a:rPr lang="ja-JP" altLang="en-US" b="1" dirty="0" smtClean="0">
                <a:solidFill>
                  <a:srgbClr val="FF0000"/>
                </a:solidFill>
              </a:rPr>
              <a:t>次数＋階数＝ｎ</a:t>
            </a:r>
            <a:endParaRPr lang="en-US" altLang="ja-JP" b="1" dirty="0" smtClean="0">
              <a:solidFill>
                <a:srgbClr val="FF0000"/>
              </a:solidFill>
            </a:endParaRPr>
          </a:p>
        </p:txBody>
      </p:sp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35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00"/>
    </mc:Choice>
    <mc:Fallback>
      <p:transition spd="slow" advTm="9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4326" y="356417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 smtClean="0"/>
              <a:t>線形独立性と斉次方程式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539931" y="1575692"/>
                <a:ext cx="11207932" cy="3921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n</a:t>
                </a:r>
                <a:r>
                  <a:rPr lang="ja-JP" altLang="en-US" dirty="0" smtClean="0"/>
                  <a:t>次元ベクトルの集合を｛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,…,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ja-JP" altLang="en-US" dirty="0" smtClean="0"/>
                  <a:t>｝と</a:t>
                </a:r>
                <a:r>
                  <a:rPr lang="ja-JP" altLang="en-US" dirty="0"/>
                  <a:t>する</a:t>
                </a:r>
                <a:r>
                  <a:rPr lang="ja-JP" altLang="en-US" dirty="0" smtClean="0"/>
                  <a:t>。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これらが線形独立であるとは「線形結合が</a:t>
                </a:r>
                <a:r>
                  <a:rPr lang="en-US" altLang="ja-JP" dirty="0" smtClean="0"/>
                  <a:t>0</a:t>
                </a:r>
                <a:r>
                  <a:rPr lang="ja-JP" altLang="en-US" dirty="0" smtClean="0"/>
                  <a:t>となるループがない」ことを意味するから、　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　　　　　　</a:t>
                </a:r>
                <a:endParaRPr lang="en-US" altLang="ja-JP" dirty="0"/>
              </a:p>
              <a:p>
                <a:r>
                  <a:rPr lang="en-US" altLang="ja-JP" dirty="0" smtClean="0"/>
                  <a:t>0 = a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+a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+a</a:t>
                </a:r>
                <a:r>
                  <a:rPr lang="en-US" altLang="ja-JP" baseline="-25000" dirty="0" smtClean="0"/>
                  <a:t>3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3</a:t>
                </a:r>
                <a:r>
                  <a:rPr lang="en-US" altLang="ja-JP" dirty="0"/>
                  <a:t>+</a:t>
                </a:r>
                <a:r>
                  <a:rPr lang="ja-JP" altLang="en-US" dirty="0"/>
                  <a:t>・ ・ ・ </a:t>
                </a:r>
                <a:r>
                  <a:rPr lang="en-US" altLang="ja-JP" dirty="0"/>
                  <a:t>+</a:t>
                </a:r>
                <a:r>
                  <a:rPr lang="en-US" altLang="ja-JP" dirty="0" err="1" smtClean="0"/>
                  <a:t>a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baseline="-25000" dirty="0" smtClean="0"/>
                  <a:t> </a:t>
                </a:r>
                <a:r>
                  <a:rPr lang="ja-JP" altLang="en-US" dirty="0" smtClean="0"/>
                  <a:t>ならば </a:t>
                </a:r>
                <a:r>
                  <a:rPr lang="en-US" altLang="ja-JP" dirty="0" smtClean="0"/>
                  <a:t>a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=a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=…=a</a:t>
                </a:r>
                <a:r>
                  <a:rPr lang="en-US" altLang="ja-JP" baseline="-25000" dirty="0" smtClean="0"/>
                  <a:t>n</a:t>
                </a:r>
                <a:r>
                  <a:rPr lang="en-US" altLang="ja-JP" dirty="0" smtClean="0"/>
                  <a:t>=</a:t>
                </a:r>
                <a:r>
                  <a:rPr lang="en-US" altLang="ja-JP" dirty="0"/>
                  <a:t>0</a:t>
                </a:r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上の式を行列で表現すると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[v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|v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|…|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]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ja-JP" altLang="en-US" sz="1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 sz="1200" i="1">
                                  <a:latin typeface="Cambria Math" panose="02040503050406030204" pitchFamily="18" charset="0"/>
                                </a:rPr>
                                <m:t>・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ja-JP" alt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=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Ax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=0</a:t>
                </a:r>
                <a:r>
                  <a:rPr lang="ja-JP" altLang="en-US" dirty="0" smtClean="0"/>
                  <a:t>ならば</a:t>
                </a:r>
                <a:r>
                  <a:rPr lang="en-US" altLang="ja-JP" dirty="0"/>
                  <a:t>x =</a:t>
                </a:r>
                <a:r>
                  <a:rPr lang="en-US" altLang="ja-JP" dirty="0" smtClean="0"/>
                  <a:t>0</a:t>
                </a:r>
              </a:p>
              <a:p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よって、</a:t>
                </a:r>
                <a:endParaRPr lang="en-US" altLang="ja-JP" dirty="0" smtClean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31" y="1575692"/>
                <a:ext cx="11207932" cy="3921458"/>
              </a:xfrm>
              <a:prstGeom prst="rect">
                <a:avLst/>
              </a:prstGeom>
              <a:blipFill>
                <a:blip r:embed="rId5"/>
                <a:stretch>
                  <a:fillRect l="-490" t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/>
          <p:cNvSpPr/>
          <p:nvPr/>
        </p:nvSpPr>
        <p:spPr>
          <a:xfrm>
            <a:off x="1149435" y="5340182"/>
            <a:ext cx="7654931" cy="5484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</a:rPr>
              <a:t>A</a:t>
            </a:r>
            <a:r>
              <a:rPr lang="ja-JP" altLang="en-US" dirty="0">
                <a:solidFill>
                  <a:schemeClr val="tx1"/>
                </a:solidFill>
              </a:rPr>
              <a:t>が</a:t>
            </a:r>
            <a:r>
              <a:rPr lang="ja-JP" altLang="en-US" b="1" dirty="0">
                <a:solidFill>
                  <a:srgbClr val="FF0000"/>
                </a:solidFill>
              </a:rPr>
              <a:t>フルランク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en-US" altLang="ja-JP" dirty="0" err="1">
                <a:solidFill>
                  <a:schemeClr val="tx1"/>
                </a:solidFill>
              </a:rPr>
              <a:t>rankA</a:t>
            </a:r>
            <a:r>
              <a:rPr lang="en-US" altLang="ja-JP" dirty="0">
                <a:solidFill>
                  <a:schemeClr val="tx1"/>
                </a:solidFill>
              </a:rPr>
              <a:t>=n)</a:t>
            </a:r>
            <a:r>
              <a:rPr lang="ja-JP" altLang="en-US" dirty="0">
                <a:solidFill>
                  <a:schemeClr val="tx1"/>
                </a:solidFill>
              </a:rPr>
              <a:t>なら斉次</a:t>
            </a:r>
            <a:r>
              <a:rPr lang="ja-JP" altLang="en-US" dirty="0" smtClean="0">
                <a:solidFill>
                  <a:schemeClr val="tx1"/>
                </a:solidFill>
              </a:rPr>
              <a:t>方程式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Ax=0</a:t>
            </a:r>
            <a:r>
              <a:rPr lang="ja-JP" altLang="en-US" b="1" dirty="0" smtClean="0">
                <a:solidFill>
                  <a:srgbClr val="FF0000"/>
                </a:solidFill>
              </a:rPr>
              <a:t>は自明解</a:t>
            </a:r>
            <a:r>
              <a:rPr lang="en-US" altLang="ja-JP" b="1" dirty="0" smtClean="0">
                <a:solidFill>
                  <a:srgbClr val="FF0000"/>
                </a:solidFill>
              </a:rPr>
              <a:t>{0}</a:t>
            </a:r>
            <a:r>
              <a:rPr lang="ja-JP" altLang="en-US" b="1" dirty="0" smtClean="0">
                <a:solidFill>
                  <a:srgbClr val="FF0000"/>
                </a:solidFill>
              </a:rPr>
              <a:t>のみ</a:t>
            </a:r>
            <a:r>
              <a:rPr lang="ja-JP" altLang="en-US" dirty="0" smtClean="0">
                <a:solidFill>
                  <a:schemeClr val="tx1"/>
                </a:solidFill>
              </a:rPr>
              <a:t>を持つ。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3"/>
    </mc:Choice>
    <mc:Fallback xmlns="">
      <p:transition spd="slow" advTm="5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レポートのヒント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84217" y="1446282"/>
                <a:ext cx="3063274" cy="513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00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kumimoji="1" lang="en-US" altLang="ja-JP" sz="20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ja-JP" altLang="en-US" sz="2000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ja-JP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kumimoji="1" lang="ja-JP" alt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kumimoji="1" lang="ja-JP" altLang="en-US" sz="20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en-US" altLang="ja-JP" sz="2000" dirty="0" smtClean="0"/>
                  <a:t>,</a:t>
                </a:r>
                <a14:m>
                  <m:oMath xmlns:m="http://schemas.openxmlformats.org/officeDocument/2006/math">
                    <m:r>
                      <a:rPr lang="ja-JP" alt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ja-JP" sz="20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ja-JP" altLang="en-US" sz="2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en-US" altLang="ja-JP" sz="2000" dirty="0"/>
                      <m:t>,</m:t>
                    </m:r>
                    <m:r>
                      <a:rPr lang="ja-JP" alt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ja-JP" sz="2000" b="0" i="1" baseline="-2500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ja-JP" altLang="en-US" sz="2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 sz="2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17" y="1446282"/>
                <a:ext cx="3063274" cy="513217"/>
              </a:xfrm>
              <a:prstGeom prst="rect">
                <a:avLst/>
              </a:prstGeom>
              <a:blipFill>
                <a:blip r:embed="rId5"/>
                <a:stretch>
                  <a:fillRect b="-13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923107" y="2228311"/>
                <a:ext cx="10894423" cy="4295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ja-JP" altLang="en-US" dirty="0" smtClean="0"/>
                  <a:t>が張る部分空間は、</a:t>
                </a:r>
                <a:r>
                  <a:rPr lang="en-US" altLang="ja-JP" dirty="0" smtClean="0"/>
                  <a:t>&lt;v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&gt;={tv</a:t>
                </a:r>
                <a:r>
                  <a:rPr lang="en-US" altLang="ja-JP" baseline="-25000" dirty="0" smtClean="0"/>
                  <a:t>1</a:t>
                </a:r>
                <a:r>
                  <a:rPr lang="ja-JP" altLang="en-US" dirty="0" smtClean="0"/>
                  <a:t>∈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: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t</a:t>
                </a:r>
                <a:r>
                  <a:rPr lang="ja-JP" altLang="en-US" dirty="0" smtClean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　</a:t>
                </a:r>
                <a:endParaRPr lang="en-US" altLang="ja-JP" dirty="0" smtClean="0"/>
              </a:p>
              <a:p>
                <a:r>
                  <a:rPr lang="ja-JP" altLang="en-US" dirty="0" smtClean="0"/>
                  <a:t>　⇒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自由度（係数）</a:t>
                </a:r>
                <a:r>
                  <a:rPr lang="ja-JP" altLang="en-US" dirty="0" smtClean="0"/>
                  <a:t>は一つで１次元の直線となる。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(2) 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2</a:t>
                </a:r>
                <a:r>
                  <a:rPr lang="ja-JP" altLang="en-US" dirty="0" smtClean="0"/>
                  <a:t>が張る部分空間は、</a:t>
                </a:r>
                <a:r>
                  <a:rPr lang="en-US" altLang="ja-JP" dirty="0" smtClean="0"/>
                  <a:t>&lt;v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2 </a:t>
                </a:r>
                <a:r>
                  <a:rPr lang="en-US" altLang="ja-JP" dirty="0" smtClean="0"/>
                  <a:t>&gt;={tv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+sv</a:t>
                </a:r>
                <a:r>
                  <a:rPr lang="en-US" altLang="ja-JP" baseline="-25000" dirty="0" smtClean="0"/>
                  <a:t>2 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 R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: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t, s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1</a:t>
                </a:r>
                <a:r>
                  <a:rPr lang="en-US" altLang="ja-JP" dirty="0" smtClean="0"/>
                  <a:t>}</a:t>
                </a:r>
                <a:r>
                  <a:rPr lang="en-US" altLang="ja-JP" dirty="0"/>
                  <a:t> ={t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+s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baseline="-25000" dirty="0"/>
                  <a:t> 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 R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t, s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/>
                  <a:t>}</a:t>
                </a:r>
                <a:endParaRPr lang="en-US" altLang="ja-JP" dirty="0" smtClean="0"/>
              </a:p>
              <a:p>
                <a:r>
                  <a:rPr lang="ja-JP" altLang="en-US" dirty="0"/>
                  <a:t>　⇒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自由度（係数）</a:t>
                </a:r>
                <a:r>
                  <a:rPr lang="ja-JP" altLang="en-US" dirty="0" smtClean="0"/>
                  <a:t>は二つで</a:t>
                </a:r>
                <a:r>
                  <a:rPr lang="en-US" altLang="ja-JP" dirty="0" smtClean="0"/>
                  <a:t>2</a:t>
                </a:r>
                <a:r>
                  <a:rPr lang="ja-JP" altLang="en-US" dirty="0" smtClean="0"/>
                  <a:t>次元の平面となる。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(</a:t>
                </a:r>
                <a:r>
                  <a:rPr lang="en-US" altLang="ja-JP" dirty="0"/>
                  <a:t>3</a:t>
                </a:r>
                <a:r>
                  <a:rPr lang="en-US" altLang="ja-JP" dirty="0" smtClean="0"/>
                  <a:t>) </a:t>
                </a:r>
                <a:r>
                  <a:rPr lang="en-US" altLang="ja-JP" dirty="0"/>
                  <a:t>&lt;v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,v</a:t>
                </a:r>
                <a:r>
                  <a:rPr lang="en-US" altLang="ja-JP" baseline="-25000" dirty="0"/>
                  <a:t>2 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の</a:t>
                </a:r>
                <a:r>
                  <a:rPr lang="en-US" altLang="ja-JP" dirty="0" smtClean="0"/>
                  <a:t>s</a:t>
                </a:r>
                <a:r>
                  <a:rPr lang="ja-JP" altLang="en-US" dirty="0" smtClean="0"/>
                  <a:t>を</a:t>
                </a:r>
                <a:r>
                  <a:rPr lang="en-US" altLang="ja-JP" dirty="0" smtClean="0"/>
                  <a:t>0</a:t>
                </a:r>
                <a:r>
                  <a:rPr lang="ja-JP" altLang="en-US" dirty="0" smtClean="0"/>
                  <a:t>とすると</a:t>
                </a:r>
                <a:r>
                  <a:rPr lang="en-US" altLang="ja-JP" dirty="0"/>
                  <a:t>&lt;</a:t>
                </a:r>
                <a:r>
                  <a:rPr lang="en-US" altLang="ja-JP" dirty="0" smtClean="0"/>
                  <a:t>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より、</a:t>
                </a:r>
                <a:r>
                  <a:rPr lang="en-US" altLang="ja-JP" dirty="0" smtClean="0"/>
                  <a:t>&lt;v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は</a:t>
                </a:r>
                <a:r>
                  <a:rPr lang="en-US" altLang="ja-JP" dirty="0" smtClean="0"/>
                  <a:t>&lt;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,v</a:t>
                </a:r>
                <a:r>
                  <a:rPr lang="en-US" altLang="ja-JP" baseline="-25000" dirty="0"/>
                  <a:t>2 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の部分空間である。</a:t>
                </a:r>
                <a:endParaRPr lang="en-US" altLang="ja-JP" dirty="0"/>
              </a:p>
              <a:p>
                <a:r>
                  <a:rPr lang="ja-JP" altLang="en-US" dirty="0"/>
                  <a:t>　⇒</a:t>
                </a:r>
                <a:r>
                  <a:rPr lang="en-US" altLang="ja-JP" dirty="0" smtClean="0"/>
                  <a:t>&lt;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,v</a:t>
                </a:r>
                <a:r>
                  <a:rPr lang="en-US" altLang="ja-JP" baseline="-25000" dirty="0"/>
                  <a:t>2 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の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２自由度の中で</a:t>
                </a:r>
                <a:r>
                  <a:rPr lang="en-US" altLang="ja-JP" dirty="0"/>
                  <a:t>&lt;v</a:t>
                </a:r>
                <a:r>
                  <a:rPr lang="en-US" altLang="ja-JP" baseline="-25000" dirty="0"/>
                  <a:t>1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が表現できる。</a:t>
                </a: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(</a:t>
                </a:r>
                <a:r>
                  <a:rPr lang="en-US" altLang="ja-JP" dirty="0"/>
                  <a:t>4</a:t>
                </a:r>
                <a:r>
                  <a:rPr lang="en-US" altLang="ja-JP" dirty="0" smtClean="0"/>
                  <a:t>) 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3</a:t>
                </a:r>
                <a:r>
                  <a:rPr lang="ja-JP" altLang="en-US" dirty="0" smtClean="0"/>
                  <a:t>が</a:t>
                </a:r>
                <a:r>
                  <a:rPr lang="ja-JP" altLang="en-US" dirty="0"/>
                  <a:t>張る部分空間は</a:t>
                </a:r>
                <a:r>
                  <a:rPr lang="ja-JP" altLang="en-US" dirty="0" smtClean="0"/>
                  <a:t>、</a:t>
                </a:r>
                <a:endParaRPr lang="en-US" altLang="ja-JP" dirty="0" smtClean="0"/>
              </a:p>
              <a:p>
                <a:r>
                  <a:rPr lang="en-US" altLang="ja-JP" dirty="0" smtClean="0"/>
                  <a:t>&lt;v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,v</a:t>
                </a:r>
                <a:r>
                  <a:rPr lang="en-US" altLang="ja-JP" baseline="-25000" dirty="0" smtClean="0"/>
                  <a:t>3 </a:t>
                </a:r>
                <a:r>
                  <a:rPr lang="en-US" altLang="ja-JP" dirty="0" smtClean="0"/>
                  <a:t>&gt;={</a:t>
                </a:r>
                <a:r>
                  <a:rPr lang="en-US" altLang="ja-JP" dirty="0"/>
                  <a:t>t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+s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+u</a:t>
                </a:r>
                <a:r>
                  <a:rPr lang="ja-JP" alt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baseline="-25000" dirty="0" smtClean="0"/>
                  <a:t> 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 R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t, </a:t>
                </a:r>
                <a:r>
                  <a:rPr lang="en-US" altLang="ja-JP" dirty="0" err="1" smtClean="0">
                    <a:solidFill>
                      <a:srgbClr val="FF0000"/>
                    </a:solidFill>
                  </a:rPr>
                  <a:t>s,u</a:t>
                </a:r>
                <a:r>
                  <a:rPr lang="ja-JP" altLang="en-US" dirty="0" smtClean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 smtClean="0"/>
                  <a:t>}={</a:t>
                </a:r>
                <a:r>
                  <a:rPr lang="en-US" altLang="ja-JP" dirty="0"/>
                  <a:t>t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+s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+</a:t>
                </a:r>
                <a:r>
                  <a:rPr lang="en-US" altLang="ja-JP" dirty="0" smtClean="0"/>
                  <a:t>u{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} 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t, </a:t>
                </a:r>
                <a:r>
                  <a:rPr lang="en-US" altLang="ja-JP" dirty="0" err="1">
                    <a:solidFill>
                      <a:srgbClr val="FF0000"/>
                    </a:solidFill>
                  </a:rPr>
                  <a:t>s,u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 smtClean="0"/>
                  <a:t>}</a:t>
                </a:r>
              </a:p>
              <a:p>
                <a:r>
                  <a:rPr lang="en-US" altLang="ja-JP" dirty="0" smtClean="0"/>
                  <a:t>	  ={(</a:t>
                </a:r>
                <a:r>
                  <a:rPr lang="en-US" altLang="ja-JP" dirty="0" err="1" smtClean="0"/>
                  <a:t>t+u</a:t>
                </a:r>
                <a:r>
                  <a:rPr lang="en-US" altLang="ja-JP" dirty="0" smtClean="0"/>
                  <a:t>)</a:t>
                </a:r>
                <a:r>
                  <a:rPr lang="ja-JP" alt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+(</a:t>
                </a:r>
                <a:r>
                  <a:rPr lang="en-US" altLang="ja-JP" dirty="0" err="1" smtClean="0"/>
                  <a:t>s+u</a:t>
                </a:r>
                <a:r>
                  <a:rPr lang="en-US" altLang="ja-JP" dirty="0" smtClean="0"/>
                  <a:t>)</a:t>
                </a:r>
                <a:r>
                  <a:rPr lang="ja-JP" alt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} 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 R</a:t>
                </a:r>
                <a:r>
                  <a:rPr lang="en-US" altLang="ja-JP" baseline="30000" dirty="0"/>
                  <a:t>2</a:t>
                </a:r>
                <a:r>
                  <a:rPr lang="en-US" altLang="ja-JP" dirty="0"/>
                  <a:t>: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t, </a:t>
                </a:r>
                <a:r>
                  <a:rPr lang="en-US" altLang="ja-JP" dirty="0" err="1">
                    <a:solidFill>
                      <a:srgbClr val="FF0000"/>
                    </a:solidFill>
                  </a:rPr>
                  <a:t>s,u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/>
                  <a:t>} </a:t>
                </a:r>
                <a:r>
                  <a:rPr lang="en-US" altLang="ja-JP" dirty="0" smtClean="0"/>
                  <a:t>={</a:t>
                </a:r>
                <a:r>
                  <a:rPr lang="en-US" altLang="ja-JP" dirty="0" err="1" smtClean="0"/>
                  <a:t>t’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/>
                  <a:t>+</a:t>
                </a:r>
                <a:r>
                  <a:rPr lang="en-US" altLang="ja-JP" dirty="0" err="1" smtClean="0"/>
                  <a:t>s’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} 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R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: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t’, s’</a:t>
                </a:r>
                <a:r>
                  <a:rPr lang="ja-JP" altLang="en-US" dirty="0" smtClean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1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＝</a:t>
                </a:r>
                <a:r>
                  <a:rPr lang="en-US" altLang="ja-JP" dirty="0" smtClean="0"/>
                  <a:t>&lt;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,v</a:t>
                </a:r>
                <a:r>
                  <a:rPr lang="en-US" altLang="ja-JP" baseline="-25000" dirty="0"/>
                  <a:t>2 </a:t>
                </a:r>
                <a:r>
                  <a:rPr lang="en-US" altLang="ja-JP" dirty="0" smtClean="0"/>
                  <a:t>&gt;</a:t>
                </a:r>
                <a:r>
                  <a:rPr lang="ja-JP" altLang="en-US" dirty="0"/>
                  <a:t>　⇒</a:t>
                </a:r>
                <a:r>
                  <a:rPr lang="en-US" altLang="ja-JP" dirty="0" smtClean="0"/>
                  <a:t>&lt;</a:t>
                </a:r>
                <a:r>
                  <a:rPr lang="en-US" altLang="ja-JP" dirty="0"/>
                  <a:t>v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,v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,v</a:t>
                </a:r>
                <a:r>
                  <a:rPr lang="en-US" altLang="ja-JP" baseline="-25000" dirty="0"/>
                  <a:t>3 </a:t>
                </a:r>
                <a:r>
                  <a:rPr lang="en-US" altLang="ja-JP" dirty="0" smtClean="0"/>
                  <a:t>&gt;</a:t>
                </a:r>
                <a:r>
                  <a:rPr lang="ja-JP" altLang="en-US" dirty="0" smtClean="0"/>
                  <a:t>の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自由度</a:t>
                </a:r>
                <a:r>
                  <a:rPr lang="ja-JP" altLang="en-US" dirty="0" smtClean="0"/>
                  <a:t>は</a:t>
                </a:r>
                <a:r>
                  <a:rPr lang="ja-JP" altLang="en-US" dirty="0"/>
                  <a:t>二つ</a:t>
                </a:r>
                <a:r>
                  <a:rPr lang="ja-JP" altLang="en-US" dirty="0" smtClean="0"/>
                  <a:t>で３次元空間は張れない。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2228311"/>
                <a:ext cx="10894423" cy="4295791"/>
              </a:xfrm>
              <a:prstGeom prst="rect">
                <a:avLst/>
              </a:prstGeom>
              <a:blipFill>
                <a:blip r:embed="rId6"/>
                <a:stretch>
                  <a:fillRect l="-503" t="-1136" b="-14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/>
          <p:cNvGrpSpPr/>
          <p:nvPr/>
        </p:nvGrpSpPr>
        <p:grpSpPr>
          <a:xfrm>
            <a:off x="7419703" y="2372378"/>
            <a:ext cx="4223660" cy="1302634"/>
            <a:chOff x="7419703" y="2372378"/>
            <a:chExt cx="4223660" cy="1302634"/>
          </a:xfrm>
        </p:grpSpPr>
        <p:sp>
          <p:nvSpPr>
            <p:cNvPr id="9" name="正方形/長方形 8"/>
            <p:cNvSpPr/>
            <p:nvPr/>
          </p:nvSpPr>
          <p:spPr>
            <a:xfrm>
              <a:off x="7419703" y="2943492"/>
              <a:ext cx="1532708" cy="7315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419703" y="2372378"/>
              <a:ext cx="4223660" cy="390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　線形独立ならベクトルは減らせない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7798526" y="4615267"/>
            <a:ext cx="4223660" cy="1128033"/>
            <a:chOff x="7798526" y="4615267"/>
            <a:chExt cx="4223660" cy="1128033"/>
          </a:xfrm>
        </p:grpSpPr>
        <p:sp>
          <p:nvSpPr>
            <p:cNvPr id="13" name="正方形/長方形 12"/>
            <p:cNvSpPr/>
            <p:nvPr/>
          </p:nvSpPr>
          <p:spPr>
            <a:xfrm>
              <a:off x="7798526" y="5120642"/>
              <a:ext cx="1532708" cy="6226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798526" y="4615267"/>
              <a:ext cx="4223660" cy="390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　線形</a:t>
              </a:r>
              <a:r>
                <a:rPr lang="ja-JP" altLang="en-US" sz="1400" dirty="0">
                  <a:solidFill>
                    <a:schemeClr val="tx1"/>
                  </a:solidFill>
                </a:rPr>
                <a:t>従属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ならベクトルは減らせる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60"/>
    </mc:Choice>
    <mc:Fallback xmlns="">
      <p:transition spd="slow" advTm="15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7.5|16.9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2|6.9|7.1|13.2|5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8|4.3|16.2|6.9|11.6|8.8|6.9|3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3.1|22.2|1.1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.4|16.4|16.9|7.5|21|7.7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8|15.6|9.5|7.1|8.7|16.4|1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7|8.9|17.3|3.7|3.4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.5|9.4|13.5|14.8|7.2|8.1|17.4|16.4|15.8|1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8|13.2|14.2|4.4|13.7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1255</Words>
  <Application>Microsoft Office PowerPoint</Application>
  <PresentationFormat>ワイド画面</PresentationFormat>
  <Paragraphs>112</Paragraphs>
  <Slides>10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游ゴシック</vt:lpstr>
      <vt:lpstr>游ゴシック Light</vt:lpstr>
      <vt:lpstr>Arial</vt:lpstr>
      <vt:lpstr>Cambria Math</vt:lpstr>
      <vt:lpstr>Office テーマ</vt:lpstr>
      <vt:lpstr>ポイント（1,2）</vt:lpstr>
      <vt:lpstr>線形代数Aの復習をしっかりと</vt:lpstr>
      <vt:lpstr>未知の空間を探索して地図を作る</vt:lpstr>
      <vt:lpstr>未知の空間を探索して地図を作る</vt:lpstr>
      <vt:lpstr>未知の空間を探索して地図を作る</vt:lpstr>
      <vt:lpstr>ループを削除する理由</vt:lpstr>
      <vt:lpstr>階数と退化次数</vt:lpstr>
      <vt:lpstr>線形独立性と斉次方程式</vt:lpstr>
      <vt:lpstr>レポートのヒント</vt:lpstr>
      <vt:lpstr>まとめ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55</cp:revision>
  <dcterms:created xsi:type="dcterms:W3CDTF">2020-04-08T04:01:53Z</dcterms:created>
  <dcterms:modified xsi:type="dcterms:W3CDTF">2020-04-20T12:36:29Z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